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03" r:id="rId2"/>
    <p:sldId id="304" r:id="rId3"/>
    <p:sldId id="305" r:id="rId4"/>
    <p:sldId id="310" r:id="rId5"/>
    <p:sldId id="312" r:id="rId6"/>
    <p:sldId id="256" r:id="rId7"/>
    <p:sldId id="316" r:id="rId8"/>
    <p:sldId id="313" r:id="rId9"/>
    <p:sldId id="314" r:id="rId10"/>
    <p:sldId id="315" r:id="rId11"/>
    <p:sldId id="285" r:id="rId12"/>
    <p:sldId id="286" r:id="rId13"/>
    <p:sldId id="257" r:id="rId14"/>
    <p:sldId id="309" r:id="rId15"/>
    <p:sldId id="276" r:id="rId16"/>
    <p:sldId id="293" r:id="rId17"/>
    <p:sldId id="267" r:id="rId18"/>
  </p:sldIdLst>
  <p:sldSz cx="9144000" cy="6858000" type="screen4x3"/>
  <p:notesSz cx="6858000" cy="9144000"/>
  <p:defaultTextStyle>
    <a:defPPr>
      <a:defRPr lang="en-GB"/>
    </a:defPPr>
    <a:lvl1pPr algn="l" defTabSz="492125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1pPr>
    <a:lvl2pPr marL="742950" indent="-285750" algn="l" defTabSz="492125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2pPr>
    <a:lvl3pPr marL="1143000" indent="-228600" algn="l" defTabSz="492125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3pPr>
    <a:lvl4pPr marL="1600200" indent="-228600" algn="l" defTabSz="492125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4pPr>
    <a:lvl5pPr marL="2057400" indent="-228600" algn="l" defTabSz="492125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8000"/>
    <a:srgbClr val="003300"/>
    <a:srgbClr val="FFFF00"/>
    <a:srgbClr val="FFFF66"/>
    <a:srgbClr val="FFFF99"/>
    <a:srgbClr val="00CC00"/>
    <a:srgbClr val="00CC66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9" autoAdjust="0"/>
    <p:restoredTop sz="94660"/>
  </p:normalViewPr>
  <p:slideViewPr>
    <p:cSldViewPr>
      <p:cViewPr varScale="1">
        <p:scale>
          <a:sx n="86" d="100"/>
          <a:sy n="86" d="100"/>
        </p:scale>
        <p:origin x="1339" y="5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latin typeface="Arial Rounded MT Bold" panose="020F0704030504030204" pitchFamily="34" charset="0"/>
                <a:cs typeface="Times New Roman" pitchFamily="16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latin typeface="Arial Rounded MT Bold" panose="020F0704030504030204" pitchFamily="34" charset="0"/>
                <a:cs typeface="Times New Roman" pitchFamily="16" charset="0"/>
              </a:defRPr>
            </a:lvl1pPr>
          </a:lstStyle>
          <a:p>
            <a:pPr>
              <a:defRPr/>
            </a:pPr>
            <a:fld id="{179197AC-3314-4F0E-ACBA-1DDBCEFE3819}" type="datetimeFigureOut">
              <a:rPr lang="en-US"/>
              <a:pPr>
                <a:defRPr/>
              </a:pPr>
              <a:t>1/31/2024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latin typeface="Arial Rounded MT Bold" panose="020F0704030504030204" pitchFamily="34" charset="0"/>
                <a:cs typeface="Times New Roman" pitchFamily="16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200">
                <a:latin typeface="Arial Rounded MT Bold" panose="020F0704030504030204" pitchFamily="34" charset="0"/>
              </a:defRPr>
            </a:lvl1pPr>
          </a:lstStyle>
          <a:p>
            <a:pPr>
              <a:defRPr/>
            </a:pPr>
            <a:fld id="{A20415C5-94CD-40AD-9127-664D29DC873A}" type="slidenum">
              <a:rPr lang="en-GB" altLang="nl-NL"/>
              <a:pPr>
                <a:defRPr/>
              </a:pPr>
              <a:t>‹#›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>
              <a:latin typeface="Arial Rounded MT Bold" panose="020F0704030504030204" pitchFamily="34" charset="0"/>
            </a:endParaRPr>
          </a:p>
        </p:txBody>
      </p:sp>
      <p:sp>
        <p:nvSpPr>
          <p:cNvPr id="2051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>
              <a:latin typeface="Arial Rounded MT Bold" panose="020F0704030504030204" pitchFamily="34" charset="0"/>
            </a:endParaRPr>
          </a:p>
        </p:txBody>
      </p:sp>
      <p:sp>
        <p:nvSpPr>
          <p:cNvPr id="2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686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Arial Rounded MT Bold" panose="020F0704030504030204" pitchFamily="34" charset="0"/>
                <a:cs typeface="Times New Roman" pitchFamily="1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686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Arial Rounded MT Bold" panose="020F0704030504030204" pitchFamily="34" charset="0"/>
                <a:cs typeface="Times New Roman" pitchFamily="1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4" name="Rectangle 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68825" cy="34258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dirty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0" y="8685213"/>
            <a:ext cx="29686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Arial Rounded MT Bold" panose="020F0704030504030204" pitchFamily="34" charset="0"/>
                <a:cs typeface="Times New Roman" pitchFamily="1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</a:lstStyle>
          <a:p>
            <a:pPr>
              <a:defRPr/>
            </a:pPr>
            <a:fld id="{9D400077-D1B3-401A-974A-36B9E5DF2872}" type="slidenum">
              <a:rPr lang="en-US" altLang="nl-NL"/>
              <a:pPr>
                <a:defRPr/>
              </a:pPr>
              <a:t>‹#›</a:t>
            </a:fld>
            <a:endParaRPr lang="en-US" alt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9212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Arial Rounded MT Bold" panose="020F0704030504030204" pitchFamily="34" charset="0"/>
        <a:ea typeface="+mn-ea"/>
        <a:cs typeface="+mn-cs"/>
      </a:defRPr>
    </a:lvl1pPr>
    <a:lvl2pPr marL="742950" indent="-285750" algn="l" defTabSz="49212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9212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9212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9212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4963F4E-664B-4949-B1B1-35E8F76DC318}" type="slidenum">
              <a:rPr lang="en-US" altLang="nl-NL" smtClean="0"/>
              <a:pPr>
                <a:spcBef>
                  <a:spcPct val="0"/>
                </a:spcBef>
              </a:pPr>
              <a:t>1</a:t>
            </a:fld>
            <a:endParaRPr lang="en-US" altLang="nl-NL"/>
          </a:p>
        </p:txBody>
      </p:sp>
      <p:sp>
        <p:nvSpPr>
          <p:cNvPr id="409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>
              <a:latin typeface="Arial Rounded MT Bold" panose="020F0704030504030204" pitchFamily="34" charset="0"/>
            </a:endParaRPr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208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4237977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8E3B865-FB56-4F5A-BD39-0E2A58DCDA44}" type="slidenum">
              <a:rPr lang="en-US" altLang="nl-NL" smtClean="0"/>
              <a:pPr>
                <a:spcBef>
                  <a:spcPct val="0"/>
                </a:spcBef>
              </a:pPr>
              <a:t>2</a:t>
            </a:fld>
            <a:endParaRPr lang="en-US" altLang="nl-NL"/>
          </a:p>
        </p:txBody>
      </p:sp>
      <p:sp>
        <p:nvSpPr>
          <p:cNvPr id="614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>
              <a:latin typeface="Arial Rounded MT Bold" panose="020F0704030504030204" pitchFamily="34" charset="0"/>
            </a:endParaRPr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208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41668178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7B183D9-5336-4504-BB0D-42CAB8A7DAE7}" type="slidenum">
              <a:rPr lang="en-US" altLang="nl-NL" smtClean="0"/>
              <a:pPr>
                <a:spcBef>
                  <a:spcPct val="0"/>
                </a:spcBef>
              </a:pPr>
              <a:t>3</a:t>
            </a:fld>
            <a:endParaRPr lang="en-US" altLang="nl-NL"/>
          </a:p>
        </p:txBody>
      </p:sp>
      <p:sp>
        <p:nvSpPr>
          <p:cNvPr id="819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>
              <a:latin typeface="Arial Rounded MT Bold" panose="020F0704030504030204" pitchFamily="34" charset="0"/>
            </a:endParaRPr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208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40453816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1BB9FCB-55EB-472F-8F22-3ACA4F8EBB62}" type="slidenum">
              <a:rPr lang="en-US" altLang="nl-NL" smtClean="0"/>
              <a:pPr>
                <a:spcBef>
                  <a:spcPct val="0"/>
                </a:spcBef>
              </a:pPr>
              <a:t>5</a:t>
            </a:fld>
            <a:endParaRPr lang="en-US" altLang="nl-NL"/>
          </a:p>
        </p:txBody>
      </p:sp>
      <p:sp>
        <p:nvSpPr>
          <p:cNvPr id="717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>
              <a:latin typeface="Arial Rounded MT Bold" panose="020F0704030504030204" pitchFamily="34" charset="0"/>
            </a:endParaRPr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208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9012869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1BB9FCB-55EB-472F-8F22-3ACA4F8EBB62}" type="slidenum">
              <a:rPr lang="en-US" altLang="nl-NL" smtClean="0"/>
              <a:pPr>
                <a:spcBef>
                  <a:spcPct val="0"/>
                </a:spcBef>
              </a:pPr>
              <a:t>6</a:t>
            </a:fld>
            <a:endParaRPr lang="en-US" altLang="nl-NL"/>
          </a:p>
        </p:txBody>
      </p:sp>
      <p:sp>
        <p:nvSpPr>
          <p:cNvPr id="717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>
              <a:latin typeface="Arial Rounded MT Bold" panose="020F0704030504030204" pitchFamily="34" charset="0"/>
            </a:endParaRPr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208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nl-N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98C3DFA-C938-4960-BB19-59AFBA72DB0F}" type="slidenum">
              <a:rPr lang="en-US" altLang="nl-NL" smtClean="0"/>
              <a:pPr>
                <a:spcBef>
                  <a:spcPct val="0"/>
                </a:spcBef>
              </a:pPr>
              <a:t>11</a:t>
            </a:fld>
            <a:endParaRPr lang="en-US" altLang="nl-NL"/>
          </a:p>
        </p:txBody>
      </p:sp>
      <p:sp>
        <p:nvSpPr>
          <p:cNvPr id="1843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>
              <a:latin typeface="Arial Rounded MT Bold" panose="020F0704030504030204" pitchFamily="34" charset="0"/>
            </a:endParaRPr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208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nl-N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164573B-F9F5-4276-B173-FD3CA0F9D7BC}" type="slidenum">
              <a:rPr lang="en-US" altLang="nl-NL" smtClean="0"/>
              <a:pPr>
                <a:spcBef>
                  <a:spcPct val="0"/>
                </a:spcBef>
              </a:pPr>
              <a:t>12</a:t>
            </a:fld>
            <a:endParaRPr lang="en-US" altLang="nl-NL"/>
          </a:p>
        </p:txBody>
      </p:sp>
      <p:sp>
        <p:nvSpPr>
          <p:cNvPr id="2150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>
              <a:latin typeface="Arial Rounded MT Bold" panose="020F0704030504030204" pitchFamily="34" charset="0"/>
            </a:endParaRPr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208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nl-N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E2C27D9-BB8F-4E6D-97F0-72759AB9F01F}" type="slidenum">
              <a:rPr lang="en-US" altLang="nl-NL" smtClean="0"/>
              <a:pPr>
                <a:spcBef>
                  <a:spcPct val="0"/>
                </a:spcBef>
              </a:pPr>
              <a:t>13</a:t>
            </a:fld>
            <a:endParaRPr lang="en-US" altLang="nl-NL"/>
          </a:p>
        </p:txBody>
      </p:sp>
      <p:sp>
        <p:nvSpPr>
          <p:cNvPr id="921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>
              <a:latin typeface="Arial Rounded MT Bold" panose="020F0704030504030204" pitchFamily="34" charset="0"/>
            </a:endParaRPr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208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527DA-57BE-4587-BFDC-82EEDF272F93}" type="slidenum">
              <a:rPr lang="en-GB" altLang="nl-NL"/>
              <a:pPr>
                <a:defRPr/>
              </a:pPr>
              <a:t>‹#›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3868628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1D249E-CF8A-42E7-8DB9-88F6D293CD93}" type="slidenum">
              <a:rPr lang="en-GB" altLang="nl-NL"/>
              <a:pPr>
                <a:defRPr/>
              </a:pPr>
              <a:t>‹#›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3243205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73238"/>
            <a:ext cx="3808413" cy="4319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773238"/>
            <a:ext cx="3808412" cy="4319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89A940-A449-45BC-8EA9-D0C920D59447}" type="slidenum">
              <a:rPr lang="en-GB" altLang="nl-NL"/>
              <a:pPr>
                <a:defRPr/>
              </a:pPr>
              <a:t>‹#›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3732647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8FC522-7421-488B-97C8-24C3A7A775F3}" type="slidenum">
              <a:rPr lang="en-GB" altLang="nl-NL"/>
              <a:pPr>
                <a:defRPr/>
              </a:pPr>
              <a:t>‹#›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2506777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04664"/>
            <a:ext cx="7767638" cy="9429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596ADE-1EC8-4462-9A09-C290E933111B}" type="slidenum">
              <a:rPr lang="en-GB" altLang="nl-NL"/>
              <a:pPr>
                <a:defRPr/>
              </a:pPr>
              <a:t>‹#›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1911058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333375"/>
            <a:ext cx="776922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nl-NL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125538"/>
            <a:ext cx="7769225" cy="469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nl-NL"/>
              <a:t>Click to edit the outline text format</a:t>
            </a:r>
          </a:p>
          <a:p>
            <a:pPr lvl="1"/>
            <a:r>
              <a:rPr lang="en-GB" altLang="nl-NL"/>
              <a:t>Second Outline Level</a:t>
            </a:r>
          </a:p>
          <a:p>
            <a:pPr lvl="2"/>
            <a:r>
              <a:rPr lang="en-GB" altLang="nl-NL"/>
              <a:t>Third Outline Level</a:t>
            </a:r>
          </a:p>
          <a:p>
            <a:pPr lvl="3"/>
            <a:r>
              <a:rPr lang="en-GB" altLang="nl-NL"/>
              <a:t>Fourth Outline Level</a:t>
            </a:r>
          </a:p>
          <a:p>
            <a:pPr lvl="4"/>
            <a:r>
              <a:rPr lang="en-GB" altLang="nl-NL"/>
              <a:t>Fifth Outline Level</a:t>
            </a:r>
          </a:p>
          <a:p>
            <a:pPr lvl="4"/>
            <a:r>
              <a:rPr lang="en-GB" altLang="nl-NL"/>
              <a:t>Sixth Outline Level</a:t>
            </a:r>
          </a:p>
          <a:p>
            <a:pPr lvl="4"/>
            <a:r>
              <a:rPr lang="en-GB" altLang="nl-NL"/>
              <a:t>Seventh Outline Level</a:t>
            </a:r>
          </a:p>
          <a:p>
            <a:pPr lvl="4"/>
            <a:r>
              <a:rPr lang="en-GB" altLang="nl-NL"/>
              <a:t>Eighth Outline Level</a:t>
            </a:r>
          </a:p>
          <a:p>
            <a:pPr lvl="4"/>
            <a:r>
              <a:rPr lang="en-GB" altLang="nl-NL"/>
              <a:t>Ninth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85800" y="6248400"/>
            <a:ext cx="19018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400">
                <a:solidFill>
                  <a:srgbClr val="000000"/>
                </a:solidFill>
                <a:latin typeface="Arial Rounded MT Bold" panose="020F0704030504030204" pitchFamily="34" charset="0"/>
                <a:cs typeface="Times New Roman" pitchFamily="16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24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400">
                <a:solidFill>
                  <a:srgbClr val="000000"/>
                </a:solidFill>
                <a:latin typeface="Arial Rounded MT Bold" panose="020F0704030504030204" pitchFamily="34" charset="0"/>
                <a:cs typeface="Times New Roman" pitchFamily="16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9018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4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</a:lstStyle>
          <a:p>
            <a:pPr>
              <a:defRPr/>
            </a:pPr>
            <a:fld id="{FABA5324-E6A6-4B49-BD3F-B6F38BE0C145}" type="slidenum">
              <a:rPr lang="en-GB" altLang="nl-NL"/>
              <a:pPr>
                <a:defRPr/>
              </a:pPr>
              <a:t>‹#›</a:t>
            </a:fld>
            <a:endParaRPr lang="en-GB" alt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hdr="0" ftr="0" dt="0"/>
  <p:txStyles>
    <p:titleStyle>
      <a:lvl1pPr algn="ctr" defTabSz="49212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0000"/>
          </a:solidFill>
          <a:latin typeface="Arial Rounded MT Bold" panose="020F0704030504030204" pitchFamily="34" charset="0"/>
          <a:ea typeface="+mj-ea"/>
          <a:cs typeface="+mj-cs"/>
        </a:defRPr>
      </a:lvl1pPr>
      <a:lvl2pPr algn="ctr" defTabSz="49212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0000"/>
          </a:solidFill>
          <a:latin typeface="Arial Rounded MT Bold" panose="020F0704030504030204" pitchFamily="34" charset="0"/>
          <a:cs typeface="Times New Roman" pitchFamily="16" charset="0"/>
        </a:defRPr>
      </a:lvl2pPr>
      <a:lvl3pPr algn="ctr" defTabSz="49212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0000"/>
          </a:solidFill>
          <a:latin typeface="Arial Rounded MT Bold" panose="020F0704030504030204" pitchFamily="34" charset="0"/>
          <a:cs typeface="Times New Roman" pitchFamily="16" charset="0"/>
        </a:defRPr>
      </a:lvl3pPr>
      <a:lvl4pPr algn="ctr" defTabSz="49212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0000"/>
          </a:solidFill>
          <a:latin typeface="Arial Rounded MT Bold" panose="020F0704030504030204" pitchFamily="34" charset="0"/>
          <a:cs typeface="Times New Roman" pitchFamily="16" charset="0"/>
        </a:defRPr>
      </a:lvl4pPr>
      <a:lvl5pPr algn="ctr" defTabSz="49212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0000"/>
          </a:solidFill>
          <a:latin typeface="Arial Rounded MT Bold" panose="020F0704030504030204" pitchFamily="34" charset="0"/>
          <a:cs typeface="Times New Roman" pitchFamily="16" charset="0"/>
        </a:defRPr>
      </a:lvl5pPr>
      <a:lvl6pPr marL="2514600" indent="-228600" algn="ctr" defTabSz="492125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FF0000"/>
          </a:solidFill>
          <a:latin typeface="Comic Sans MS" pitchFamily="64" charset="0"/>
          <a:cs typeface="Times New Roman" pitchFamily="16" charset="0"/>
        </a:defRPr>
      </a:lvl6pPr>
      <a:lvl7pPr marL="2971800" indent="-228600" algn="ctr" defTabSz="492125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FF0000"/>
          </a:solidFill>
          <a:latin typeface="Comic Sans MS" pitchFamily="64" charset="0"/>
          <a:cs typeface="Times New Roman" pitchFamily="16" charset="0"/>
        </a:defRPr>
      </a:lvl7pPr>
      <a:lvl8pPr marL="3429000" indent="-228600" algn="ctr" defTabSz="492125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FF0000"/>
          </a:solidFill>
          <a:latin typeface="Comic Sans MS" pitchFamily="64" charset="0"/>
          <a:cs typeface="Times New Roman" pitchFamily="16" charset="0"/>
        </a:defRPr>
      </a:lvl8pPr>
      <a:lvl9pPr marL="3886200" indent="-228600" algn="ctr" defTabSz="492125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FF0000"/>
          </a:solidFill>
          <a:latin typeface="Comic Sans MS" pitchFamily="64" charset="0"/>
          <a:cs typeface="Times New Roman" pitchFamily="16" charset="0"/>
        </a:defRPr>
      </a:lvl9pPr>
    </p:titleStyle>
    <p:bodyStyle>
      <a:lvl1pPr marL="342900" indent="-342900" algn="l" defTabSz="492125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400">
          <a:solidFill>
            <a:srgbClr val="000000"/>
          </a:solidFill>
          <a:latin typeface="Arial Rounded MT Bold" panose="020F0704030504030204" pitchFamily="34" charset="0"/>
          <a:ea typeface="+mn-ea"/>
          <a:cs typeface="+mn-cs"/>
        </a:defRPr>
      </a:lvl1pPr>
      <a:lvl2pPr marL="742950" indent="-285750" algn="l" defTabSz="49212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000">
          <a:solidFill>
            <a:srgbClr val="000000"/>
          </a:solidFill>
          <a:latin typeface="Arial Rounded MT Bold" panose="020F0704030504030204" pitchFamily="34" charset="0"/>
          <a:cs typeface="+mn-cs"/>
        </a:defRPr>
      </a:lvl2pPr>
      <a:lvl3pPr marL="1143000" indent="-228600" algn="l" defTabSz="49212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000">
          <a:solidFill>
            <a:srgbClr val="000000"/>
          </a:solidFill>
          <a:latin typeface="Arial Rounded MT Bold" panose="020F0704030504030204" pitchFamily="34" charset="0"/>
          <a:cs typeface="+mn-cs"/>
        </a:defRPr>
      </a:lvl3pPr>
      <a:lvl4pPr marL="1600200" indent="-228600" algn="l" defTabSz="492125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000">
          <a:solidFill>
            <a:srgbClr val="000000"/>
          </a:solidFill>
          <a:latin typeface="Arial Rounded MT Bold" panose="020F0704030504030204" pitchFamily="34" charset="0"/>
          <a:cs typeface="+mn-cs"/>
        </a:defRPr>
      </a:lvl4pPr>
      <a:lvl5pPr marL="2057400" indent="-228600" algn="l" defTabSz="492125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»"/>
        <a:defRPr sz="2000">
          <a:solidFill>
            <a:srgbClr val="000000"/>
          </a:solidFill>
          <a:latin typeface="Arial Rounded MT Bold" panose="020F0704030504030204" pitchFamily="34" charset="0"/>
          <a:cs typeface="+mn-cs"/>
        </a:defRPr>
      </a:lvl5pPr>
      <a:lvl6pPr marL="2514600" indent="-228600" algn="l" defTabSz="492125" rtl="0" fontAlgn="base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cs typeface="+mn-cs"/>
        </a:defRPr>
      </a:lvl6pPr>
      <a:lvl7pPr marL="2971800" indent="-228600" algn="l" defTabSz="492125" rtl="0" fontAlgn="base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cs typeface="+mn-cs"/>
        </a:defRPr>
      </a:lvl7pPr>
      <a:lvl8pPr marL="3429000" indent="-228600" algn="l" defTabSz="492125" rtl="0" fontAlgn="base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cs typeface="+mn-cs"/>
        </a:defRPr>
      </a:lvl8pPr>
      <a:lvl9pPr marL="3886200" indent="-228600" algn="l" defTabSz="492125" rtl="0" fontAlgn="base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4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5pPr>
            <a:lvl6pPr marL="25146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6pPr>
            <a:lvl7pPr marL="29718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7pPr>
            <a:lvl8pPr marL="34290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8pPr>
            <a:lvl9pPr marL="38862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572AB3A7-0B09-4E9B-B810-401DBA46556C}" type="slidenum">
              <a:rPr lang="en-GB" altLang="nl-NL" sz="1400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1</a:t>
            </a:fld>
            <a:endParaRPr lang="en-GB" altLang="nl-NL" sz="1400"/>
          </a:p>
        </p:txBody>
      </p:sp>
      <p:sp>
        <p:nvSpPr>
          <p:cNvPr id="3075" name="Rectangle 1"/>
          <p:cNvSpPr>
            <a:spLocks noGrp="1" noChangeArrowheads="1"/>
          </p:cNvSpPr>
          <p:nvPr>
            <p:ph type="title"/>
          </p:nvPr>
        </p:nvSpPr>
        <p:spPr>
          <a:xfrm>
            <a:off x="684213" y="1196975"/>
            <a:ext cx="7772400" cy="1312863"/>
          </a:xfrm>
        </p:spPr>
        <p:txBody>
          <a:bodyPr/>
          <a:lstStyle/>
          <a:p>
            <a:pPr eaLnBrk="1" hangingPunct="1"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</a:pPr>
            <a:r>
              <a:rPr lang="en-GB" altLang="nl-NL" sz="3600" dirty="0"/>
              <a:t>Security Protocol Project</a:t>
            </a:r>
            <a:br>
              <a:rPr lang="en-GB" altLang="nl-NL" dirty="0"/>
            </a:br>
            <a:endParaRPr lang="en-GB" altLang="nl-NL" sz="3600" dirty="0"/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258888" y="3789363"/>
            <a:ext cx="6400800" cy="2581275"/>
          </a:xfrm>
        </p:spPr>
        <p:txBody>
          <a:bodyPr/>
          <a:lstStyle/>
          <a:p>
            <a:pPr marL="0" indent="0" algn="ctr" eaLnBrk="1" hangingPunct="1">
              <a:buFont typeface="Times New Roman" panose="02020603050405020304" pitchFamily="18" charset="0"/>
              <a:buNone/>
              <a:tabLst>
                <a:tab pos="34290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</a:pPr>
            <a:r>
              <a:rPr lang="en-GB" altLang="nl-NL" dirty="0">
                <a:solidFill>
                  <a:srgbClr val="3333CC"/>
                </a:solidFill>
              </a:rPr>
              <a:t>Cristian Daniele &amp; Erik Poll</a:t>
            </a:r>
          </a:p>
          <a:p>
            <a:pPr marL="0" indent="0" algn="ctr" eaLnBrk="1" hangingPunct="1">
              <a:buFont typeface="Times New Roman" panose="02020603050405020304" pitchFamily="18" charset="0"/>
              <a:buNone/>
              <a:tabLst>
                <a:tab pos="34290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</a:pPr>
            <a:r>
              <a:rPr lang="en-GB" altLang="nl-NL" dirty="0">
                <a:solidFill>
                  <a:srgbClr val="3333CC"/>
                </a:solidFill>
              </a:rPr>
              <a:t>Digital Security</a:t>
            </a:r>
          </a:p>
          <a:p>
            <a:pPr marL="0" indent="0" algn="ctr" eaLnBrk="1" hangingPunct="1">
              <a:buFont typeface="Times New Roman" panose="02020603050405020304" pitchFamily="18" charset="0"/>
              <a:buNone/>
              <a:tabLst>
                <a:tab pos="34290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</a:pPr>
            <a:r>
              <a:rPr lang="en-GB" altLang="nl-NL" dirty="0"/>
              <a:t>Radboud University Nijmegen</a:t>
            </a:r>
          </a:p>
          <a:p>
            <a:pPr marL="0" indent="0" algn="ctr" eaLnBrk="1" hangingPunct="1">
              <a:spcBef>
                <a:spcPts val="400"/>
              </a:spcBef>
              <a:buFont typeface="Times New Roman" panose="02020603050405020304" pitchFamily="18" charset="0"/>
              <a:buNone/>
              <a:tabLst>
                <a:tab pos="34290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</a:pPr>
            <a:endParaRPr lang="en-GB" altLang="nl-NL" sz="1600" dirty="0"/>
          </a:p>
          <a:p>
            <a:pPr marL="0" indent="0" algn="ctr" eaLnBrk="1" hangingPunct="1">
              <a:buFont typeface="Times New Roman" panose="02020603050405020304" pitchFamily="18" charset="0"/>
              <a:buNone/>
              <a:tabLst>
                <a:tab pos="34290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</a:pPr>
            <a:endParaRPr lang="en-GB" altLang="nl-NL" dirty="0"/>
          </a:p>
          <a:p>
            <a:pPr marL="0" indent="0" algn="ctr" eaLnBrk="1" hangingPunct="1">
              <a:buFont typeface="Times New Roman" panose="02020603050405020304" pitchFamily="18" charset="0"/>
              <a:buNone/>
              <a:tabLst>
                <a:tab pos="34290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</a:pPr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9934964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Smartcard attack basics </a:t>
            </a:r>
            <a:r>
              <a:rPr lang="en-GB" sz="2000" dirty="0"/>
              <a:t>(more details later) 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800" dirty="0">
                <a:solidFill>
                  <a:schemeClr val="tx1"/>
                </a:solidFill>
              </a:rPr>
              <a:t>Attackers can always do</a:t>
            </a:r>
          </a:p>
          <a:p>
            <a:r>
              <a:rPr lang="en-GB" sz="1800" dirty="0">
                <a:solidFill>
                  <a:schemeClr val="accent2"/>
                </a:solidFill>
              </a:rPr>
              <a:t>Man-in-the-Middle attacks </a:t>
            </a:r>
            <a:r>
              <a:rPr lang="en-GB" sz="1800" dirty="0">
                <a:solidFill>
                  <a:schemeClr val="tx1"/>
                </a:solidFill>
              </a:rPr>
              <a:t>on communication between the card &amp; the terminal</a:t>
            </a:r>
          </a:p>
          <a:p>
            <a:r>
              <a:rPr lang="en-GB" sz="1800" dirty="0">
                <a:solidFill>
                  <a:schemeClr val="accent2"/>
                </a:solidFill>
              </a:rPr>
              <a:t>card tear attacks </a:t>
            </a:r>
            <a:r>
              <a:rPr lang="en-GB" sz="1800" dirty="0">
                <a:solidFill>
                  <a:schemeClr val="tx1"/>
                </a:solidFill>
              </a:rPr>
              <a:t>by removing the card from the terminal &amp; its power supply</a:t>
            </a:r>
          </a:p>
          <a:p>
            <a:pPr lvl="1"/>
            <a:r>
              <a:rPr lang="en-GB" sz="1800" dirty="0">
                <a:solidFill>
                  <a:schemeClr val="tx1"/>
                </a:solidFill>
              </a:rPr>
              <a:t>Special case of </a:t>
            </a:r>
            <a:r>
              <a:rPr lang="en-GB" sz="1800" dirty="0" err="1">
                <a:solidFill>
                  <a:schemeClr val="tx1"/>
                </a:solidFill>
              </a:rPr>
              <a:t>MitM</a:t>
            </a:r>
            <a:r>
              <a:rPr lang="en-GB" sz="1800" dirty="0">
                <a:solidFill>
                  <a:schemeClr val="tx1"/>
                </a:solidFill>
              </a:rPr>
              <a:t> attack: it abruptly aborts the program executing on the card </a:t>
            </a:r>
            <a:r>
              <a:rPr lang="en-GB" sz="1800" i="1" dirty="0">
                <a:solidFill>
                  <a:schemeClr val="tx1"/>
                </a:solidFill>
              </a:rPr>
              <a:t>and</a:t>
            </a:r>
            <a:r>
              <a:rPr lang="en-GB" sz="1800" dirty="0">
                <a:solidFill>
                  <a:schemeClr val="tx1"/>
                </a:solidFill>
              </a:rPr>
              <a:t>  wipes the RAM  memory content.</a:t>
            </a:r>
            <a:endParaRPr lang="en-GB" sz="1800" dirty="0">
              <a:solidFill>
                <a:srgbClr val="008000"/>
              </a:solidFill>
            </a:endParaRPr>
          </a:p>
          <a:p>
            <a:pPr marL="0" indent="0">
              <a:buNone/>
            </a:pPr>
            <a:r>
              <a:rPr lang="en-GB" sz="1800" dirty="0">
                <a:solidFill>
                  <a:schemeClr val="tx1"/>
                </a:solidFill>
              </a:rPr>
              <a:t>and may be able to do </a:t>
            </a:r>
          </a:p>
          <a:p>
            <a:r>
              <a:rPr lang="en-GB" sz="2000" dirty="0">
                <a:solidFill>
                  <a:schemeClr val="accent2"/>
                </a:solidFill>
              </a:rPr>
              <a:t>side-channel attacks</a:t>
            </a:r>
          </a:p>
          <a:p>
            <a:pPr lvl="1"/>
            <a:r>
              <a:rPr lang="en-GB" sz="1600" dirty="0" err="1"/>
              <a:t>eg</a:t>
            </a:r>
            <a:r>
              <a:rPr lang="en-GB" sz="1600" dirty="0"/>
              <a:t>. analysing power consumption to retrieve cryptographic keys</a:t>
            </a:r>
          </a:p>
          <a:p>
            <a:pPr marL="457200" lvl="1" indent="0">
              <a:buNone/>
            </a:pPr>
            <a:r>
              <a:rPr lang="en-GB" sz="1600" dirty="0"/>
              <a:t>So you should make sure that different cards use different keys.</a:t>
            </a:r>
          </a:p>
          <a:p>
            <a:pPr marL="457200" lvl="1" indent="0">
              <a:buNone/>
            </a:pPr>
            <a:endParaRPr lang="en-GB" sz="1600" dirty="0"/>
          </a:p>
          <a:p>
            <a:pPr marL="457200" lvl="1" indent="0">
              <a:buNone/>
            </a:pPr>
            <a:r>
              <a:rPr lang="en-GB" sz="1400" dirty="0"/>
              <a:t>Lots more about side-channel attacks in</a:t>
            </a:r>
            <a:r>
              <a:rPr lang="en-US" sz="1400" dirty="0"/>
              <a:t> ‘Physical Attacks on Secure Systems’ (NWI-IMC068) &amp; ‘Selected topics on hardware for security’ (NWI-IMC065) by </a:t>
            </a:r>
            <a:r>
              <a:rPr lang="en-GB" sz="1400" dirty="0" err="1"/>
              <a:t>Lejla</a:t>
            </a:r>
            <a:r>
              <a:rPr lang="en-GB" sz="1400" dirty="0"/>
              <a:t> </a:t>
            </a:r>
            <a:r>
              <a:rPr lang="en-GB" sz="1400" dirty="0" err="1"/>
              <a:t>Batina</a:t>
            </a:r>
            <a:r>
              <a:rPr lang="en-GB" sz="1400" dirty="0"/>
              <a:t> &amp; Ileana </a:t>
            </a:r>
            <a:r>
              <a:rPr lang="en-GB" sz="1400" dirty="0" err="1"/>
              <a:t>Buhan</a:t>
            </a:r>
            <a:r>
              <a:rPr lang="en-US" sz="1400" dirty="0"/>
              <a:t>.</a:t>
            </a:r>
          </a:p>
          <a:p>
            <a:pPr lvl="1"/>
            <a:endParaRPr lang="en-US" sz="1600" dirty="0"/>
          </a:p>
          <a:p>
            <a:pPr lvl="1"/>
            <a:endParaRPr lang="en-GB" sz="1600" dirty="0"/>
          </a:p>
          <a:p>
            <a:endParaRPr lang="en-GB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2000" dirty="0"/>
              <a:t>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3B1D249E-CF8A-42E7-8DB9-88F6D293CD93}" type="slidenum">
              <a:rPr lang="en-GB" altLang="nl-NL" smtClean="0"/>
              <a:pPr>
                <a:defRPr/>
              </a:pPr>
              <a:t>10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350483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</a:pPr>
            <a:r>
              <a:rPr lang="en-GB" altLang="nl-NL"/>
              <a:t>Man-in-the-Middle attacks using shims</a:t>
            </a:r>
          </a:p>
        </p:txBody>
      </p:sp>
      <p:sp>
        <p:nvSpPr>
          <p:cNvPr id="37891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ts val="500"/>
              </a:spcBef>
              <a:buClrTx/>
              <a:buFont typeface="Arial" panose="020B0604020202020204" pitchFamily="34" charset="0"/>
              <a:buChar char="•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endParaRPr lang="en-GB" altLang="nl-NL" sz="2000" dirty="0">
              <a:solidFill>
                <a:schemeClr val="tx1"/>
              </a:solidFill>
            </a:endParaRPr>
          </a:p>
          <a:p>
            <a:pPr marL="339725" indent="-339725" eaLnBrk="1" hangingPunct="1">
              <a:spcBef>
                <a:spcPts val="500"/>
              </a:spcBef>
              <a:buClr>
                <a:srgbClr val="3333CC"/>
              </a:buClr>
              <a:buFont typeface="Comic Sans MS" panose="030F0702030302020204" pitchFamily="66" charset="0"/>
              <a:buChar char="•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endParaRPr lang="en-GB" altLang="nl-NL" sz="2000" dirty="0">
              <a:solidFill>
                <a:schemeClr val="tx1"/>
              </a:solidFill>
            </a:endParaRPr>
          </a:p>
          <a:p>
            <a:pPr marL="339725" indent="-339725" eaLnBrk="1" hangingPunct="1">
              <a:spcBef>
                <a:spcPts val="400"/>
              </a:spcBef>
              <a:buClrTx/>
              <a:buSzTx/>
              <a:buFontTx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endParaRPr lang="en-US" altLang="nl-NL" sz="1600" dirty="0">
              <a:solidFill>
                <a:srgbClr val="3333CC"/>
              </a:solidFill>
            </a:endParaRPr>
          </a:p>
          <a:p>
            <a:pPr marL="339725" indent="-339725" eaLnBrk="1" hangingPunct="1">
              <a:spcBef>
                <a:spcPts val="400"/>
              </a:spcBef>
              <a:buClrTx/>
              <a:buSzTx/>
              <a:buFontTx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endParaRPr lang="en-US" altLang="nl-NL" sz="1600" dirty="0">
              <a:solidFill>
                <a:srgbClr val="3333CC"/>
              </a:solidFill>
            </a:endParaRPr>
          </a:p>
          <a:p>
            <a:pPr marL="339725" indent="-339725" eaLnBrk="1" hangingPunct="1">
              <a:spcBef>
                <a:spcPts val="400"/>
              </a:spcBef>
              <a:buClrTx/>
              <a:buSzTx/>
              <a:buFontTx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endParaRPr lang="en-GB" altLang="nl-NL" sz="1600" dirty="0">
              <a:solidFill>
                <a:srgbClr val="3333CC"/>
              </a:solidFill>
            </a:endParaRPr>
          </a:p>
          <a:p>
            <a:pPr marL="339725" indent="-339725" eaLnBrk="1" hangingPunct="1">
              <a:spcBef>
                <a:spcPts val="400"/>
              </a:spcBef>
              <a:buClrTx/>
              <a:buSzTx/>
              <a:buFontTx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endParaRPr lang="en-US" altLang="nl-NL" sz="1600" dirty="0">
              <a:solidFill>
                <a:srgbClr val="3333CC"/>
              </a:solidFill>
            </a:endParaRPr>
          </a:p>
          <a:p>
            <a:pPr marL="339725" indent="-339725" eaLnBrk="1" hangingPunct="1">
              <a:spcBef>
                <a:spcPts val="400"/>
              </a:spcBef>
              <a:buClrTx/>
              <a:buSzTx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endParaRPr lang="en-US" altLang="nl-NL" sz="1800" dirty="0">
              <a:solidFill>
                <a:srgbClr val="3333CC"/>
              </a:solidFill>
            </a:endParaRPr>
          </a:p>
          <a:p>
            <a:pPr marL="339725" indent="-339725" eaLnBrk="1" hangingPunct="1">
              <a:spcBef>
                <a:spcPts val="400"/>
              </a:spcBef>
              <a:buClrTx/>
              <a:buSzTx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endParaRPr lang="en-US" altLang="nl-NL" sz="1800" dirty="0">
              <a:solidFill>
                <a:srgbClr val="3333CC"/>
              </a:solidFill>
            </a:endParaRPr>
          </a:p>
          <a:p>
            <a:pPr marL="339725" indent="-339725" eaLnBrk="1" hangingPunct="1">
              <a:spcBef>
                <a:spcPts val="400"/>
              </a:spcBef>
              <a:buClrTx/>
              <a:buSzTx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endParaRPr lang="en-US" altLang="nl-NL" sz="1800" dirty="0">
              <a:solidFill>
                <a:srgbClr val="3333CC"/>
              </a:solidFill>
            </a:endParaRPr>
          </a:p>
          <a:p>
            <a:pPr marL="339725" indent="-339725" eaLnBrk="1" hangingPunct="1">
              <a:spcBef>
                <a:spcPts val="400"/>
              </a:spcBef>
              <a:buClrTx/>
              <a:buSzTx/>
              <a:buFontTx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endParaRPr lang="en-GB" altLang="nl-NL" sz="1600" dirty="0">
              <a:solidFill>
                <a:srgbClr val="3333CC"/>
              </a:solidFill>
            </a:endParaRPr>
          </a:p>
        </p:txBody>
      </p:sp>
      <p:sp>
        <p:nvSpPr>
          <p:cNvPr id="174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4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5pPr>
            <a:lvl6pPr marL="25146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6pPr>
            <a:lvl7pPr marL="29718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7pPr>
            <a:lvl8pPr marL="34290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8pPr>
            <a:lvl9pPr marL="38862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FC5033C6-4728-485F-8A9A-249336AF4CE8}" type="slidenum">
              <a:rPr lang="en-GB" altLang="nl-NL" sz="1400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11</a:t>
            </a:fld>
            <a:endParaRPr lang="en-GB" altLang="nl-NL" sz="1400"/>
          </a:p>
        </p:txBody>
      </p:sp>
      <p:pic>
        <p:nvPicPr>
          <p:cNvPr id="17413" name="Picture 6" descr="C:\Users\erikpoll\Pictures\Plaatjes\SmartcardPlaatjes\shi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3" t="4826" r="8533"/>
          <a:stretch>
            <a:fillRect/>
          </a:stretch>
        </p:blipFill>
        <p:spPr bwMode="auto">
          <a:xfrm>
            <a:off x="5519738" y="1397000"/>
            <a:ext cx="2365375" cy="239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8" descr="C:\Users\erikpoll\Pictures\Plaatjes\SmartcardPlaatjes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58"/>
          <a:stretch>
            <a:fillRect/>
          </a:stretch>
        </p:blipFill>
        <p:spPr bwMode="auto">
          <a:xfrm>
            <a:off x="3509963" y="1417638"/>
            <a:ext cx="1474787" cy="17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TextBox 9"/>
          <p:cNvSpPr txBox="1">
            <a:spLocks noChangeArrowheads="1"/>
          </p:cNvSpPr>
          <p:nvPr/>
        </p:nvSpPr>
        <p:spPr bwMode="auto">
          <a:xfrm>
            <a:off x="5519738" y="3762375"/>
            <a:ext cx="23923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sz="1600">
                <a:solidFill>
                  <a:schemeClr val="tx1"/>
                </a:solidFill>
                <a:latin typeface="Arial Rounded MT Bold" panose="020F0704030504030204" pitchFamily="34" charset="0"/>
              </a:rPr>
              <a:t>Commercial shim  </a:t>
            </a:r>
            <a:endParaRPr lang="en-GB" altLang="nl-NL" sz="160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7416" name="TextBox 10"/>
          <p:cNvSpPr txBox="1">
            <a:spLocks noChangeArrowheads="1"/>
          </p:cNvSpPr>
          <p:nvPr/>
        </p:nvSpPr>
        <p:spPr bwMode="auto">
          <a:xfrm>
            <a:off x="723900" y="3197225"/>
            <a:ext cx="45434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sz="1600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Smartlogic</a:t>
            </a:r>
            <a:r>
              <a:rPr lang="en-US" altLang="nl-NL" sz="1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tool by Gerhard de </a:t>
            </a:r>
            <a:r>
              <a:rPr lang="en-US" altLang="nl-NL" sz="1600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Koning</a:t>
            </a:r>
            <a:r>
              <a:rPr lang="en-US" altLang="nl-NL" sz="1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  <a:r>
              <a:rPr lang="en-US" altLang="nl-NL" sz="1600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Gans</a:t>
            </a:r>
            <a:endParaRPr lang="en-GB" altLang="nl-NL" sz="16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7417" name="Afbeelding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00" y="3848100"/>
            <a:ext cx="2216150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8" name="TextBox 10"/>
          <p:cNvSpPr txBox="1">
            <a:spLocks noChangeArrowheads="1"/>
          </p:cNvSpPr>
          <p:nvPr/>
        </p:nvSpPr>
        <p:spPr bwMode="auto">
          <a:xfrm>
            <a:off x="3200400" y="4567238"/>
            <a:ext cx="43259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sz="1600">
                <a:solidFill>
                  <a:schemeClr val="tx1"/>
                </a:solidFill>
                <a:latin typeface="Arial Rounded MT Bold" panose="020F0704030504030204" pitchFamily="34" charset="0"/>
              </a:rPr>
              <a:t>Shim found inside an ATM</a:t>
            </a:r>
            <a:endParaRPr lang="en-US" altLang="nl-NL" sz="140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sz="1400">
                <a:solidFill>
                  <a:schemeClr val="tx1"/>
                </a:solidFill>
                <a:latin typeface="Arial Rounded MT Bold" panose="020F0704030504030204" pitchFamily="34" charset="0"/>
              </a:rPr>
              <a:t>https://krebsonsecurity.com/tag/atm-shimming/ </a:t>
            </a:r>
          </a:p>
        </p:txBody>
      </p:sp>
      <p:pic>
        <p:nvPicPr>
          <p:cNvPr id="17419" name="Afbeelding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" y="1412875"/>
            <a:ext cx="2749550" cy="175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</a:pPr>
            <a:r>
              <a:rPr lang="en-GB" altLang="nl-NL"/>
              <a:t>Side-channel attacks</a:t>
            </a:r>
          </a:p>
        </p:txBody>
      </p:sp>
      <p:sp>
        <p:nvSpPr>
          <p:cNvPr id="37891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spcBef>
                <a:spcPts val="400"/>
              </a:spcBef>
              <a:buClrTx/>
              <a:buSzTx/>
              <a:buFont typeface="Times New Roman" panose="02020603050405020304" pitchFamily="18" charset="0"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US" altLang="nl-NL" sz="1800" dirty="0">
                <a:solidFill>
                  <a:schemeClr val="tx1"/>
                </a:solidFill>
              </a:rPr>
              <a:t>Using side-channel analysis attacker may be able to extract a key from the smartcard                                                                                                           so </a:t>
            </a:r>
            <a:r>
              <a:rPr lang="en-US" altLang="nl-NL" sz="1800" dirty="0">
                <a:solidFill>
                  <a:schemeClr val="accent2"/>
                </a:solidFill>
              </a:rPr>
              <a:t>you should </a:t>
            </a:r>
            <a:r>
              <a:rPr lang="en-US" altLang="nl-NL" sz="1800" i="1" dirty="0">
                <a:solidFill>
                  <a:schemeClr val="accent2"/>
                </a:solidFill>
              </a:rPr>
              <a:t>not</a:t>
            </a:r>
            <a:r>
              <a:rPr lang="en-US" altLang="nl-NL" sz="1800" b="1" i="1" dirty="0">
                <a:solidFill>
                  <a:schemeClr val="accent2"/>
                </a:solidFill>
              </a:rPr>
              <a:t>  </a:t>
            </a:r>
            <a:r>
              <a:rPr lang="en-US" altLang="nl-NL" sz="1800" dirty="0">
                <a:solidFill>
                  <a:schemeClr val="accent2"/>
                </a:solidFill>
              </a:rPr>
              <a:t>have the same key in all cards</a:t>
            </a:r>
          </a:p>
          <a:p>
            <a:pPr marL="0" indent="0" eaLnBrk="1" hangingPunct="1">
              <a:spcBef>
                <a:spcPts val="400"/>
              </a:spcBef>
              <a:buClrTx/>
              <a:buSzTx/>
              <a:buFont typeface="Times New Roman" panose="02020603050405020304" pitchFamily="18" charset="0"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endParaRPr lang="en-US" altLang="nl-NL" sz="1800" dirty="0">
              <a:solidFill>
                <a:schemeClr val="accent2"/>
              </a:solidFill>
            </a:endParaRPr>
          </a:p>
          <a:p>
            <a:pPr marL="0" indent="0" eaLnBrk="1" hangingPunct="1">
              <a:spcBef>
                <a:spcPts val="400"/>
              </a:spcBef>
              <a:buClrTx/>
              <a:buSzTx/>
              <a:buFont typeface="Times New Roman" panose="02020603050405020304" pitchFamily="18" charset="0"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endParaRPr lang="en-US" altLang="nl-NL" sz="1800" dirty="0">
              <a:solidFill>
                <a:schemeClr val="accent2"/>
              </a:solidFill>
            </a:endParaRPr>
          </a:p>
          <a:p>
            <a:pPr marL="0" indent="0" eaLnBrk="1" hangingPunct="1">
              <a:spcBef>
                <a:spcPts val="400"/>
              </a:spcBef>
              <a:buClrTx/>
              <a:buSzTx/>
              <a:buFont typeface="Times New Roman" panose="02020603050405020304" pitchFamily="18" charset="0"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endParaRPr lang="en-US" altLang="nl-NL" sz="1800" dirty="0">
              <a:solidFill>
                <a:schemeClr val="accent2"/>
              </a:solidFill>
            </a:endParaRPr>
          </a:p>
          <a:p>
            <a:pPr marL="0" indent="0" eaLnBrk="1" hangingPunct="1">
              <a:spcBef>
                <a:spcPts val="400"/>
              </a:spcBef>
              <a:buClrTx/>
              <a:buSzTx/>
              <a:buFont typeface="Times New Roman" panose="02020603050405020304" pitchFamily="18" charset="0"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endParaRPr lang="en-US" altLang="nl-NL" sz="1800" dirty="0">
              <a:solidFill>
                <a:schemeClr val="accent2"/>
              </a:solidFill>
            </a:endParaRPr>
          </a:p>
          <a:p>
            <a:pPr marL="0" indent="0" eaLnBrk="1" hangingPunct="1">
              <a:spcBef>
                <a:spcPts val="400"/>
              </a:spcBef>
              <a:buClrTx/>
              <a:buSzTx/>
              <a:buFont typeface="Times New Roman" panose="02020603050405020304" pitchFamily="18" charset="0"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endParaRPr lang="en-US" altLang="nl-NL" sz="1800" dirty="0">
              <a:solidFill>
                <a:schemeClr val="accent2"/>
              </a:solidFill>
            </a:endParaRPr>
          </a:p>
          <a:p>
            <a:pPr marL="0" indent="0" eaLnBrk="1" hangingPunct="1">
              <a:spcBef>
                <a:spcPts val="400"/>
              </a:spcBef>
              <a:buClrTx/>
              <a:buSzTx/>
              <a:buFont typeface="Times New Roman" panose="02020603050405020304" pitchFamily="18" charset="0"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endParaRPr lang="en-US" altLang="nl-NL" sz="1800" dirty="0">
              <a:solidFill>
                <a:schemeClr val="accent2"/>
              </a:solidFill>
            </a:endParaRPr>
          </a:p>
          <a:p>
            <a:pPr marL="0" indent="0" eaLnBrk="1" hangingPunct="1">
              <a:spcBef>
                <a:spcPts val="400"/>
              </a:spcBef>
              <a:buClrTx/>
              <a:buSzTx/>
              <a:buFont typeface="Times New Roman" panose="02020603050405020304" pitchFamily="18" charset="0"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endParaRPr lang="en-US" altLang="nl-NL" sz="1800" dirty="0">
              <a:solidFill>
                <a:schemeClr val="accent2"/>
              </a:solidFill>
            </a:endParaRPr>
          </a:p>
          <a:p>
            <a:pPr marL="0" indent="0" eaLnBrk="1" hangingPunct="1">
              <a:spcBef>
                <a:spcPts val="400"/>
              </a:spcBef>
              <a:buClrTx/>
              <a:buSzTx/>
              <a:buFont typeface="Times New Roman" panose="02020603050405020304" pitchFamily="18" charset="0"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endParaRPr lang="en-US" altLang="nl-NL" sz="1800" dirty="0">
              <a:solidFill>
                <a:schemeClr val="accent2"/>
              </a:solidFill>
            </a:endParaRPr>
          </a:p>
          <a:p>
            <a:pPr marL="0" indent="0" eaLnBrk="1" hangingPunct="1">
              <a:spcBef>
                <a:spcPts val="400"/>
              </a:spcBef>
              <a:buClrTx/>
              <a:buSzTx/>
              <a:buFont typeface="Times New Roman" panose="02020603050405020304" pitchFamily="18" charset="0"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endParaRPr lang="en-US" altLang="nl-NL" sz="1800" dirty="0">
              <a:solidFill>
                <a:schemeClr val="accent2"/>
              </a:solidFill>
            </a:endParaRPr>
          </a:p>
          <a:p>
            <a:pPr marL="0" indent="0" eaLnBrk="1" hangingPunct="1">
              <a:spcBef>
                <a:spcPts val="400"/>
              </a:spcBef>
              <a:buClrTx/>
              <a:buSzTx/>
              <a:buFont typeface="Times New Roman" panose="02020603050405020304" pitchFamily="18" charset="0"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endParaRPr lang="en-US" altLang="nl-NL" sz="1800" dirty="0">
              <a:solidFill>
                <a:schemeClr val="accent2"/>
              </a:solidFill>
            </a:endParaRPr>
          </a:p>
          <a:p>
            <a:pPr marL="0" indent="0" eaLnBrk="1" hangingPunct="1">
              <a:spcBef>
                <a:spcPts val="400"/>
              </a:spcBef>
              <a:buClrTx/>
              <a:buSzTx/>
              <a:buFont typeface="Times New Roman" panose="02020603050405020304" pitchFamily="18" charset="0"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US" altLang="nl-NL" sz="1800" dirty="0">
                <a:solidFill>
                  <a:schemeClr val="tx1"/>
                </a:solidFill>
              </a:rPr>
              <a:t>Topic of course “</a:t>
            </a:r>
            <a:r>
              <a:rPr lang="en-US" altLang="nl-NL" sz="1800" dirty="0">
                <a:solidFill>
                  <a:srgbClr val="008000"/>
                </a:solidFill>
              </a:rPr>
              <a:t>Physical Attacks on Secure Systems</a:t>
            </a:r>
            <a:r>
              <a:rPr lang="en-US" altLang="nl-NL" sz="1800" dirty="0">
                <a:solidFill>
                  <a:schemeClr val="tx1"/>
                </a:solidFill>
              </a:rPr>
              <a:t>”</a:t>
            </a:r>
          </a:p>
          <a:p>
            <a:pPr marL="0" indent="0" eaLnBrk="1" hangingPunct="1">
              <a:spcBef>
                <a:spcPts val="400"/>
              </a:spcBef>
              <a:buClrTx/>
              <a:buSzTx/>
              <a:buFont typeface="Times New Roman" panose="02020603050405020304" pitchFamily="18" charset="0"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US" altLang="nl-NL" sz="1800" dirty="0">
                <a:solidFill>
                  <a:schemeClr val="accent2"/>
                </a:solidFill>
              </a:rPr>
              <a:t>	 	</a:t>
            </a:r>
          </a:p>
          <a:p>
            <a:pPr marL="0" indent="0" eaLnBrk="1" hangingPunct="1">
              <a:spcBef>
                <a:spcPts val="400"/>
              </a:spcBef>
              <a:buClrTx/>
              <a:buSzTx/>
              <a:buFont typeface="Times New Roman" panose="02020603050405020304" pitchFamily="18" charset="0"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endParaRPr lang="en-US" altLang="nl-NL" sz="1800" dirty="0">
              <a:solidFill>
                <a:schemeClr val="accent2"/>
              </a:solidFill>
            </a:endParaRPr>
          </a:p>
          <a:p>
            <a:pPr marL="339725" indent="-339725" eaLnBrk="1" hangingPunct="1">
              <a:spcBef>
                <a:spcPts val="400"/>
              </a:spcBef>
              <a:buClrTx/>
              <a:buSzTx/>
              <a:buFont typeface="Times New Roman" panose="02020603050405020304" pitchFamily="18" charset="0"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US" altLang="nl-NL" sz="1800" dirty="0">
                <a:solidFill>
                  <a:srgbClr val="3333CC"/>
                </a:solidFill>
              </a:rPr>
              <a:t>	</a:t>
            </a:r>
            <a:endParaRPr lang="en-GB" altLang="nl-NL" sz="1800" dirty="0">
              <a:solidFill>
                <a:srgbClr val="3333CC"/>
              </a:solidFill>
            </a:endParaRPr>
          </a:p>
          <a:p>
            <a:pPr marL="339725" indent="-339725" eaLnBrk="1" hangingPunct="1">
              <a:spcBef>
                <a:spcPts val="400"/>
              </a:spcBef>
              <a:buClrTx/>
              <a:buSzTx/>
              <a:buFontTx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endParaRPr lang="en-GB" altLang="nl-NL" sz="1600" dirty="0">
              <a:solidFill>
                <a:srgbClr val="3333CC"/>
              </a:solidFill>
            </a:endParaRPr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4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5pPr>
            <a:lvl6pPr marL="25146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6pPr>
            <a:lvl7pPr marL="29718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7pPr>
            <a:lvl8pPr marL="34290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8pPr>
            <a:lvl9pPr marL="38862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A2B9F4A4-E5B8-480F-96DB-4B2E24CDB7E7}" type="slidenum">
              <a:rPr lang="en-GB" altLang="nl-NL" sz="1400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12</a:t>
            </a:fld>
            <a:endParaRPr lang="en-GB" altLang="nl-NL" sz="1400"/>
          </a:p>
        </p:txBody>
      </p:sp>
      <p:pic>
        <p:nvPicPr>
          <p:cNvPr id="20485" name="Picture 7" descr="C:\Users\erikpoll\Pictures\Plaatjes\SmartcardPlaatjes\JipDPA2_klein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257" y="2330450"/>
            <a:ext cx="3285824" cy="2463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</a:pPr>
            <a:r>
              <a:rPr lang="en-GB" altLang="nl-NL" dirty="0"/>
              <a:t>1</a:t>
            </a:r>
            <a:r>
              <a:rPr lang="en-GB" altLang="nl-NL" baseline="30000" dirty="0"/>
              <a:t>st</a:t>
            </a:r>
            <a:r>
              <a:rPr lang="en-GB" altLang="nl-NL" dirty="0"/>
              <a:t> step: write a high level design document </a:t>
            </a:r>
          </a:p>
        </p:txBody>
      </p:sp>
      <p:sp>
        <p:nvSpPr>
          <p:cNvPr id="3076" name="Rectangle 2"/>
          <p:cNvSpPr>
            <a:spLocks noGrp="1" noChangeArrowheads="1"/>
          </p:cNvSpPr>
          <p:nvPr>
            <p:ph idx="1"/>
          </p:nvPr>
        </p:nvSpPr>
        <p:spPr>
          <a:xfrm>
            <a:off x="684213" y="1125538"/>
            <a:ext cx="7769225" cy="4967287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Times New Roman" panose="02020603050405020304" pitchFamily="18" charset="0"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GB" sz="1800" dirty="0">
                <a:solidFill>
                  <a:schemeClr val="accent2"/>
                </a:solidFill>
              </a:rPr>
              <a:t>Concise &amp; clear </a:t>
            </a:r>
            <a:r>
              <a:rPr lang="en-GB" sz="1800" dirty="0"/>
              <a:t>document that </a:t>
            </a:r>
            <a:r>
              <a:rPr lang="en-GB" sz="1800" dirty="0">
                <a:solidFill>
                  <a:schemeClr val="tx1"/>
                </a:solidFill>
              </a:rPr>
              <a:t>outlines </a:t>
            </a:r>
            <a:r>
              <a:rPr lang="en-GB" sz="1800" dirty="0"/>
              <a:t>and </a:t>
            </a:r>
            <a:r>
              <a:rPr lang="en-GB" sz="1800" dirty="0">
                <a:solidFill>
                  <a:schemeClr val="accent2"/>
                </a:solidFill>
              </a:rPr>
              <a:t>motivates </a:t>
            </a:r>
            <a:r>
              <a:rPr lang="en-GB" sz="1800" dirty="0"/>
              <a:t>your design</a:t>
            </a:r>
          </a:p>
          <a:p>
            <a:pPr marL="339725" indent="-282575" eaLnBrk="1" hangingPunct="1">
              <a:lnSpc>
                <a:spcPct val="90000"/>
              </a:lnSpc>
              <a:buFont typeface="Comic Sans MS" pitchFamily="64" charset="0"/>
              <a:buChar char="–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GB" sz="1800" dirty="0"/>
              <a:t>including </a:t>
            </a:r>
            <a:r>
              <a:rPr lang="en-GB" sz="1800" i="1" dirty="0">
                <a:solidFill>
                  <a:schemeClr val="accent2"/>
                </a:solidFill>
              </a:rPr>
              <a:t>security requirements</a:t>
            </a:r>
            <a:r>
              <a:rPr lang="en-GB" sz="1800" i="1" dirty="0">
                <a:solidFill>
                  <a:schemeClr val="tx2"/>
                </a:solidFill>
              </a:rPr>
              <a:t>, </a:t>
            </a:r>
            <a:r>
              <a:rPr lang="en-GB" sz="1800" i="1" dirty="0">
                <a:solidFill>
                  <a:schemeClr val="accent2"/>
                </a:solidFill>
              </a:rPr>
              <a:t>threat / attacker model</a:t>
            </a:r>
            <a:r>
              <a:rPr lang="en-GB" sz="1800" i="1" dirty="0">
                <a:solidFill>
                  <a:schemeClr val="tx2"/>
                </a:solidFill>
              </a:rPr>
              <a:t>, </a:t>
            </a:r>
            <a:r>
              <a:rPr lang="en-GB" sz="1800" i="1" dirty="0">
                <a:solidFill>
                  <a:schemeClr val="accent2"/>
                </a:solidFill>
              </a:rPr>
              <a:t>trust assumptions</a:t>
            </a:r>
            <a:r>
              <a:rPr lang="en-GB" sz="1800" i="1" dirty="0">
                <a:solidFill>
                  <a:schemeClr val="tx1"/>
                </a:solidFill>
              </a:rPr>
              <a:t>, </a:t>
            </a:r>
            <a:r>
              <a:rPr lang="en-GB" sz="1800" i="1" dirty="0">
                <a:solidFill>
                  <a:schemeClr val="accent2"/>
                </a:solidFill>
              </a:rPr>
              <a:t>design decisions </a:t>
            </a:r>
          </a:p>
          <a:p>
            <a:pPr marL="339725" indent="-282575" eaLnBrk="1" hangingPunct="1">
              <a:lnSpc>
                <a:spcPct val="90000"/>
              </a:lnSpc>
              <a:buFont typeface="Comic Sans MS" pitchFamily="64" charset="0"/>
              <a:buChar char="–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GB" sz="1800" dirty="0"/>
              <a:t>down to details like </a:t>
            </a:r>
          </a:p>
          <a:p>
            <a:pPr marL="739775" lvl="1" indent="-282575" eaLnBrk="1" hangingPunct="1">
              <a:lnSpc>
                <a:spcPct val="90000"/>
              </a:lnSpc>
              <a:buFont typeface="Comic Sans MS" pitchFamily="64" charset="0"/>
              <a:buChar char="–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GB" sz="1800" dirty="0">
                <a:solidFill>
                  <a:srgbClr val="009900"/>
                </a:solidFill>
              </a:rPr>
              <a:t>key &amp; certificate distribution</a:t>
            </a:r>
            <a:r>
              <a:rPr lang="en-GB" sz="1800" dirty="0"/>
              <a:t> </a:t>
            </a:r>
          </a:p>
          <a:p>
            <a:pPr marL="739775" lvl="1" indent="-282575" eaLnBrk="1" hangingPunct="1">
              <a:lnSpc>
                <a:spcPct val="90000"/>
              </a:lnSpc>
              <a:buFont typeface="Comic Sans MS" pitchFamily="64" charset="0"/>
              <a:buChar char="–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GB" sz="1800" dirty="0">
                <a:solidFill>
                  <a:srgbClr val="009900"/>
                </a:solidFill>
              </a:rPr>
              <a:t>abstract security protocols </a:t>
            </a:r>
          </a:p>
          <a:p>
            <a:pPr marL="1139825" lvl="2" indent="-282575" eaLnBrk="1" hangingPunct="1">
              <a:lnSpc>
                <a:spcPct val="90000"/>
              </a:lnSpc>
              <a:buFont typeface="Comic Sans MS" pitchFamily="64" charset="0"/>
              <a:buChar char="–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GB" sz="1800" dirty="0">
                <a:solidFill>
                  <a:srgbClr val="009900"/>
                </a:solidFill>
              </a:rPr>
              <a:t>as MSC or in Alice-&gt; Bob style</a:t>
            </a:r>
          </a:p>
          <a:p>
            <a:pPr marL="1139825" lvl="2" indent="-282575" eaLnBrk="1" hangingPunct="1">
              <a:lnSpc>
                <a:spcPct val="90000"/>
              </a:lnSpc>
              <a:buFont typeface="Comic Sans MS" pitchFamily="64" charset="0"/>
              <a:buChar char="–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GB" sz="1800" dirty="0">
                <a:solidFill>
                  <a:srgbClr val="009900"/>
                </a:solidFill>
              </a:rPr>
              <a:t>with clearly stated security goals                                                    (</a:t>
            </a:r>
            <a:r>
              <a:rPr lang="en-GB" sz="1800" dirty="0" err="1">
                <a:solidFill>
                  <a:srgbClr val="009900"/>
                </a:solidFill>
              </a:rPr>
              <a:t>eg</a:t>
            </a:r>
            <a:r>
              <a:rPr lang="en-GB" sz="1800" dirty="0">
                <a:solidFill>
                  <a:srgbClr val="009900"/>
                </a:solidFill>
              </a:rPr>
              <a:t>. authentication, non-repudiation, …)</a:t>
            </a:r>
          </a:p>
          <a:p>
            <a:pPr marL="1139825" lvl="2" indent="-282575" eaLnBrk="1" hangingPunct="1">
              <a:lnSpc>
                <a:spcPct val="90000"/>
              </a:lnSpc>
              <a:buFont typeface="Comic Sans MS" pitchFamily="64" charset="0"/>
              <a:buChar char="–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GB" sz="1800" dirty="0">
                <a:solidFill>
                  <a:srgbClr val="009900"/>
                </a:solidFill>
              </a:rPr>
              <a:t>use of PIN codes or not, </a:t>
            </a:r>
          </a:p>
          <a:p>
            <a:pPr marL="1139825" lvl="2" indent="-282575" eaLnBrk="1" hangingPunct="1">
              <a:lnSpc>
                <a:spcPct val="90000"/>
              </a:lnSpc>
              <a:buFont typeface="Comic Sans MS" pitchFamily="64" charset="0"/>
              <a:buChar char="–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GB" sz="1800" dirty="0">
                <a:solidFill>
                  <a:srgbClr val="009900"/>
                </a:solidFill>
              </a:rPr>
              <a:t>which info gets logged, …</a:t>
            </a:r>
          </a:p>
          <a:p>
            <a:pPr marL="339725" indent="-282575" eaLnBrk="1" hangingPunct="1">
              <a:lnSpc>
                <a:spcPct val="90000"/>
              </a:lnSpc>
              <a:buFont typeface="Comic Sans MS" pitchFamily="64" charset="0"/>
              <a:buChar char="–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US" sz="1800" dirty="0"/>
              <a:t>8 pages max, but try to use less</a:t>
            </a:r>
          </a:p>
          <a:p>
            <a:pPr marL="339725" indent="-282575" eaLnBrk="1" hangingPunct="1">
              <a:lnSpc>
                <a:spcPct val="90000"/>
              </a:lnSpc>
              <a:buFont typeface="Comic Sans MS" pitchFamily="64" charset="0"/>
              <a:buChar char="–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endParaRPr lang="en-US" sz="1800" dirty="0"/>
          </a:p>
          <a:p>
            <a:pPr marL="57150" indent="0" eaLnBrk="1" hangingPunct="1">
              <a:lnSpc>
                <a:spcPct val="90000"/>
              </a:lnSpc>
              <a:buFont typeface="Times New Roman" panose="02020603050405020304" pitchFamily="18" charset="0"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US" sz="1800" dirty="0">
                <a:solidFill>
                  <a:schemeClr val="accent2"/>
                </a:solidFill>
              </a:rPr>
              <a:t>Target audience: </a:t>
            </a:r>
            <a:r>
              <a:rPr lang="en-US" sz="1800" dirty="0">
                <a:solidFill>
                  <a:schemeClr val="tx2"/>
                </a:solidFill>
              </a:rPr>
              <a:t>security professional that has to assess the security of the proposed system (so no silly marketing blurb)</a:t>
            </a:r>
          </a:p>
          <a:p>
            <a:pPr marL="57150" indent="0" eaLnBrk="1" hangingPunct="1">
              <a:lnSpc>
                <a:spcPct val="90000"/>
              </a:lnSpc>
              <a:buFont typeface="Times New Roman" panose="02020603050405020304" pitchFamily="18" charset="0"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US" sz="1800" dirty="0">
                <a:solidFill>
                  <a:schemeClr val="tx2"/>
                </a:solidFill>
              </a:rPr>
              <a:t>More info in </a:t>
            </a:r>
            <a:r>
              <a:rPr lang="en-US" sz="1800" dirty="0" err="1">
                <a:solidFill>
                  <a:schemeClr val="tx2"/>
                </a:solidFill>
              </a:rPr>
              <a:t>Brightspace</a:t>
            </a:r>
            <a:r>
              <a:rPr lang="en-US" sz="1800" dirty="0">
                <a:solidFill>
                  <a:schemeClr val="tx2"/>
                </a:solidFill>
              </a:rPr>
              <a:t> &amp; coming lectures.</a:t>
            </a:r>
            <a:endParaRPr lang="en-GB" sz="1800" dirty="0">
              <a:solidFill>
                <a:schemeClr val="tx2"/>
              </a:solidFill>
            </a:endParaRPr>
          </a:p>
          <a:p>
            <a:pPr lvl="2" eaLnBrk="1" hangingPunct="1">
              <a:lnSpc>
                <a:spcPct val="90000"/>
              </a:lnSpc>
              <a:spcBef>
                <a:spcPts val="450"/>
              </a:spcBef>
              <a:buFont typeface="Comic Sans MS" pitchFamily="64" charset="0"/>
              <a:buChar char="•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endParaRPr lang="en-GB" sz="1800" dirty="0"/>
          </a:p>
          <a:p>
            <a:pPr lvl="2" eaLnBrk="1" hangingPunct="1">
              <a:lnSpc>
                <a:spcPct val="90000"/>
              </a:lnSpc>
              <a:spcBef>
                <a:spcPts val="450"/>
              </a:spcBef>
              <a:buFont typeface="Comic Sans MS" pitchFamily="64" charset="0"/>
              <a:buChar char="•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endParaRPr lang="en-GB" sz="1800" dirty="0"/>
          </a:p>
          <a:p>
            <a:pPr lvl="2" eaLnBrk="1" hangingPunct="1">
              <a:lnSpc>
                <a:spcPct val="90000"/>
              </a:lnSpc>
              <a:spcBef>
                <a:spcPts val="450"/>
              </a:spcBef>
              <a:buFont typeface="Times New Roman" pitchFamily="16" charset="0"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GB" sz="1800" dirty="0"/>
              <a:t>       </a:t>
            </a:r>
          </a:p>
          <a:p>
            <a:pPr marL="339725" indent="-339725" eaLnBrk="1" hangingPunct="1">
              <a:lnSpc>
                <a:spcPct val="90000"/>
              </a:lnSpc>
              <a:spcBef>
                <a:spcPts val="450"/>
              </a:spcBef>
              <a:buClrTx/>
              <a:buSzTx/>
              <a:buFontTx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endParaRPr lang="en-GB" sz="1800" dirty="0"/>
          </a:p>
          <a:p>
            <a:pPr marL="339725" indent="-339725" eaLnBrk="1" hangingPunct="1">
              <a:lnSpc>
                <a:spcPct val="90000"/>
              </a:lnSpc>
              <a:buClrTx/>
              <a:buSzTx/>
              <a:buFontTx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endParaRPr lang="en-GB" dirty="0"/>
          </a:p>
          <a:p>
            <a:pPr marL="339725" indent="-339725" eaLnBrk="1" hangingPunct="1">
              <a:lnSpc>
                <a:spcPct val="90000"/>
              </a:lnSpc>
              <a:spcBef>
                <a:spcPts val="500"/>
              </a:spcBef>
              <a:buClrTx/>
              <a:buSzTx/>
              <a:buFontTx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endParaRPr lang="en-GB" dirty="0"/>
          </a:p>
          <a:p>
            <a:pPr marL="339725" indent="-339725" eaLnBrk="1" hangingPunct="1">
              <a:lnSpc>
                <a:spcPct val="90000"/>
              </a:lnSpc>
              <a:buClrTx/>
              <a:buSzTx/>
              <a:buFontTx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endParaRPr lang="en-GB" dirty="0"/>
          </a:p>
        </p:txBody>
      </p:sp>
      <p:sp>
        <p:nvSpPr>
          <p:cNvPr id="819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4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5pPr>
            <a:lvl6pPr marL="25146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6pPr>
            <a:lvl7pPr marL="29718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7pPr>
            <a:lvl8pPr marL="34290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8pPr>
            <a:lvl9pPr marL="38862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7688F77C-332D-4DB4-B9DE-3AB899912752}" type="slidenum">
              <a:rPr lang="en-GB" altLang="nl-NL" sz="1400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13</a:t>
            </a:fld>
            <a:endParaRPr lang="en-GB" altLang="nl-NL" sz="1400"/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nl-NL" dirty="0"/>
              <a:t>Attacker model &amp; trust assumptions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684213" y="1158875"/>
            <a:ext cx="7769225" cy="4692650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altLang="nl-NL" sz="1800" dirty="0">
                <a:solidFill>
                  <a:schemeClr val="tx1"/>
                </a:solidFill>
              </a:rPr>
              <a:t>Your </a:t>
            </a:r>
            <a:r>
              <a:rPr lang="en-US" altLang="nl-NL" sz="1800" dirty="0">
                <a:solidFill>
                  <a:schemeClr val="accent2"/>
                </a:solidFill>
              </a:rPr>
              <a:t>attacker model </a:t>
            </a:r>
            <a:r>
              <a:rPr lang="en-US" altLang="nl-NL" sz="1800" dirty="0">
                <a:solidFill>
                  <a:schemeClr val="tx1"/>
                </a:solidFill>
              </a:rPr>
              <a:t>must include</a:t>
            </a:r>
          </a:p>
          <a:p>
            <a:pPr marL="28575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nl-NL" sz="1800" dirty="0">
                <a:solidFill>
                  <a:schemeClr val="tx1"/>
                </a:solidFill>
              </a:rPr>
              <a:t>active Man-in-the-Middle attacks </a:t>
            </a:r>
            <a:r>
              <a:rPr lang="en-US" altLang="nl-NL" sz="1800" dirty="0"/>
              <a:t>on all communications between cards &amp; terminals</a:t>
            </a:r>
          </a:p>
          <a:p>
            <a:pPr marL="28575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nl-NL" sz="1800" dirty="0">
                <a:solidFill>
                  <a:schemeClr val="tx2"/>
                </a:solidFill>
              </a:rPr>
              <a:t>card tear attacks</a:t>
            </a:r>
          </a:p>
          <a:p>
            <a:pPr marL="28575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nl-NL" sz="1800" dirty="0">
                <a:solidFill>
                  <a:schemeClr val="tx2"/>
                </a:solidFill>
              </a:rPr>
              <a:t>side channel attacks to extract keys from individual card</a:t>
            </a:r>
          </a:p>
          <a:p>
            <a:pPr marL="0" indent="0" eaLnBrk="1" hangingPunct="1">
              <a:buNone/>
              <a:defRPr/>
            </a:pPr>
            <a:endParaRPr lang="en-US" altLang="nl-NL" sz="1800" dirty="0">
              <a:solidFill>
                <a:schemeClr val="tx2"/>
              </a:solidFill>
            </a:endParaRPr>
          </a:p>
          <a:p>
            <a:pPr marL="0" indent="0" eaLnBrk="1" hangingPunct="1">
              <a:buNone/>
              <a:defRPr/>
            </a:pPr>
            <a:r>
              <a:rPr lang="en-US" altLang="nl-NL" sz="1800" dirty="0">
                <a:solidFill>
                  <a:schemeClr val="tx2"/>
                </a:solidFill>
              </a:rPr>
              <a:t>W.r.t. your </a:t>
            </a:r>
            <a:r>
              <a:rPr lang="en-US" altLang="nl-NL" sz="1800" dirty="0">
                <a:solidFill>
                  <a:schemeClr val="accent2"/>
                </a:solidFill>
              </a:rPr>
              <a:t>trust assumptions </a:t>
            </a:r>
            <a:r>
              <a:rPr lang="en-US" altLang="nl-NL" sz="1800" dirty="0">
                <a:solidFill>
                  <a:schemeClr val="tx1"/>
                </a:solidFill>
              </a:rPr>
              <a:t>:</a:t>
            </a:r>
          </a:p>
          <a:p>
            <a:pPr eaLnBrk="1" hangingPunct="1">
              <a:defRPr/>
            </a:pPr>
            <a:r>
              <a:rPr lang="en-US" altLang="nl-NL" sz="1800" dirty="0">
                <a:solidFill>
                  <a:schemeClr val="tx2"/>
                </a:solidFill>
              </a:rPr>
              <a:t>the software on the smartcard will be in the TCB</a:t>
            </a:r>
          </a:p>
          <a:p>
            <a:pPr eaLnBrk="1" hangingPunct="1">
              <a:defRPr/>
            </a:pPr>
            <a:r>
              <a:rPr lang="en-US" altLang="nl-NL" sz="1800" dirty="0">
                <a:solidFill>
                  <a:schemeClr val="tx2"/>
                </a:solidFill>
              </a:rPr>
              <a:t>you may also need to trust terminals and employees (and maybe even customers?) for some specific properties. </a:t>
            </a:r>
          </a:p>
          <a:p>
            <a:pPr marL="0" indent="0" eaLnBrk="1" hangingPunct="1">
              <a:buNone/>
              <a:defRPr/>
            </a:pPr>
            <a:endParaRPr lang="en-US" altLang="nl-NL" sz="1800" dirty="0">
              <a:solidFill>
                <a:schemeClr val="tx2"/>
              </a:solidFill>
            </a:endParaRPr>
          </a:p>
          <a:p>
            <a:pPr marL="0" indent="0" eaLnBrk="1" hangingPunct="1">
              <a:buNone/>
              <a:defRPr/>
            </a:pPr>
            <a:r>
              <a:rPr lang="en-US" altLang="nl-NL" sz="1800" dirty="0">
                <a:solidFill>
                  <a:schemeClr val="tx2"/>
                </a:solidFill>
              </a:rPr>
              <a:t>NB even if you cannot </a:t>
            </a:r>
            <a:r>
              <a:rPr lang="en-US" altLang="nl-NL" sz="1800" dirty="0">
                <a:solidFill>
                  <a:schemeClr val="accent2"/>
                </a:solidFill>
              </a:rPr>
              <a:t>prevent</a:t>
            </a:r>
            <a:r>
              <a:rPr lang="en-US" altLang="nl-NL" sz="1800" dirty="0">
                <a:solidFill>
                  <a:schemeClr val="tx2"/>
                </a:solidFill>
              </a:rPr>
              <a:t> some attack by a component or actor, you may be able to </a:t>
            </a:r>
            <a:r>
              <a:rPr lang="en-US" altLang="nl-NL" sz="1800" dirty="0">
                <a:solidFill>
                  <a:schemeClr val="accent2"/>
                </a:solidFill>
              </a:rPr>
              <a:t>detect</a:t>
            </a:r>
            <a:r>
              <a:rPr lang="en-US" altLang="nl-NL" sz="1800" dirty="0">
                <a:solidFill>
                  <a:schemeClr val="tx2"/>
                </a:solidFill>
              </a:rPr>
              <a:t> it.</a:t>
            </a:r>
          </a:p>
          <a:p>
            <a:pPr marL="285750" eaLnBrk="1" hangingPunct="1">
              <a:buFont typeface="Arial" panose="020B0604020202020204" pitchFamily="34" charset="0"/>
              <a:buChar char="•"/>
              <a:defRPr/>
            </a:pPr>
            <a:endParaRPr lang="en-US" altLang="nl-NL" sz="2000" dirty="0">
              <a:solidFill>
                <a:schemeClr val="tx2"/>
              </a:solidFill>
            </a:endParaRPr>
          </a:p>
          <a:p>
            <a:pPr marL="0" indent="0" eaLnBrk="1" hangingPunct="1">
              <a:buNone/>
              <a:defRPr/>
            </a:pPr>
            <a:endParaRPr lang="en-US" altLang="nl-NL" sz="2000" dirty="0">
              <a:solidFill>
                <a:schemeClr val="tx2"/>
              </a:solidFill>
            </a:endParaRPr>
          </a:p>
          <a:p>
            <a:pPr marL="0" indent="0" eaLnBrk="1" hangingPunct="1">
              <a:buNone/>
              <a:defRPr/>
            </a:pPr>
            <a:endParaRPr lang="en-US" altLang="nl-NL" sz="2000" dirty="0">
              <a:solidFill>
                <a:schemeClr val="tx2"/>
              </a:solidFill>
            </a:endParaRPr>
          </a:p>
          <a:p>
            <a:pPr marL="285750" eaLnBrk="1" hangingPunct="1">
              <a:buFont typeface="Arial" panose="020B0604020202020204" pitchFamily="34" charset="0"/>
              <a:buChar char="•"/>
              <a:defRPr/>
            </a:pPr>
            <a:endParaRPr lang="en-US" altLang="nl-NL" sz="2000" dirty="0">
              <a:solidFill>
                <a:schemeClr val="tx2"/>
              </a:solidFill>
            </a:endParaRPr>
          </a:p>
          <a:p>
            <a:pPr marL="0" indent="0" eaLnBrk="1" hangingPunct="1">
              <a:buNone/>
              <a:defRPr/>
            </a:pPr>
            <a:r>
              <a:rPr lang="en-US" altLang="nl-NL" sz="2000" dirty="0">
                <a:solidFill>
                  <a:schemeClr val="tx2"/>
                </a:solidFill>
              </a:rPr>
              <a:t> </a:t>
            </a:r>
            <a:endParaRPr lang="en-US" altLang="nl-NL" dirty="0">
              <a:solidFill>
                <a:schemeClr val="tx2"/>
              </a:solidFill>
            </a:endParaRPr>
          </a:p>
          <a:p>
            <a:pPr marL="857250" lvl="1" indent="-457200" eaLnBrk="1" hangingPunct="1">
              <a:buFont typeface="Arial" panose="020B0604020202020204" pitchFamily="34" charset="0"/>
              <a:buChar char="•"/>
              <a:defRPr/>
            </a:pPr>
            <a:endParaRPr lang="en-US" altLang="nl-NL" sz="1800" dirty="0">
              <a:solidFill>
                <a:schemeClr val="tx1"/>
              </a:solidFill>
            </a:endParaRPr>
          </a:p>
          <a:p>
            <a:pPr marL="857250" lvl="1" indent="-457200" eaLnBrk="1" hangingPunct="1">
              <a:buFont typeface="+mj-lt"/>
              <a:buAutoNum type="arabicPeriod"/>
              <a:defRPr/>
            </a:pPr>
            <a:endParaRPr lang="en-US" altLang="nl-NL" sz="1600" dirty="0">
              <a:solidFill>
                <a:schemeClr val="accent2"/>
              </a:solidFill>
            </a:endParaRPr>
          </a:p>
        </p:txBody>
      </p:sp>
      <p:sp>
        <p:nvSpPr>
          <p:cNvPr id="1946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649663F1-30E5-4A1C-91CB-FD4977714AF9}" type="slidenum">
              <a:rPr lang="en-GB" altLang="nl-NL" smtClean="0"/>
              <a:pPr/>
              <a:t>14</a:t>
            </a:fld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1454409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 sz="2400" dirty="0"/>
              <a:t>Use cases: </a:t>
            </a:r>
            <a:r>
              <a:rPr lang="en-US" altLang="nl-NL" sz="2400" i="1" dirty="0" err="1"/>
              <a:t>personalisation</a:t>
            </a:r>
            <a:r>
              <a:rPr lang="en-US" altLang="nl-NL" sz="2400" i="1" dirty="0"/>
              <a:t>, issuance &amp; end-of-life?</a:t>
            </a:r>
            <a:endParaRPr lang="en-GB" altLang="nl-NL" sz="2400" i="1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nl-NL" sz="1800" dirty="0"/>
              <a:t>Cards need to be </a:t>
            </a:r>
            <a:r>
              <a:rPr lang="en-US" altLang="nl-NL" sz="1800" dirty="0" err="1">
                <a:solidFill>
                  <a:schemeClr val="accent2"/>
                </a:solidFill>
              </a:rPr>
              <a:t>personalised</a:t>
            </a:r>
            <a:r>
              <a:rPr lang="en-GB" altLang="nl-NL" sz="1800" dirty="0"/>
              <a:t>	</a:t>
            </a:r>
          </a:p>
          <a:p>
            <a:pPr lvl="1">
              <a:defRPr/>
            </a:pPr>
            <a:r>
              <a:rPr lang="en-US" altLang="nl-NL" sz="1800" dirty="0">
                <a:solidFill>
                  <a:schemeClr val="tx1"/>
                </a:solidFill>
              </a:rPr>
              <a:t>installing software, </a:t>
            </a:r>
            <a:r>
              <a:rPr lang="en-US" altLang="nl-NL" sz="1800" dirty="0" err="1">
                <a:solidFill>
                  <a:schemeClr val="tx1"/>
                </a:solidFill>
              </a:rPr>
              <a:t>initialising</a:t>
            </a:r>
            <a:r>
              <a:rPr lang="en-US" altLang="nl-NL" sz="1800" dirty="0">
                <a:solidFill>
                  <a:schemeClr val="tx1"/>
                </a:solidFill>
              </a:rPr>
              <a:t> keys,  PIN codes, IDs, names, ...</a:t>
            </a:r>
          </a:p>
          <a:p>
            <a:pPr lvl="1">
              <a:buFont typeface="Times New Roman" panose="02020603050405020304" pitchFamily="18" charset="0"/>
              <a:buNone/>
              <a:defRPr/>
            </a:pPr>
            <a:r>
              <a:rPr lang="en-US" altLang="nl-NL" sz="1800" dirty="0"/>
              <a:t>before it is issued to the user (aka card holder)</a:t>
            </a:r>
          </a:p>
          <a:p>
            <a:pPr lvl="1">
              <a:buFont typeface="Times New Roman" panose="02020603050405020304" pitchFamily="18" charset="0"/>
              <a:buNone/>
              <a:defRPr/>
            </a:pPr>
            <a:endParaRPr lang="en-US" altLang="nl-NL" sz="1800" dirty="0"/>
          </a:p>
          <a:p>
            <a:pPr marL="0" indent="0">
              <a:buFont typeface="Times New Roman" panose="02020603050405020304" pitchFamily="18" charset="0"/>
              <a:buNone/>
              <a:defRPr/>
            </a:pPr>
            <a:r>
              <a:rPr lang="en-US" altLang="nl-NL" sz="1800" dirty="0"/>
              <a:t>     This will typically require a separate (trusted) terminal.</a:t>
            </a:r>
          </a:p>
          <a:p>
            <a:pPr lvl="1">
              <a:defRPr/>
            </a:pPr>
            <a:r>
              <a:rPr lang="en-US" altLang="nl-NL" sz="1800" dirty="0"/>
              <a:t>In addition to say point-of-sale terminal.</a:t>
            </a:r>
          </a:p>
          <a:p>
            <a:pPr lvl="1">
              <a:defRPr/>
            </a:pPr>
            <a:r>
              <a:rPr lang="en-US" altLang="nl-NL" sz="1800" dirty="0" err="1"/>
              <a:t>Personalisation</a:t>
            </a:r>
            <a:r>
              <a:rPr lang="en-US" altLang="nl-NL" sz="1800" dirty="0"/>
              <a:t> may happen in several stages.</a:t>
            </a:r>
          </a:p>
          <a:p>
            <a:pPr lvl="1">
              <a:defRPr/>
            </a:pPr>
            <a:endParaRPr lang="en-US" altLang="nl-NL" sz="1800" dirty="0"/>
          </a:p>
          <a:p>
            <a:pPr>
              <a:defRPr/>
            </a:pPr>
            <a:r>
              <a:rPr lang="en-US" altLang="nl-NL" sz="1800" dirty="0"/>
              <a:t>Cards may also need to be disabled, </a:t>
            </a:r>
            <a:r>
              <a:rPr lang="en-US" altLang="nl-NL" sz="1800" dirty="0" err="1"/>
              <a:t>eg</a:t>
            </a:r>
            <a:r>
              <a:rPr lang="en-US" altLang="nl-NL" sz="1800" dirty="0"/>
              <a:t>. at the end-of-life?</a:t>
            </a:r>
          </a:p>
          <a:p>
            <a:pPr lvl="1">
              <a:defRPr/>
            </a:pPr>
            <a:r>
              <a:rPr lang="en-US" altLang="nl-NL" sz="1800" dirty="0"/>
              <a:t>Or still be able to report data for fraud investigations?</a:t>
            </a:r>
          </a:p>
          <a:p>
            <a:pPr marL="0" indent="0">
              <a:buFont typeface="Times New Roman" panose="02020603050405020304" pitchFamily="18" charset="0"/>
              <a:buNone/>
              <a:defRPr/>
            </a:pPr>
            <a:endParaRPr lang="en-US" altLang="nl-NL" sz="1800" dirty="0"/>
          </a:p>
          <a:p>
            <a:pPr marL="0" indent="0">
              <a:buFont typeface="Times New Roman" panose="02020603050405020304" pitchFamily="18" charset="0"/>
              <a:buNone/>
              <a:defRPr/>
            </a:pPr>
            <a:r>
              <a:rPr lang="en-US" altLang="nl-NL" sz="1800" dirty="0"/>
              <a:t>Be explicit about the </a:t>
            </a:r>
            <a:r>
              <a:rPr lang="en-US" altLang="nl-NL" sz="1800" dirty="0">
                <a:solidFill>
                  <a:schemeClr val="accent2"/>
                </a:solidFill>
              </a:rPr>
              <a:t>life-cycle of the card</a:t>
            </a:r>
            <a:r>
              <a:rPr lang="en-US" altLang="nl-NL" sz="1800" dirty="0"/>
              <a:t>, </a:t>
            </a:r>
            <a:r>
              <a:rPr lang="en-US" altLang="nl-NL" sz="1800" dirty="0" err="1"/>
              <a:t>eg</a:t>
            </a:r>
            <a:r>
              <a:rPr lang="en-US" altLang="nl-NL" sz="1800" dirty="0"/>
              <a:t> with a state diagram</a:t>
            </a:r>
          </a:p>
          <a:p>
            <a:pPr lvl="1">
              <a:defRPr/>
            </a:pPr>
            <a:endParaRPr lang="en-US" altLang="nl-NL" dirty="0"/>
          </a:p>
          <a:p>
            <a:pPr lvl="1">
              <a:defRPr/>
            </a:pPr>
            <a:endParaRPr lang="en-GB" altLang="nl-NL" dirty="0"/>
          </a:p>
        </p:txBody>
      </p:sp>
      <p:sp>
        <p:nvSpPr>
          <p:cNvPr id="22532" name="Slide Number Placeholder 1"/>
          <p:cNvSpPr>
            <a:spLocks noGrp="1"/>
          </p:cNvSpPr>
          <p:nvPr>
            <p:ph type="sldNum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BEC50F93-6E62-495A-9FB6-590D180A0533}" type="slidenum">
              <a:rPr lang="en-GB" altLang="nl-NL" smtClean="0"/>
              <a:pPr/>
              <a:t>15</a:t>
            </a:fld>
            <a:endParaRPr lang="en-GB" altLang="nl-NL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Persistent life cycle state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Times New Roman" panose="02020603050405020304" pitchFamily="18" charset="0"/>
              <a:buNone/>
              <a:defRPr/>
            </a:pPr>
            <a:r>
              <a:rPr lang="en-GB" sz="1800" dirty="0"/>
              <a:t>Card always has to record some life cycle state</a:t>
            </a:r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  <a:p>
            <a:pPr marL="0" indent="0">
              <a:buFont typeface="Times New Roman" panose="02020603050405020304" pitchFamily="18" charset="0"/>
              <a:buNone/>
              <a:defRPr/>
            </a:pPr>
            <a:endParaRPr lang="en-GB" dirty="0"/>
          </a:p>
          <a:p>
            <a:pPr marL="0" indent="0">
              <a:buFont typeface="Times New Roman" panose="02020603050405020304" pitchFamily="18" charset="0"/>
              <a:buNone/>
              <a:defRPr/>
            </a:pPr>
            <a:endParaRPr lang="en-GB" dirty="0"/>
          </a:p>
          <a:p>
            <a:pPr marL="0" indent="0">
              <a:buFont typeface="Times New Roman" panose="02020603050405020304" pitchFamily="18" charset="0"/>
              <a:buNone/>
              <a:defRPr/>
            </a:pPr>
            <a:r>
              <a:rPr lang="en-GB" sz="2000" dirty="0"/>
              <a:t>This state has to be recorded &amp; maintained in </a:t>
            </a:r>
            <a:r>
              <a:rPr lang="en-GB" sz="2000" dirty="0">
                <a:solidFill>
                  <a:schemeClr val="accent2"/>
                </a:solidFill>
              </a:rPr>
              <a:t>persistent</a:t>
            </a:r>
            <a:r>
              <a:rPr lang="en-GB" sz="2000" dirty="0"/>
              <a:t> memory (</a:t>
            </a:r>
            <a:r>
              <a:rPr lang="en-GB" sz="2000" dirty="0" err="1"/>
              <a:t>ie</a:t>
            </a:r>
            <a:r>
              <a:rPr lang="en-GB" sz="2000" dirty="0"/>
              <a:t> </a:t>
            </a:r>
            <a:r>
              <a:rPr lang="en-GB" sz="2000" dirty="0">
                <a:solidFill>
                  <a:schemeClr val="accent2"/>
                </a:solidFill>
              </a:rPr>
              <a:t>EEPROM</a:t>
            </a:r>
            <a:r>
              <a:rPr lang="en-GB" sz="2000" dirty="0"/>
              <a:t>)</a:t>
            </a:r>
          </a:p>
          <a:p>
            <a:pPr marL="0" indent="0">
              <a:buFont typeface="Times New Roman" panose="02020603050405020304" pitchFamily="18" charset="0"/>
              <a:buNone/>
              <a:defRPr/>
            </a:pPr>
            <a:endParaRPr lang="en-GB" sz="2000" dirty="0"/>
          </a:p>
          <a:p>
            <a:pPr marL="0" indent="0">
              <a:buFont typeface="Times New Roman" panose="02020603050405020304" pitchFamily="18" charset="0"/>
              <a:buNone/>
              <a:defRPr/>
            </a:pPr>
            <a:r>
              <a:rPr lang="en-GB" sz="2000" i="1" dirty="0"/>
              <a:t>Your report MUST include a state machine like this!</a:t>
            </a:r>
          </a:p>
          <a:p>
            <a:pPr marL="0" indent="0">
              <a:buFont typeface="Times New Roman" panose="02020603050405020304" pitchFamily="18" charset="0"/>
              <a:buNone/>
              <a:defRPr/>
            </a:pPr>
            <a:endParaRPr lang="en-GB" dirty="0"/>
          </a:p>
        </p:txBody>
      </p:sp>
      <p:sp>
        <p:nvSpPr>
          <p:cNvPr id="23556" name="Tijdelijke aanduiding voor dianumm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540E574F-B253-400A-A902-373486F3F040}" type="slidenum">
              <a:rPr lang="en-GB" altLang="nl-NL" smtClean="0"/>
              <a:pPr/>
              <a:t>16</a:t>
            </a:fld>
            <a:endParaRPr lang="en-GB" altLang="nl-NL"/>
          </a:p>
        </p:txBody>
      </p:sp>
      <p:sp>
        <p:nvSpPr>
          <p:cNvPr id="23557" name="Afgeronde rechthoek 7"/>
          <p:cNvSpPr>
            <a:spLocks noChangeArrowheads="1"/>
          </p:cNvSpPr>
          <p:nvPr/>
        </p:nvSpPr>
        <p:spPr bwMode="auto">
          <a:xfrm>
            <a:off x="534988" y="2260600"/>
            <a:ext cx="935037" cy="431800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en-US" sz="1600">
                <a:solidFill>
                  <a:schemeClr val="tx1"/>
                </a:solidFill>
                <a:latin typeface="Arial Rounded MT Bold" panose="020F0704030504030204" pitchFamily="34" charset="0"/>
              </a:rPr>
              <a:t>initial</a:t>
            </a:r>
            <a:endParaRPr lang="en-GB" altLang="en-US" sz="180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3558" name="Afgeronde rechthoek 8"/>
          <p:cNvSpPr>
            <a:spLocks noChangeArrowheads="1"/>
          </p:cNvSpPr>
          <p:nvPr/>
        </p:nvSpPr>
        <p:spPr bwMode="auto">
          <a:xfrm>
            <a:off x="1890713" y="2260600"/>
            <a:ext cx="1728787" cy="431800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en-US" sz="1600">
                <a:solidFill>
                  <a:schemeClr val="tx1"/>
                </a:solidFill>
                <a:latin typeface="Arial Rounded MT Bold" panose="020F0704030504030204" pitchFamily="34" charset="0"/>
              </a:rPr>
              <a:t>personalised</a:t>
            </a:r>
            <a:endParaRPr lang="en-GB" altLang="en-US" sz="180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3559" name="Afgeronde rechthoek 9"/>
          <p:cNvSpPr>
            <a:spLocks noChangeArrowheads="1"/>
          </p:cNvSpPr>
          <p:nvPr/>
        </p:nvSpPr>
        <p:spPr bwMode="auto">
          <a:xfrm>
            <a:off x="4070350" y="2265363"/>
            <a:ext cx="936625" cy="431800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en-US" sz="1600">
                <a:solidFill>
                  <a:schemeClr val="tx1"/>
                </a:solidFill>
                <a:latin typeface="Arial Rounded MT Bold" panose="020F0704030504030204" pitchFamily="34" charset="0"/>
              </a:rPr>
              <a:t>issued</a:t>
            </a:r>
          </a:p>
        </p:txBody>
      </p:sp>
      <p:sp>
        <p:nvSpPr>
          <p:cNvPr id="23560" name="Afgeronde rechthoek 10"/>
          <p:cNvSpPr>
            <a:spLocks noChangeArrowheads="1"/>
          </p:cNvSpPr>
          <p:nvPr/>
        </p:nvSpPr>
        <p:spPr bwMode="auto">
          <a:xfrm>
            <a:off x="5461000" y="2265363"/>
            <a:ext cx="1157288" cy="431800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en-US" sz="1600">
                <a:solidFill>
                  <a:schemeClr val="tx1"/>
                </a:solidFill>
                <a:latin typeface="Arial Rounded MT Bold" panose="020F0704030504030204" pitchFamily="34" charset="0"/>
              </a:rPr>
              <a:t>blocked</a:t>
            </a:r>
          </a:p>
        </p:txBody>
      </p:sp>
      <p:cxnSp>
        <p:nvCxnSpPr>
          <p:cNvPr id="23561" name="Rechte verbindingslijn met pijl 12"/>
          <p:cNvCxnSpPr>
            <a:cxnSpLocks noChangeShapeType="1"/>
            <a:stCxn id="23557" idx="3"/>
            <a:endCxn id="23558" idx="1"/>
          </p:cNvCxnSpPr>
          <p:nvPr/>
        </p:nvCxnSpPr>
        <p:spPr bwMode="auto">
          <a:xfrm>
            <a:off x="1470025" y="2476500"/>
            <a:ext cx="420688" cy="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62" name="Rechte verbindingslijn met pijl 15"/>
          <p:cNvCxnSpPr>
            <a:cxnSpLocks noChangeShapeType="1"/>
          </p:cNvCxnSpPr>
          <p:nvPr/>
        </p:nvCxnSpPr>
        <p:spPr bwMode="auto">
          <a:xfrm flipV="1">
            <a:off x="3619500" y="2476500"/>
            <a:ext cx="425450" cy="3175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63" name="Rechte verbindingslijn met pijl 18"/>
          <p:cNvCxnSpPr>
            <a:cxnSpLocks noChangeShapeType="1"/>
          </p:cNvCxnSpPr>
          <p:nvPr/>
        </p:nvCxnSpPr>
        <p:spPr bwMode="auto">
          <a:xfrm>
            <a:off x="5006975" y="2476500"/>
            <a:ext cx="450850" cy="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564" name="Afgeronde rechthoek 10"/>
          <p:cNvSpPr>
            <a:spLocks noChangeArrowheads="1"/>
          </p:cNvSpPr>
          <p:nvPr/>
        </p:nvSpPr>
        <p:spPr bwMode="auto">
          <a:xfrm>
            <a:off x="7083425" y="2260600"/>
            <a:ext cx="1309688" cy="431800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en-US" sz="1600">
                <a:solidFill>
                  <a:schemeClr val="tx1"/>
                </a:solidFill>
                <a:latin typeface="Arial Rounded MT Bold" panose="020F0704030504030204" pitchFamily="34" charset="0"/>
              </a:rPr>
              <a:t>end-of-life</a:t>
            </a:r>
          </a:p>
        </p:txBody>
      </p:sp>
      <p:cxnSp>
        <p:nvCxnSpPr>
          <p:cNvPr id="23565" name="Rechte verbindingslijn met pijl 18"/>
          <p:cNvCxnSpPr>
            <a:cxnSpLocks noChangeShapeType="1"/>
          </p:cNvCxnSpPr>
          <p:nvPr/>
        </p:nvCxnSpPr>
        <p:spPr bwMode="auto">
          <a:xfrm>
            <a:off x="6618288" y="2476500"/>
            <a:ext cx="450850" cy="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66" name="Gekromde verbindingslijn 18"/>
          <p:cNvCxnSpPr>
            <a:cxnSpLocks noChangeShapeType="1"/>
            <a:stCxn id="23560" idx="2"/>
            <a:endCxn id="23559" idx="2"/>
          </p:cNvCxnSpPr>
          <p:nvPr/>
        </p:nvCxnSpPr>
        <p:spPr bwMode="auto">
          <a:xfrm rot="5400000">
            <a:off x="5288757" y="1947069"/>
            <a:ext cx="12700" cy="1500187"/>
          </a:xfrm>
          <a:prstGeom prst="curvedConnector3">
            <a:avLst>
              <a:gd name="adj1" fmla="val 4460875"/>
            </a:avLst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nl-NL" dirty="0"/>
              <a:t>Getting started</a:t>
            </a: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nl-NL" sz="2000" dirty="0"/>
              <a:t>Next week: more discussion of the design document &amp; any questions you may have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nl-NL" dirty="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nl-NL" sz="2000" dirty="0"/>
              <a:t>Deadline for the initial design document: Feb 21. </a:t>
            </a:r>
          </a:p>
          <a:p>
            <a:pPr marL="0" indent="0" eaLnBrk="1" hangingPunct="1">
              <a:buNone/>
            </a:pPr>
            <a:r>
              <a:rPr lang="en-US" altLang="nl-NL" sz="2000" dirty="0"/>
              <a:t>      But the sooner you hand it in,  the better.</a:t>
            </a:r>
          </a:p>
          <a:p>
            <a:pPr marL="0" indent="0" eaLnBrk="1" hangingPunct="1">
              <a:buNone/>
            </a:pPr>
            <a:endParaRPr lang="en-US" altLang="nl-NL" dirty="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nl-NL" sz="2000" dirty="0"/>
              <a:t>Lots more info in </a:t>
            </a:r>
            <a:r>
              <a:rPr lang="en-US" altLang="nl-NL" sz="2000" dirty="0" err="1"/>
              <a:t>Brightspace</a:t>
            </a:r>
            <a:r>
              <a:rPr lang="en-US" altLang="nl-NL" sz="2000" dirty="0"/>
              <a:t>.</a:t>
            </a:r>
            <a:endParaRPr lang="en-US" altLang="nl-NL" dirty="0"/>
          </a:p>
        </p:txBody>
      </p:sp>
      <p:sp>
        <p:nvSpPr>
          <p:cNvPr id="5530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A31BBC6F-9B10-42C1-AE36-A1175EA0EE47}" type="slidenum">
              <a:rPr lang="en-GB" altLang="nl-NL" smtClean="0"/>
              <a:pPr/>
              <a:t>17</a:t>
            </a:fld>
            <a:endParaRPr lang="en-GB" altLang="nl-NL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</a:pPr>
            <a:r>
              <a:rPr lang="en-GB" altLang="nl-NL" dirty="0"/>
              <a:t>This course: form</a:t>
            </a:r>
          </a:p>
        </p:txBody>
      </p:sp>
      <p:sp>
        <p:nvSpPr>
          <p:cNvPr id="12291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US" sz="2000" dirty="0">
                <a:solidFill>
                  <a:schemeClr val="tx1"/>
                </a:solidFill>
              </a:rPr>
              <a:t>Lectures &amp; some reading material</a:t>
            </a:r>
          </a:p>
          <a:p>
            <a:pPr eaLnBrk="1" hangingPunct="1"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endParaRPr lang="en-US" dirty="0">
              <a:solidFill>
                <a:schemeClr val="accent2"/>
              </a:solidFill>
            </a:endParaRPr>
          </a:p>
          <a:p>
            <a:pPr eaLnBrk="1" hangingPunct="1"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US" sz="2000" dirty="0">
                <a:solidFill>
                  <a:schemeClr val="tx1"/>
                </a:solidFill>
              </a:rPr>
              <a:t>Group project to design, build and document a </a:t>
            </a:r>
            <a:r>
              <a:rPr lang="en-US" sz="2000" dirty="0" err="1">
                <a:solidFill>
                  <a:schemeClr val="tx1"/>
                </a:solidFill>
              </a:rPr>
              <a:t>JavaCard</a:t>
            </a:r>
            <a:r>
              <a:rPr lang="en-US" sz="2000" dirty="0">
                <a:solidFill>
                  <a:schemeClr val="tx1"/>
                </a:solidFill>
              </a:rPr>
              <a:t> smartcard application </a:t>
            </a:r>
          </a:p>
          <a:p>
            <a:pPr marL="457200" lvl="1" indent="0" eaLnBrk="1" hangingPunct="1"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US" sz="1800" dirty="0">
                <a:solidFill>
                  <a:schemeClr val="accent2"/>
                </a:solidFill>
              </a:rPr>
              <a:t> </a:t>
            </a:r>
            <a:r>
              <a:rPr lang="en-US" sz="1800" dirty="0"/>
              <a:t>in groups of 4 students</a:t>
            </a:r>
          </a:p>
          <a:p>
            <a:pPr marL="0" indent="0" eaLnBrk="1" hangingPunct="1"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endParaRPr lang="en-US" dirty="0">
              <a:solidFill>
                <a:schemeClr val="tx1"/>
              </a:solidFill>
            </a:endParaRPr>
          </a:p>
          <a:p>
            <a:pPr eaLnBrk="1" hangingPunct="1"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US" sz="2000" dirty="0">
                <a:solidFill>
                  <a:schemeClr val="tx1"/>
                </a:solidFill>
              </a:rPr>
              <a:t>Grade based on group project 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</a:p>
          <a:p>
            <a:pPr eaLnBrk="1" hangingPunct="1"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endParaRPr lang="en-GB" sz="2000" dirty="0">
              <a:solidFill>
                <a:schemeClr val="tx1"/>
              </a:solidFill>
            </a:endParaRPr>
          </a:p>
          <a:p>
            <a:pPr marL="339725" indent="-339725" eaLnBrk="1" hangingPunct="1">
              <a:buFont typeface="Comic Sans MS" panose="030F0702030302020204" pitchFamily="66" charset="0"/>
              <a:buChar char="•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</a:pPr>
            <a:r>
              <a:rPr lang="en-GB" altLang="nl-NL" i="1" dirty="0">
                <a:solidFill>
                  <a:schemeClr val="accent2"/>
                </a:solidFill>
              </a:rPr>
              <a:t>Form groups of 4 persons </a:t>
            </a:r>
            <a:r>
              <a:rPr lang="en-GB" altLang="nl-NL" i="1" u="sng" dirty="0">
                <a:solidFill>
                  <a:schemeClr val="accent2"/>
                </a:solidFill>
              </a:rPr>
              <a:t>asap</a:t>
            </a:r>
            <a:r>
              <a:rPr lang="en-GB" altLang="nl-NL" i="1" dirty="0">
                <a:solidFill>
                  <a:schemeClr val="accent2"/>
                </a:solidFill>
              </a:rPr>
              <a:t> !</a:t>
            </a:r>
            <a:endParaRPr lang="nl-NL" sz="2000" i="1" dirty="0">
              <a:solidFill>
                <a:schemeClr val="tx1"/>
              </a:solidFill>
            </a:endParaRPr>
          </a:p>
          <a:p>
            <a:pPr marL="339725" indent="-339725" eaLnBrk="1" hangingPunct="1">
              <a:spcBef>
                <a:spcPts val="500"/>
              </a:spcBef>
              <a:buClrTx/>
              <a:buSzTx/>
              <a:buFontTx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endParaRPr lang="en-GB" dirty="0"/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4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5pPr>
            <a:lvl6pPr marL="25146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6pPr>
            <a:lvl7pPr marL="29718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7pPr>
            <a:lvl8pPr marL="34290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8pPr>
            <a:lvl9pPr marL="38862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0E6D86C4-F20F-4435-A382-833768B5CCBB}" type="slidenum">
              <a:rPr lang="en-GB" altLang="nl-NL" sz="1400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2</a:t>
            </a:fld>
            <a:endParaRPr lang="en-GB" altLang="nl-NL" sz="1400"/>
          </a:p>
        </p:txBody>
      </p:sp>
    </p:spTree>
    <p:extLst>
      <p:ext uri="{BB962C8B-B14F-4D97-AF65-F5344CB8AC3E}">
        <p14:creationId xmlns:p14="http://schemas.microsoft.com/office/powerpoint/2010/main" val="8138200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</a:pPr>
            <a:r>
              <a:rPr lang="en-GB" altLang="nl-NL" dirty="0"/>
              <a:t>Learning objectives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00050" eaLnBrk="1" hangingPunct="1">
              <a:buFont typeface="Arial" panose="020B0604020202020204" pitchFamily="34" charset="0"/>
              <a:buChar char="•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GB" altLang="nl-NL" sz="2000" dirty="0">
                <a:solidFill>
                  <a:schemeClr val="accent2"/>
                </a:solidFill>
              </a:rPr>
              <a:t>Experience the whole process from high-level design, given security requirements and assumptions, down to actual code on real hardware</a:t>
            </a:r>
          </a:p>
          <a:p>
            <a:pPr marL="400050" eaLnBrk="1" hangingPunct="1">
              <a:buFont typeface="Arial" panose="020B0604020202020204" pitchFamily="34" charset="0"/>
              <a:buChar char="•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endParaRPr lang="en-GB" altLang="nl-NL" sz="2000" dirty="0">
              <a:solidFill>
                <a:schemeClr val="accent2"/>
              </a:solidFill>
            </a:endParaRPr>
          </a:p>
          <a:p>
            <a:pPr marL="400050" eaLnBrk="1" hangingPunct="1">
              <a:buFont typeface="Arial" panose="020B0604020202020204" pitchFamily="34" charset="0"/>
              <a:buChar char="•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GB" altLang="nl-NL" sz="2000" dirty="0">
                <a:solidFill>
                  <a:schemeClr val="accent2"/>
                </a:solidFill>
              </a:rPr>
              <a:t>Appreciate complexity &amp; interplay of </a:t>
            </a:r>
          </a:p>
          <a:p>
            <a:pPr lvl="1" eaLnBrk="1" hangingPunct="1">
              <a:buFont typeface="Courier New" panose="02070309020205020404" pitchFamily="49" charset="0"/>
              <a:buChar char="o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GB" altLang="nl-NL" dirty="0">
                <a:solidFill>
                  <a:schemeClr val="accent2"/>
                </a:solidFill>
              </a:rPr>
              <a:t>design considerations &amp; constraints, </a:t>
            </a:r>
          </a:p>
          <a:p>
            <a:pPr lvl="1" eaLnBrk="1" hangingPunct="1">
              <a:buFont typeface="Courier New" panose="02070309020205020404" pitchFamily="49" charset="0"/>
              <a:buChar char="o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GB" altLang="nl-NL" dirty="0">
                <a:solidFill>
                  <a:schemeClr val="accent2"/>
                </a:solidFill>
              </a:rPr>
              <a:t>key management &amp; distribution, </a:t>
            </a:r>
          </a:p>
          <a:p>
            <a:pPr lvl="1" eaLnBrk="1" hangingPunct="1">
              <a:buFont typeface="Courier New" panose="02070309020205020404" pitchFamily="49" charset="0"/>
              <a:buChar char="o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GB" altLang="nl-NL" dirty="0">
                <a:solidFill>
                  <a:schemeClr val="accent2"/>
                </a:solidFill>
              </a:rPr>
              <a:t>protocols, </a:t>
            </a:r>
          </a:p>
          <a:p>
            <a:pPr lvl="1" eaLnBrk="1" hangingPunct="1">
              <a:buFont typeface="Courier New" panose="02070309020205020404" pitchFamily="49" charset="0"/>
              <a:buChar char="o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GB" altLang="nl-NL" dirty="0">
                <a:solidFill>
                  <a:schemeClr val="accent2"/>
                </a:solidFill>
              </a:rPr>
              <a:t>low level implementation details,</a:t>
            </a:r>
          </a:p>
          <a:p>
            <a:pPr lvl="1" eaLnBrk="1" hangingPunct="1">
              <a:buFont typeface="Courier New" panose="02070309020205020404" pitchFamily="49" charset="0"/>
              <a:buChar char="o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GB" altLang="nl-NL" dirty="0">
                <a:solidFill>
                  <a:schemeClr val="accent2"/>
                </a:solidFill>
              </a:rPr>
              <a:t>silly hardware limitations, weird crypto padding, ... </a:t>
            </a:r>
          </a:p>
          <a:p>
            <a:pPr lvl="1" eaLnBrk="1" hangingPunct="1">
              <a:buFont typeface="Courier New" panose="02070309020205020404" pitchFamily="49" charset="0"/>
              <a:buChar char="o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GB" altLang="nl-NL" dirty="0">
                <a:solidFill>
                  <a:schemeClr val="accent2"/>
                </a:solidFill>
              </a:rPr>
              <a:t>practicalities of </a:t>
            </a:r>
            <a:r>
              <a:rPr lang="en-GB" altLang="nl-NL" i="1" dirty="0">
                <a:solidFill>
                  <a:schemeClr val="accent2"/>
                </a:solidFill>
              </a:rPr>
              <a:t>getting all of this working</a:t>
            </a:r>
            <a:endParaRPr lang="en-GB" altLang="nl-NL" dirty="0">
              <a:solidFill>
                <a:schemeClr val="accent2"/>
              </a:solidFill>
            </a:endParaRPr>
          </a:p>
          <a:p>
            <a:pPr lvl="1" eaLnBrk="1" hangingPunct="1">
              <a:buFont typeface="Courier New" panose="02070309020205020404" pitchFamily="49" charset="0"/>
              <a:buChar char="o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endParaRPr lang="en-GB" altLang="nl-NL" dirty="0">
              <a:solidFill>
                <a:schemeClr val="accent2"/>
              </a:solidFill>
            </a:endParaRPr>
          </a:p>
          <a:p>
            <a:pPr eaLnBrk="1" hangingPunct="1">
              <a:buFont typeface="Comic Sans MS" panose="030F0702030302020204" pitchFamily="66" charset="0"/>
              <a:buChar char="•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GB" altLang="nl-NL" sz="2000" dirty="0">
                <a:solidFill>
                  <a:schemeClr val="accent2"/>
                </a:solidFill>
              </a:rPr>
              <a:t>How to document this whole process</a:t>
            </a:r>
          </a:p>
        </p:txBody>
      </p:sp>
      <p:sp>
        <p:nvSpPr>
          <p:cNvPr id="71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4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5pPr>
            <a:lvl6pPr marL="25146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6pPr>
            <a:lvl7pPr marL="29718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7pPr>
            <a:lvl8pPr marL="34290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8pPr>
            <a:lvl9pPr marL="38862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936F20A7-48FD-48F8-A315-2E02DC412D0B}" type="slidenum">
              <a:rPr lang="en-GB" altLang="nl-NL" sz="1400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3</a:t>
            </a:fld>
            <a:endParaRPr lang="en-GB" altLang="nl-NL" sz="1400"/>
          </a:p>
        </p:txBody>
      </p:sp>
    </p:spTree>
    <p:extLst>
      <p:ext uri="{BB962C8B-B14F-4D97-AF65-F5344CB8AC3E}">
        <p14:creationId xmlns:p14="http://schemas.microsoft.com/office/powerpoint/2010/main" val="26834501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Prerequisites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/>
              <a:t>Very basic knowledge of (a)symmetric crypto:</a:t>
            </a:r>
            <a:endParaRPr lang="en-GB" dirty="0"/>
          </a:p>
          <a:p>
            <a:pPr lvl="1"/>
            <a:r>
              <a:rPr lang="en-GB" sz="1800" dirty="0">
                <a:solidFill>
                  <a:schemeClr val="accent2"/>
                </a:solidFill>
              </a:rPr>
              <a:t>hashing</a:t>
            </a:r>
          </a:p>
          <a:p>
            <a:pPr lvl="1"/>
            <a:r>
              <a:rPr lang="en-GB" sz="1800" dirty="0"/>
              <a:t>using (a)symmetric crypto for </a:t>
            </a:r>
            <a:r>
              <a:rPr lang="en-GB" sz="1800" dirty="0">
                <a:solidFill>
                  <a:schemeClr val="accent2"/>
                </a:solidFill>
              </a:rPr>
              <a:t>encrypting</a:t>
            </a:r>
            <a:r>
              <a:rPr lang="en-GB" sz="1800" dirty="0"/>
              <a:t>, </a:t>
            </a:r>
            <a:r>
              <a:rPr lang="en-GB" sz="1800" dirty="0">
                <a:solidFill>
                  <a:schemeClr val="accent2"/>
                </a:solidFill>
              </a:rPr>
              <a:t>signing</a:t>
            </a:r>
            <a:r>
              <a:rPr lang="en-GB" sz="1800" dirty="0"/>
              <a:t>, </a:t>
            </a:r>
            <a:r>
              <a:rPr lang="en-GB" sz="1800" dirty="0" err="1">
                <a:solidFill>
                  <a:schemeClr val="accent2"/>
                </a:solidFill>
              </a:rPr>
              <a:t>MACing</a:t>
            </a:r>
            <a:endParaRPr lang="en-GB" sz="1800" dirty="0">
              <a:solidFill>
                <a:schemeClr val="accent2"/>
              </a:solidFill>
            </a:endParaRPr>
          </a:p>
          <a:p>
            <a:pPr lvl="1"/>
            <a:r>
              <a:rPr lang="en-GB" sz="1800" dirty="0"/>
              <a:t>the use of </a:t>
            </a:r>
            <a:r>
              <a:rPr lang="en-GB" sz="1800" dirty="0">
                <a:solidFill>
                  <a:schemeClr val="accent2"/>
                </a:solidFill>
              </a:rPr>
              <a:t>certificates</a:t>
            </a:r>
            <a:r>
              <a:rPr lang="en-GB" sz="1800" dirty="0"/>
              <a:t> with asymmetric crypto  </a:t>
            </a:r>
          </a:p>
          <a:p>
            <a:pPr lvl="1"/>
            <a:endParaRPr lang="en-GB" sz="1800" dirty="0"/>
          </a:p>
          <a:p>
            <a:r>
              <a:rPr lang="en-GB" sz="2000" dirty="0"/>
              <a:t>Knowledge of basic security concepts such as CIA</a:t>
            </a:r>
          </a:p>
          <a:p>
            <a:pPr lvl="1"/>
            <a:endParaRPr lang="en-GB" sz="18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3B1D249E-CF8A-42E7-8DB9-88F6D293CD93}" type="slidenum">
              <a:rPr lang="en-GB" altLang="nl-NL" smtClean="0"/>
              <a:pPr>
                <a:defRPr/>
              </a:pPr>
              <a:t>4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1916425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</a:pPr>
            <a:r>
              <a:rPr lang="en-GB" altLang="nl-NL" dirty="0"/>
              <a:t>Group project</a:t>
            </a:r>
          </a:p>
        </p:txBody>
      </p:sp>
      <p:sp>
        <p:nvSpPr>
          <p:cNvPr id="6147" name="Rectangle 2"/>
          <p:cNvSpPr>
            <a:spLocks noGrp="1" noChangeArrowheads="1"/>
          </p:cNvSpPr>
          <p:nvPr>
            <p:ph idx="1"/>
          </p:nvPr>
        </p:nvSpPr>
        <p:spPr>
          <a:xfrm>
            <a:off x="684213" y="1125538"/>
            <a:ext cx="7769225" cy="5040312"/>
          </a:xfrm>
        </p:spPr>
        <p:txBody>
          <a:bodyPr/>
          <a:lstStyle/>
          <a:p>
            <a:pPr marL="339725" indent="-339725" eaLnBrk="1" hangingPunct="1">
              <a:buFont typeface="Times New Roman" panose="02020603050405020304" pitchFamily="18" charset="0"/>
              <a:buNone/>
              <a:tabLst>
                <a:tab pos="341313" algn="l"/>
                <a:tab pos="488950" algn="l"/>
                <a:tab pos="981075" algn="l"/>
                <a:tab pos="1473200" algn="l"/>
                <a:tab pos="1965325" algn="l"/>
                <a:tab pos="2457450" algn="l"/>
                <a:tab pos="2949575" algn="l"/>
                <a:tab pos="3441700" algn="l"/>
                <a:tab pos="3933825" algn="l"/>
                <a:tab pos="4425950" algn="l"/>
                <a:tab pos="4918075" algn="l"/>
                <a:tab pos="5410200" algn="l"/>
                <a:tab pos="5902325" algn="l"/>
                <a:tab pos="6394450" algn="l"/>
                <a:tab pos="6886575" algn="l"/>
                <a:tab pos="7378700" algn="l"/>
                <a:tab pos="7870825" algn="l"/>
                <a:tab pos="8362950" algn="l"/>
                <a:tab pos="8855075" algn="l"/>
                <a:tab pos="9347200" algn="l"/>
                <a:tab pos="9839325" algn="l"/>
              </a:tabLst>
              <a:defRPr/>
            </a:pPr>
            <a:r>
              <a:rPr lang="en-GB" altLang="nl-NL" sz="1800" dirty="0">
                <a:solidFill>
                  <a:srgbClr val="3333CC"/>
                </a:solidFill>
              </a:rPr>
              <a:t>You have been contracted to build a system</a:t>
            </a:r>
          </a:p>
          <a:p>
            <a:pPr marL="339725" indent="-339725" eaLnBrk="1" hangingPunct="1">
              <a:buClr>
                <a:srgbClr val="008000"/>
              </a:buClr>
              <a:buFont typeface="Comic Sans MS" panose="030F0702030302020204" pitchFamily="66" charset="0"/>
              <a:buChar char="•"/>
              <a:tabLst>
                <a:tab pos="341313" algn="l"/>
                <a:tab pos="488950" algn="l"/>
                <a:tab pos="981075" algn="l"/>
                <a:tab pos="1473200" algn="l"/>
                <a:tab pos="1965325" algn="l"/>
                <a:tab pos="2457450" algn="l"/>
                <a:tab pos="2949575" algn="l"/>
                <a:tab pos="3441700" algn="l"/>
                <a:tab pos="3933825" algn="l"/>
                <a:tab pos="4425950" algn="l"/>
                <a:tab pos="4918075" algn="l"/>
                <a:tab pos="5410200" algn="l"/>
                <a:tab pos="5902325" algn="l"/>
                <a:tab pos="6394450" algn="l"/>
                <a:tab pos="6886575" algn="l"/>
                <a:tab pos="7378700" algn="l"/>
                <a:tab pos="7870825" algn="l"/>
                <a:tab pos="8362950" algn="l"/>
                <a:tab pos="8855075" algn="l"/>
                <a:tab pos="9347200" algn="l"/>
                <a:tab pos="9839325" algn="l"/>
              </a:tabLst>
              <a:defRPr/>
            </a:pPr>
            <a:r>
              <a:rPr lang="en-GB" altLang="nl-NL" sz="1800" dirty="0">
                <a:solidFill>
                  <a:srgbClr val="008000"/>
                </a:solidFill>
              </a:rPr>
              <a:t>electronic purse</a:t>
            </a:r>
          </a:p>
          <a:p>
            <a:pPr marL="339725" indent="-339725" eaLnBrk="1" hangingPunct="1">
              <a:buClr>
                <a:srgbClr val="008000"/>
              </a:buClr>
              <a:buFont typeface="Comic Sans MS" panose="030F0702030302020204" pitchFamily="66" charset="0"/>
              <a:buChar char="•"/>
              <a:tabLst>
                <a:tab pos="341313" algn="l"/>
                <a:tab pos="488950" algn="l"/>
                <a:tab pos="981075" algn="l"/>
                <a:tab pos="1473200" algn="l"/>
                <a:tab pos="1965325" algn="l"/>
                <a:tab pos="2457450" algn="l"/>
                <a:tab pos="2949575" algn="l"/>
                <a:tab pos="3441700" algn="l"/>
                <a:tab pos="3933825" algn="l"/>
                <a:tab pos="4425950" algn="l"/>
                <a:tab pos="4918075" algn="l"/>
                <a:tab pos="5410200" algn="l"/>
                <a:tab pos="5902325" algn="l"/>
                <a:tab pos="6394450" algn="l"/>
                <a:tab pos="6886575" algn="l"/>
                <a:tab pos="7378700" algn="l"/>
                <a:tab pos="7870825" algn="l"/>
                <a:tab pos="8362950" algn="l"/>
                <a:tab pos="8855075" algn="l"/>
                <a:tab pos="9347200" algn="l"/>
                <a:tab pos="9839325" algn="l"/>
              </a:tabLst>
              <a:defRPr/>
            </a:pPr>
            <a:r>
              <a:rPr lang="en-GB" altLang="nl-NL" sz="1800" dirty="0">
                <a:solidFill>
                  <a:srgbClr val="008000"/>
                </a:solidFill>
              </a:rPr>
              <a:t>loyalty card</a:t>
            </a:r>
          </a:p>
          <a:p>
            <a:pPr marL="339725" indent="-339725" eaLnBrk="1" hangingPunct="1">
              <a:buClr>
                <a:srgbClr val="008000"/>
              </a:buClr>
              <a:buFont typeface="Comic Sans MS" panose="030F0702030302020204" pitchFamily="66" charset="0"/>
              <a:buChar char="•"/>
              <a:tabLst>
                <a:tab pos="341313" algn="l"/>
                <a:tab pos="488950" algn="l"/>
                <a:tab pos="981075" algn="l"/>
                <a:tab pos="1473200" algn="l"/>
                <a:tab pos="1965325" algn="l"/>
                <a:tab pos="2457450" algn="l"/>
                <a:tab pos="2949575" algn="l"/>
                <a:tab pos="3441700" algn="l"/>
                <a:tab pos="3933825" algn="l"/>
                <a:tab pos="4425950" algn="l"/>
                <a:tab pos="4918075" algn="l"/>
                <a:tab pos="5410200" algn="l"/>
                <a:tab pos="5902325" algn="l"/>
                <a:tab pos="6394450" algn="l"/>
                <a:tab pos="6886575" algn="l"/>
                <a:tab pos="7378700" algn="l"/>
                <a:tab pos="7870825" algn="l"/>
                <a:tab pos="8362950" algn="l"/>
                <a:tab pos="8855075" algn="l"/>
                <a:tab pos="9347200" algn="l"/>
                <a:tab pos="9839325" algn="l"/>
              </a:tabLst>
              <a:defRPr/>
            </a:pPr>
            <a:r>
              <a:rPr lang="en-GB" altLang="nl-NL" sz="1800" dirty="0">
                <a:solidFill>
                  <a:srgbClr val="008000"/>
                </a:solidFill>
              </a:rPr>
              <a:t>petrol rationing</a:t>
            </a:r>
          </a:p>
          <a:p>
            <a:pPr marL="339725" indent="-339725" eaLnBrk="1" hangingPunct="1">
              <a:buClr>
                <a:srgbClr val="008000"/>
              </a:buClr>
              <a:buFont typeface="Comic Sans MS" panose="030F0702030302020204" pitchFamily="66" charset="0"/>
              <a:buChar char="•"/>
              <a:tabLst>
                <a:tab pos="341313" algn="l"/>
                <a:tab pos="488950" algn="l"/>
                <a:tab pos="981075" algn="l"/>
                <a:tab pos="1473200" algn="l"/>
                <a:tab pos="1965325" algn="l"/>
                <a:tab pos="2457450" algn="l"/>
                <a:tab pos="2949575" algn="l"/>
                <a:tab pos="3441700" algn="l"/>
                <a:tab pos="3933825" algn="l"/>
                <a:tab pos="4425950" algn="l"/>
                <a:tab pos="4918075" algn="l"/>
                <a:tab pos="5410200" algn="l"/>
                <a:tab pos="5902325" algn="l"/>
                <a:tab pos="6394450" algn="l"/>
                <a:tab pos="6886575" algn="l"/>
                <a:tab pos="7378700" algn="l"/>
                <a:tab pos="7870825" algn="l"/>
                <a:tab pos="8362950" algn="l"/>
                <a:tab pos="8855075" algn="l"/>
                <a:tab pos="9347200" algn="l"/>
                <a:tab pos="9839325" algn="l"/>
              </a:tabLst>
              <a:defRPr/>
            </a:pPr>
            <a:r>
              <a:rPr lang="en-GB" altLang="nl-NL" sz="1800" dirty="0">
                <a:solidFill>
                  <a:srgbClr val="008000"/>
                </a:solidFill>
              </a:rPr>
              <a:t>car rental</a:t>
            </a:r>
            <a:r>
              <a:rPr lang="en-GB" altLang="nl-NL" sz="1800" dirty="0"/>
              <a:t>  </a:t>
            </a:r>
          </a:p>
          <a:p>
            <a:pPr marL="339725" indent="-339725" eaLnBrk="1" hangingPunct="1">
              <a:buClr>
                <a:srgbClr val="008000"/>
              </a:buClr>
              <a:buFont typeface="Comic Sans MS" panose="030F0702030302020204" pitchFamily="66" charset="0"/>
              <a:buChar char="•"/>
              <a:tabLst>
                <a:tab pos="341313" algn="l"/>
                <a:tab pos="488950" algn="l"/>
                <a:tab pos="981075" algn="l"/>
                <a:tab pos="1473200" algn="l"/>
                <a:tab pos="1965325" algn="l"/>
                <a:tab pos="2457450" algn="l"/>
                <a:tab pos="2949575" algn="l"/>
                <a:tab pos="3441700" algn="l"/>
                <a:tab pos="3933825" algn="l"/>
                <a:tab pos="4425950" algn="l"/>
                <a:tab pos="4918075" algn="l"/>
                <a:tab pos="5410200" algn="l"/>
                <a:tab pos="5902325" algn="l"/>
                <a:tab pos="6394450" algn="l"/>
                <a:tab pos="6886575" algn="l"/>
                <a:tab pos="7378700" algn="l"/>
                <a:tab pos="7870825" algn="l"/>
                <a:tab pos="8362950" algn="l"/>
                <a:tab pos="8855075" algn="l"/>
                <a:tab pos="9347200" algn="l"/>
                <a:tab pos="9839325" algn="l"/>
              </a:tabLst>
              <a:defRPr/>
            </a:pPr>
            <a:r>
              <a:rPr lang="en-GB" altLang="nl-NL" sz="1800" dirty="0">
                <a:solidFill>
                  <a:srgbClr val="008000"/>
                </a:solidFill>
              </a:rPr>
              <a:t>swimming pool card</a:t>
            </a:r>
          </a:p>
          <a:p>
            <a:pPr marL="339725" indent="-339725" eaLnBrk="1" hangingPunct="1">
              <a:buClrTx/>
              <a:buSzTx/>
              <a:buFontTx/>
              <a:buNone/>
              <a:tabLst>
                <a:tab pos="341313" algn="l"/>
                <a:tab pos="488950" algn="l"/>
                <a:tab pos="981075" algn="l"/>
                <a:tab pos="1473200" algn="l"/>
                <a:tab pos="1965325" algn="l"/>
                <a:tab pos="2457450" algn="l"/>
                <a:tab pos="2949575" algn="l"/>
                <a:tab pos="3441700" algn="l"/>
                <a:tab pos="3933825" algn="l"/>
                <a:tab pos="4425950" algn="l"/>
                <a:tab pos="4918075" algn="l"/>
                <a:tab pos="5410200" algn="l"/>
                <a:tab pos="5902325" algn="l"/>
                <a:tab pos="6394450" algn="l"/>
                <a:tab pos="6886575" algn="l"/>
                <a:tab pos="7378700" algn="l"/>
                <a:tab pos="7870825" algn="l"/>
                <a:tab pos="8362950" algn="l"/>
                <a:tab pos="8855075" algn="l"/>
                <a:tab pos="9347200" algn="l"/>
                <a:tab pos="9839325" algn="l"/>
              </a:tabLst>
              <a:defRPr/>
            </a:pPr>
            <a:r>
              <a:rPr lang="en-GB" altLang="nl-NL" sz="1800" dirty="0"/>
              <a:t>that uses a smartcard</a:t>
            </a:r>
          </a:p>
          <a:p>
            <a:pPr marL="339725" indent="-339725" eaLnBrk="1" hangingPunct="1">
              <a:buClrTx/>
              <a:buSzTx/>
              <a:buFontTx/>
              <a:buNone/>
              <a:tabLst>
                <a:tab pos="341313" algn="l"/>
                <a:tab pos="488950" algn="l"/>
                <a:tab pos="981075" algn="l"/>
                <a:tab pos="1473200" algn="l"/>
                <a:tab pos="1965325" algn="l"/>
                <a:tab pos="2457450" algn="l"/>
                <a:tab pos="2949575" algn="l"/>
                <a:tab pos="3441700" algn="l"/>
                <a:tab pos="3933825" algn="l"/>
                <a:tab pos="4425950" algn="l"/>
                <a:tab pos="4918075" algn="l"/>
                <a:tab pos="5410200" algn="l"/>
                <a:tab pos="5902325" algn="l"/>
                <a:tab pos="6394450" algn="l"/>
                <a:tab pos="6886575" algn="l"/>
                <a:tab pos="7378700" algn="l"/>
                <a:tab pos="7870825" algn="l"/>
                <a:tab pos="8362950" algn="l"/>
                <a:tab pos="8855075" algn="l"/>
                <a:tab pos="9347200" algn="l"/>
                <a:tab pos="9839325" algn="l"/>
              </a:tabLst>
              <a:defRPr/>
            </a:pPr>
            <a:endParaRPr lang="en-GB" altLang="nl-NL" sz="1800" dirty="0"/>
          </a:p>
          <a:p>
            <a:pPr marL="339725" indent="-339725" eaLnBrk="1" hangingPunct="1">
              <a:buClrTx/>
              <a:buSzTx/>
              <a:buFontTx/>
              <a:buNone/>
              <a:tabLst>
                <a:tab pos="341313" algn="l"/>
                <a:tab pos="488950" algn="l"/>
                <a:tab pos="981075" algn="l"/>
                <a:tab pos="1473200" algn="l"/>
                <a:tab pos="1965325" algn="l"/>
                <a:tab pos="2457450" algn="l"/>
                <a:tab pos="2949575" algn="l"/>
                <a:tab pos="3441700" algn="l"/>
                <a:tab pos="3933825" algn="l"/>
                <a:tab pos="4425950" algn="l"/>
                <a:tab pos="4918075" algn="l"/>
                <a:tab pos="5410200" algn="l"/>
                <a:tab pos="5902325" algn="l"/>
                <a:tab pos="6394450" algn="l"/>
                <a:tab pos="6886575" algn="l"/>
                <a:tab pos="7378700" algn="l"/>
                <a:tab pos="7870825" algn="l"/>
                <a:tab pos="8362950" algn="l"/>
                <a:tab pos="8855075" algn="l"/>
                <a:tab pos="9347200" algn="l"/>
                <a:tab pos="9839325" algn="l"/>
              </a:tabLst>
              <a:defRPr/>
            </a:pPr>
            <a:r>
              <a:rPr lang="en-GB" altLang="nl-NL" sz="1800" dirty="0"/>
              <a:t>So you must </a:t>
            </a:r>
          </a:p>
          <a:p>
            <a:pPr eaLnBrk="1" hangingPunct="1">
              <a:buClrTx/>
              <a:buSzTx/>
              <a:tabLst>
                <a:tab pos="341313" algn="l"/>
                <a:tab pos="488950" algn="l"/>
                <a:tab pos="981075" algn="l"/>
                <a:tab pos="1473200" algn="l"/>
                <a:tab pos="1965325" algn="l"/>
                <a:tab pos="2457450" algn="l"/>
                <a:tab pos="2949575" algn="l"/>
                <a:tab pos="3441700" algn="l"/>
                <a:tab pos="3933825" algn="l"/>
                <a:tab pos="4425950" algn="l"/>
                <a:tab pos="4918075" algn="l"/>
                <a:tab pos="5410200" algn="l"/>
                <a:tab pos="5902325" algn="l"/>
                <a:tab pos="6394450" algn="l"/>
                <a:tab pos="6886575" algn="l"/>
                <a:tab pos="7378700" algn="l"/>
                <a:tab pos="7870825" algn="l"/>
                <a:tab pos="8362950" algn="l"/>
                <a:tab pos="8855075" algn="l"/>
                <a:tab pos="9347200" algn="l"/>
                <a:tab pos="9839325" algn="l"/>
              </a:tabLst>
              <a:defRPr/>
            </a:pPr>
            <a:r>
              <a:rPr lang="en-GB" altLang="nl-NL" sz="1800" dirty="0"/>
              <a:t>design security protocols for this smartcard to interact with terminals,                  </a:t>
            </a:r>
          </a:p>
          <a:p>
            <a:pPr eaLnBrk="1" hangingPunct="1">
              <a:buClrTx/>
              <a:buSzTx/>
              <a:tabLst>
                <a:tab pos="341313" algn="l"/>
                <a:tab pos="488950" algn="l"/>
                <a:tab pos="981075" algn="l"/>
                <a:tab pos="1473200" algn="l"/>
                <a:tab pos="1965325" algn="l"/>
                <a:tab pos="2457450" algn="l"/>
                <a:tab pos="2949575" algn="l"/>
                <a:tab pos="3441700" algn="l"/>
                <a:tab pos="3933825" algn="l"/>
                <a:tab pos="4425950" algn="l"/>
                <a:tab pos="4918075" algn="l"/>
                <a:tab pos="5410200" algn="l"/>
                <a:tab pos="5902325" algn="l"/>
                <a:tab pos="6394450" algn="l"/>
                <a:tab pos="6886575" algn="l"/>
                <a:tab pos="7378700" algn="l"/>
                <a:tab pos="7870825" algn="l"/>
                <a:tab pos="8362950" algn="l"/>
                <a:tab pos="8855075" algn="l"/>
                <a:tab pos="9347200" algn="l"/>
                <a:tab pos="9839325" algn="l"/>
              </a:tabLst>
              <a:defRPr/>
            </a:pPr>
            <a:r>
              <a:rPr lang="en-GB" altLang="nl-NL" sz="1800" dirty="0"/>
              <a:t>think about keys, certificates, PIN codes, etc. this requires,</a:t>
            </a:r>
          </a:p>
          <a:p>
            <a:pPr eaLnBrk="1" hangingPunct="1">
              <a:buClrTx/>
              <a:buSzTx/>
              <a:tabLst>
                <a:tab pos="341313" algn="l"/>
                <a:tab pos="488950" algn="l"/>
                <a:tab pos="981075" algn="l"/>
                <a:tab pos="1473200" algn="l"/>
                <a:tab pos="1965325" algn="l"/>
                <a:tab pos="2457450" algn="l"/>
                <a:tab pos="2949575" algn="l"/>
                <a:tab pos="3441700" algn="l"/>
                <a:tab pos="3933825" algn="l"/>
                <a:tab pos="4425950" algn="l"/>
                <a:tab pos="4918075" algn="l"/>
                <a:tab pos="5410200" algn="l"/>
                <a:tab pos="5902325" algn="l"/>
                <a:tab pos="6394450" algn="l"/>
                <a:tab pos="6886575" algn="l"/>
                <a:tab pos="7378700" algn="l"/>
                <a:tab pos="7870825" algn="l"/>
                <a:tab pos="8362950" algn="l"/>
                <a:tab pos="8855075" algn="l"/>
                <a:tab pos="9347200" algn="l"/>
                <a:tab pos="9839325" algn="l"/>
              </a:tabLst>
              <a:defRPr/>
            </a:pPr>
            <a:r>
              <a:rPr lang="en-GB" altLang="nl-NL" sz="1800" dirty="0"/>
              <a:t>implement all this</a:t>
            </a:r>
          </a:p>
          <a:p>
            <a:pPr lvl="1" eaLnBrk="1" hangingPunct="1">
              <a:buClrTx/>
              <a:buSzTx/>
              <a:tabLst>
                <a:tab pos="341313" algn="l"/>
                <a:tab pos="488950" algn="l"/>
                <a:tab pos="981075" algn="l"/>
                <a:tab pos="1473200" algn="l"/>
                <a:tab pos="1965325" algn="l"/>
                <a:tab pos="2457450" algn="l"/>
                <a:tab pos="2949575" algn="l"/>
                <a:tab pos="3441700" algn="l"/>
                <a:tab pos="3933825" algn="l"/>
                <a:tab pos="4425950" algn="l"/>
                <a:tab pos="4918075" algn="l"/>
                <a:tab pos="5410200" algn="l"/>
                <a:tab pos="5902325" algn="l"/>
                <a:tab pos="6394450" algn="l"/>
                <a:tab pos="6886575" algn="l"/>
                <a:tab pos="7378700" algn="l"/>
                <a:tab pos="7870825" algn="l"/>
                <a:tab pos="8362950" algn="l"/>
                <a:tab pos="8855075" algn="l"/>
                <a:tab pos="9347200" algn="l"/>
                <a:tab pos="9839325" algn="l"/>
              </a:tabLst>
              <a:defRPr/>
            </a:pPr>
            <a:r>
              <a:rPr lang="en-GB" altLang="nl-NL" sz="1600" dirty="0"/>
              <a:t>with only bare-bones implementation of the terminals &amp; back-end</a:t>
            </a:r>
          </a:p>
        </p:txBody>
      </p:sp>
      <p:sp>
        <p:nvSpPr>
          <p:cNvPr id="61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4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5pPr>
            <a:lvl6pPr marL="25146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6pPr>
            <a:lvl7pPr marL="29718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7pPr>
            <a:lvl8pPr marL="34290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8pPr>
            <a:lvl9pPr marL="38862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413BA5B0-942A-4DEC-BC6F-223363B1BA32}" type="slidenum">
              <a:rPr lang="en-GB" altLang="nl-NL" sz="1400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5</a:t>
            </a:fld>
            <a:endParaRPr lang="en-GB" altLang="nl-NL" sz="1400"/>
          </a:p>
        </p:txBody>
      </p:sp>
      <p:pic>
        <p:nvPicPr>
          <p:cNvPr id="5" name="Picture 10" descr="t_smart_cards_blan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667" y="1917701"/>
            <a:ext cx="2197100" cy="148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http://www.smartcardsource.com/contents/media/312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850" y="1253232"/>
            <a:ext cx="1537877" cy="1830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7224231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</a:pPr>
            <a:r>
              <a:rPr lang="en-GB" altLang="nl-NL" dirty="0"/>
              <a:t>Design constraints</a:t>
            </a:r>
          </a:p>
        </p:txBody>
      </p:sp>
      <p:sp>
        <p:nvSpPr>
          <p:cNvPr id="6147" name="Rectangle 2"/>
          <p:cNvSpPr>
            <a:spLocks noGrp="1" noChangeArrowheads="1"/>
          </p:cNvSpPr>
          <p:nvPr>
            <p:ph idx="1"/>
          </p:nvPr>
        </p:nvSpPr>
        <p:spPr>
          <a:xfrm>
            <a:off x="684213" y="1125538"/>
            <a:ext cx="7769225" cy="5040312"/>
          </a:xfrm>
        </p:spPr>
        <p:txBody>
          <a:bodyPr/>
          <a:lstStyle/>
          <a:p>
            <a:pPr eaLnBrk="1" hangingPunct="1">
              <a:buClrTx/>
              <a:buSzTx/>
              <a:buFont typeface="+mj-lt"/>
              <a:buAutoNum type="arabicPeriod"/>
              <a:tabLst>
                <a:tab pos="341313" algn="l"/>
                <a:tab pos="488950" algn="l"/>
                <a:tab pos="981075" algn="l"/>
                <a:tab pos="1473200" algn="l"/>
                <a:tab pos="1965325" algn="l"/>
                <a:tab pos="2457450" algn="l"/>
                <a:tab pos="2949575" algn="l"/>
                <a:tab pos="3441700" algn="l"/>
                <a:tab pos="3933825" algn="l"/>
                <a:tab pos="4425950" algn="l"/>
                <a:tab pos="4918075" algn="l"/>
                <a:tab pos="5410200" algn="l"/>
                <a:tab pos="5902325" algn="l"/>
                <a:tab pos="6394450" algn="l"/>
                <a:tab pos="6886575" algn="l"/>
                <a:tab pos="7378700" algn="l"/>
                <a:tab pos="7870825" algn="l"/>
                <a:tab pos="8362950" algn="l"/>
                <a:tab pos="8855075" algn="l"/>
                <a:tab pos="9347200" algn="l"/>
                <a:tab pos="9839325" algn="l"/>
              </a:tabLst>
              <a:defRPr/>
            </a:pPr>
            <a:r>
              <a:rPr lang="en-GB" altLang="nl-NL" sz="2000" dirty="0">
                <a:solidFill>
                  <a:schemeClr val="accent2"/>
                </a:solidFill>
              </a:rPr>
              <a:t>you must use a </a:t>
            </a:r>
            <a:r>
              <a:rPr lang="en-GB" altLang="nl-NL" sz="2000" i="1" u="sng" dirty="0" err="1">
                <a:solidFill>
                  <a:schemeClr val="accent2"/>
                </a:solidFill>
              </a:rPr>
              <a:t>JavaCard</a:t>
            </a:r>
            <a:r>
              <a:rPr lang="en-GB" altLang="nl-NL" sz="2000" i="1" u="sng" dirty="0">
                <a:solidFill>
                  <a:schemeClr val="accent2"/>
                </a:solidFill>
              </a:rPr>
              <a:t> smartcard</a:t>
            </a:r>
          </a:p>
          <a:p>
            <a:pPr marL="457200" lvl="1" indent="0" eaLnBrk="1" hangingPunct="1">
              <a:buClrTx/>
              <a:buSzTx/>
              <a:buNone/>
              <a:tabLst>
                <a:tab pos="341313" algn="l"/>
                <a:tab pos="488950" algn="l"/>
                <a:tab pos="981075" algn="l"/>
                <a:tab pos="1473200" algn="l"/>
                <a:tab pos="1965325" algn="l"/>
                <a:tab pos="2457450" algn="l"/>
                <a:tab pos="2949575" algn="l"/>
                <a:tab pos="3441700" algn="l"/>
                <a:tab pos="3933825" algn="l"/>
                <a:tab pos="4425950" algn="l"/>
                <a:tab pos="4918075" algn="l"/>
                <a:tab pos="5410200" algn="l"/>
                <a:tab pos="5902325" algn="l"/>
                <a:tab pos="6394450" algn="l"/>
                <a:tab pos="6886575" algn="l"/>
                <a:tab pos="7378700" algn="l"/>
                <a:tab pos="7870825" algn="l"/>
                <a:tab pos="8362950" algn="l"/>
                <a:tab pos="8855075" algn="l"/>
                <a:tab pos="9347200" algn="l"/>
                <a:tab pos="9839325" algn="l"/>
              </a:tabLst>
              <a:defRPr/>
            </a:pPr>
            <a:r>
              <a:rPr lang="en-GB" altLang="nl-NL" sz="1800" dirty="0">
                <a:solidFill>
                  <a:schemeClr val="tx1"/>
                </a:solidFill>
              </a:rPr>
              <a:t>which can (securely) execute code and store data, incl. use of PIN codes &amp; standard (a)symmetric crypto (</a:t>
            </a:r>
            <a:r>
              <a:rPr lang="en-GB" altLang="nl-NL" sz="1800" dirty="0" err="1">
                <a:solidFill>
                  <a:schemeClr val="tx1"/>
                </a:solidFill>
              </a:rPr>
              <a:t>eg</a:t>
            </a:r>
            <a:r>
              <a:rPr lang="en-GB" altLang="nl-NL" sz="1800" dirty="0">
                <a:solidFill>
                  <a:schemeClr val="tx1"/>
                </a:solidFill>
              </a:rPr>
              <a:t> AES and RSA)</a:t>
            </a:r>
          </a:p>
          <a:p>
            <a:pPr marL="457200" lvl="1" indent="0" eaLnBrk="1" hangingPunct="1">
              <a:buClrTx/>
              <a:buSzTx/>
              <a:buNone/>
              <a:tabLst>
                <a:tab pos="341313" algn="l"/>
                <a:tab pos="488950" algn="l"/>
                <a:tab pos="981075" algn="l"/>
                <a:tab pos="1473200" algn="l"/>
                <a:tab pos="1965325" algn="l"/>
                <a:tab pos="2457450" algn="l"/>
                <a:tab pos="2949575" algn="l"/>
                <a:tab pos="3441700" algn="l"/>
                <a:tab pos="3933825" algn="l"/>
                <a:tab pos="4425950" algn="l"/>
                <a:tab pos="4918075" algn="l"/>
                <a:tab pos="5410200" algn="l"/>
                <a:tab pos="5902325" algn="l"/>
                <a:tab pos="6394450" algn="l"/>
                <a:tab pos="6886575" algn="l"/>
                <a:tab pos="7378700" algn="l"/>
                <a:tab pos="7870825" algn="l"/>
                <a:tab pos="8362950" algn="l"/>
                <a:tab pos="8855075" algn="l"/>
                <a:tab pos="9347200" algn="l"/>
                <a:tab pos="9839325" algn="l"/>
              </a:tabLst>
              <a:defRPr/>
            </a:pPr>
            <a:endParaRPr lang="en-GB" altLang="nl-NL" sz="1800" dirty="0">
              <a:solidFill>
                <a:schemeClr val="tx1"/>
              </a:solidFill>
            </a:endParaRPr>
          </a:p>
          <a:p>
            <a:pPr eaLnBrk="1" hangingPunct="1">
              <a:buClrTx/>
              <a:buSzTx/>
              <a:buFont typeface="+mj-lt"/>
              <a:buAutoNum type="arabicPeriod"/>
              <a:tabLst>
                <a:tab pos="341313" algn="l"/>
                <a:tab pos="488950" algn="l"/>
                <a:tab pos="981075" algn="l"/>
                <a:tab pos="1473200" algn="l"/>
                <a:tab pos="1965325" algn="l"/>
                <a:tab pos="2457450" algn="l"/>
                <a:tab pos="2949575" algn="l"/>
                <a:tab pos="3441700" algn="l"/>
                <a:tab pos="3933825" algn="l"/>
                <a:tab pos="4425950" algn="l"/>
                <a:tab pos="4918075" algn="l"/>
                <a:tab pos="5410200" algn="l"/>
                <a:tab pos="5902325" algn="l"/>
                <a:tab pos="6394450" algn="l"/>
                <a:tab pos="6886575" algn="l"/>
                <a:tab pos="7378700" algn="l"/>
                <a:tab pos="7870825" algn="l"/>
                <a:tab pos="8362950" algn="l"/>
                <a:tab pos="8855075" algn="l"/>
                <a:tab pos="9347200" algn="l"/>
                <a:tab pos="9839325" algn="l"/>
              </a:tabLst>
              <a:defRPr/>
            </a:pPr>
            <a:r>
              <a:rPr lang="en-GB" altLang="nl-NL" sz="2000" dirty="0">
                <a:solidFill>
                  <a:schemeClr val="accent2"/>
                </a:solidFill>
              </a:rPr>
              <a:t>you must store </a:t>
            </a:r>
            <a:r>
              <a:rPr lang="en-GB" altLang="nl-NL" sz="2000" i="1" u="sng" dirty="0">
                <a:solidFill>
                  <a:schemeClr val="accent2"/>
                </a:solidFill>
              </a:rPr>
              <a:t>some modifiable info on the card</a:t>
            </a:r>
            <a:r>
              <a:rPr lang="en-GB" altLang="nl-NL" sz="2000" dirty="0">
                <a:solidFill>
                  <a:schemeClr val="accent2"/>
                </a:solidFill>
              </a:rPr>
              <a:t>  </a:t>
            </a:r>
          </a:p>
          <a:p>
            <a:pPr marL="800100" lvl="1" eaLnBrk="1" hangingPunct="1">
              <a:buFont typeface="Arial" panose="020B0604020202020204" pitchFamily="34" charset="0"/>
              <a:buChar char="•"/>
              <a:tabLst>
                <a:tab pos="341313" algn="l"/>
                <a:tab pos="488950" algn="l"/>
                <a:tab pos="981075" algn="l"/>
                <a:tab pos="1473200" algn="l"/>
                <a:tab pos="1965325" algn="l"/>
                <a:tab pos="2457450" algn="l"/>
                <a:tab pos="2949575" algn="l"/>
                <a:tab pos="3441700" algn="l"/>
                <a:tab pos="3933825" algn="l"/>
                <a:tab pos="4425950" algn="l"/>
                <a:tab pos="4918075" algn="l"/>
                <a:tab pos="5410200" algn="l"/>
                <a:tab pos="5902325" algn="l"/>
                <a:tab pos="6394450" algn="l"/>
                <a:tab pos="6886575" algn="l"/>
                <a:tab pos="7378700" algn="l"/>
                <a:tab pos="7870825" algn="l"/>
                <a:tab pos="8362950" algn="l"/>
                <a:tab pos="8855075" algn="l"/>
                <a:tab pos="9347200" algn="l"/>
                <a:tab pos="9839325" algn="l"/>
              </a:tabLst>
              <a:defRPr/>
            </a:pPr>
            <a:r>
              <a:rPr lang="en-GB" altLang="nl-NL" sz="1800" dirty="0"/>
              <a:t>not just fixed crypto keys but also </a:t>
            </a:r>
            <a:r>
              <a:rPr lang="en-GB" altLang="nl-NL" sz="1800" dirty="0" err="1"/>
              <a:t>eg</a:t>
            </a:r>
            <a:r>
              <a:rPr lang="en-GB" altLang="nl-NL" sz="1800" dirty="0"/>
              <a:t>. card balance, credits, logs, counters, …</a:t>
            </a:r>
          </a:p>
          <a:p>
            <a:pPr marL="457200" lvl="1" indent="0" eaLnBrk="1" hangingPunct="1">
              <a:buFont typeface="Times New Roman" panose="02020603050405020304" pitchFamily="18" charset="0"/>
              <a:buNone/>
              <a:tabLst>
                <a:tab pos="341313" algn="l"/>
                <a:tab pos="488950" algn="l"/>
                <a:tab pos="981075" algn="l"/>
                <a:tab pos="1473200" algn="l"/>
                <a:tab pos="1965325" algn="l"/>
                <a:tab pos="2457450" algn="l"/>
                <a:tab pos="2949575" algn="l"/>
                <a:tab pos="3441700" algn="l"/>
                <a:tab pos="3933825" algn="l"/>
                <a:tab pos="4425950" algn="l"/>
                <a:tab pos="4918075" algn="l"/>
                <a:tab pos="5410200" algn="l"/>
                <a:tab pos="5902325" algn="l"/>
                <a:tab pos="6394450" algn="l"/>
                <a:tab pos="6886575" algn="l"/>
                <a:tab pos="7378700" algn="l"/>
                <a:tab pos="7870825" algn="l"/>
                <a:tab pos="8362950" algn="l"/>
                <a:tab pos="8855075" algn="l"/>
                <a:tab pos="9347200" algn="l"/>
                <a:tab pos="9839325" algn="l"/>
              </a:tabLst>
              <a:defRPr/>
            </a:pPr>
            <a:r>
              <a:rPr lang="en-GB" altLang="nl-NL" dirty="0"/>
              <a:t>so that some</a:t>
            </a:r>
            <a:r>
              <a:rPr lang="en-GB" altLang="nl-NL" i="1" dirty="0"/>
              <a:t> </a:t>
            </a:r>
            <a:r>
              <a:rPr lang="en-GB" altLang="nl-NL" dirty="0"/>
              <a:t> terminals can operate </a:t>
            </a:r>
            <a:r>
              <a:rPr lang="en-GB" altLang="nl-NL" dirty="0">
                <a:solidFill>
                  <a:schemeClr val="tx1"/>
                </a:solidFill>
              </a:rPr>
              <a:t>offline</a:t>
            </a:r>
            <a:r>
              <a:rPr lang="en-GB" altLang="nl-NL" dirty="0"/>
              <a:t> (maybe temporarily)</a:t>
            </a:r>
          </a:p>
          <a:p>
            <a:pPr marL="800100" lvl="1" eaLnBrk="1" hangingPunct="1">
              <a:buFont typeface="Arial" panose="020B0604020202020204" pitchFamily="34" charset="0"/>
              <a:buChar char="•"/>
              <a:tabLst>
                <a:tab pos="341313" algn="l"/>
                <a:tab pos="488950" algn="l"/>
                <a:tab pos="981075" algn="l"/>
                <a:tab pos="1473200" algn="l"/>
                <a:tab pos="1965325" algn="l"/>
                <a:tab pos="2457450" algn="l"/>
                <a:tab pos="2949575" algn="l"/>
                <a:tab pos="3441700" algn="l"/>
                <a:tab pos="3933825" algn="l"/>
                <a:tab pos="4425950" algn="l"/>
                <a:tab pos="4918075" algn="l"/>
                <a:tab pos="5410200" algn="l"/>
                <a:tab pos="5902325" algn="l"/>
                <a:tab pos="6394450" algn="l"/>
                <a:tab pos="6886575" algn="l"/>
                <a:tab pos="7378700" algn="l"/>
                <a:tab pos="7870825" algn="l"/>
                <a:tab pos="8362950" algn="l"/>
                <a:tab pos="8855075" algn="l"/>
                <a:tab pos="9347200" algn="l"/>
                <a:tab pos="9839325" algn="l"/>
              </a:tabLst>
              <a:defRPr/>
            </a:pPr>
            <a:endParaRPr lang="en-GB" altLang="nl-NL" sz="1600" dirty="0"/>
          </a:p>
          <a:p>
            <a:pPr marL="514350" lvl="1" indent="0" eaLnBrk="1" hangingPunct="1">
              <a:buNone/>
              <a:tabLst>
                <a:tab pos="341313" algn="l"/>
                <a:tab pos="488950" algn="l"/>
                <a:tab pos="981075" algn="l"/>
                <a:tab pos="1473200" algn="l"/>
                <a:tab pos="1965325" algn="l"/>
                <a:tab pos="2457450" algn="l"/>
                <a:tab pos="2949575" algn="l"/>
                <a:tab pos="3441700" algn="l"/>
                <a:tab pos="3933825" algn="l"/>
                <a:tab pos="4425950" algn="l"/>
                <a:tab pos="4918075" algn="l"/>
                <a:tab pos="5410200" algn="l"/>
                <a:tab pos="5902325" algn="l"/>
                <a:tab pos="6394450" algn="l"/>
                <a:tab pos="6886575" algn="l"/>
                <a:tab pos="7378700" algn="l"/>
                <a:tab pos="7870825" algn="l"/>
                <a:tab pos="8362950" algn="l"/>
                <a:tab pos="8855075" algn="l"/>
                <a:tab pos="9347200" algn="l"/>
                <a:tab pos="9839325" algn="l"/>
              </a:tabLst>
              <a:defRPr/>
            </a:pPr>
            <a:r>
              <a:rPr lang="en-GB" altLang="nl-NL" sz="1800" dirty="0"/>
              <a:t>In our increasingly online world, a solution where cards only store keys for authentication and everything happens online in a central back-end makes perfect sense, but for this assignment it is not allowed.</a:t>
            </a:r>
          </a:p>
          <a:p>
            <a:pPr marL="514350" lvl="1" indent="0" eaLnBrk="1" hangingPunct="1">
              <a:buFont typeface="Times New Roman" panose="02020603050405020304" pitchFamily="18" charset="0"/>
              <a:buNone/>
              <a:tabLst>
                <a:tab pos="341313" algn="l"/>
                <a:tab pos="488950" algn="l"/>
                <a:tab pos="981075" algn="l"/>
                <a:tab pos="1473200" algn="l"/>
                <a:tab pos="1965325" algn="l"/>
                <a:tab pos="2457450" algn="l"/>
                <a:tab pos="2949575" algn="l"/>
                <a:tab pos="3441700" algn="l"/>
                <a:tab pos="3933825" algn="l"/>
                <a:tab pos="4425950" algn="l"/>
                <a:tab pos="4918075" algn="l"/>
                <a:tab pos="5410200" algn="l"/>
                <a:tab pos="5902325" algn="l"/>
                <a:tab pos="6394450" algn="l"/>
                <a:tab pos="6886575" algn="l"/>
                <a:tab pos="7378700" algn="l"/>
                <a:tab pos="7870825" algn="l"/>
                <a:tab pos="8362950" algn="l"/>
                <a:tab pos="8855075" algn="l"/>
                <a:tab pos="9347200" algn="l"/>
                <a:tab pos="9839325" algn="l"/>
              </a:tabLst>
              <a:defRPr/>
            </a:pPr>
            <a:endParaRPr lang="en-GB" altLang="nl-NL" dirty="0"/>
          </a:p>
        </p:txBody>
      </p:sp>
      <p:sp>
        <p:nvSpPr>
          <p:cNvPr id="61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4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5pPr>
            <a:lvl6pPr marL="25146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6pPr>
            <a:lvl7pPr marL="29718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7pPr>
            <a:lvl8pPr marL="34290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8pPr>
            <a:lvl9pPr marL="38862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413BA5B0-942A-4DEC-BC6F-223363B1BA32}" type="slidenum">
              <a:rPr lang="en-GB" altLang="nl-NL" sz="1400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6</a:t>
            </a:fld>
            <a:endParaRPr lang="en-GB" altLang="nl-NL" sz="1400"/>
          </a:p>
        </p:txBody>
      </p:sp>
      <p:pic>
        <p:nvPicPr>
          <p:cNvPr id="5" name="Picture 10" descr="t_smart_cards_blank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814"/>
          <a:stretch/>
        </p:blipFill>
        <p:spPr bwMode="auto">
          <a:xfrm>
            <a:off x="6599560" y="115789"/>
            <a:ext cx="2197100" cy="1441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6D5335-C6AA-6562-08AF-96408D4DF39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3B1D249E-CF8A-42E7-8DB9-88F6D293CD93}" type="slidenum">
              <a:rPr lang="en-GB" altLang="nl-NL" smtClean="0"/>
              <a:pPr>
                <a:defRPr/>
              </a:pPr>
              <a:t>7</a:t>
            </a:fld>
            <a:endParaRPr lang="en-GB" altLang="nl-NL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4E02746-048B-B2BE-32CF-096E57EBC4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352504"/>
            <a:ext cx="4744927" cy="589589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B4B7A2B-01BE-63F8-9742-4B9E4EB9E0FB}"/>
              </a:ext>
            </a:extLst>
          </p:cNvPr>
          <p:cNvSpPr txBox="1"/>
          <p:nvPr/>
        </p:nvSpPr>
        <p:spPr>
          <a:xfrm>
            <a:off x="6012160" y="2852936"/>
            <a:ext cx="230425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Exit smartcards in a few years?</a:t>
            </a:r>
          </a:p>
          <a:p>
            <a:endParaRPr lang="en-US" sz="20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Or do they  simply re-appear as TEEs in smartphones?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46098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Smartcard basics </a:t>
            </a:r>
            <a:r>
              <a:rPr lang="en-GB" sz="2000" dirty="0"/>
              <a:t>(more details later) 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000" dirty="0"/>
              <a:t>A smartcard is simply a </a:t>
            </a:r>
            <a:r>
              <a:rPr lang="en-GB" sz="2000" dirty="0">
                <a:solidFill>
                  <a:schemeClr val="accent2"/>
                </a:solidFill>
              </a:rPr>
              <a:t>tiny, low-power computer</a:t>
            </a:r>
          </a:p>
          <a:p>
            <a:r>
              <a:rPr lang="en-GB" sz="1800" dirty="0">
                <a:solidFill>
                  <a:srgbClr val="008000"/>
                </a:solidFill>
              </a:rPr>
              <a:t>few KB of </a:t>
            </a:r>
            <a:r>
              <a:rPr lang="en-GB" sz="1800" dirty="0">
                <a:solidFill>
                  <a:schemeClr val="accent2"/>
                </a:solidFill>
              </a:rPr>
              <a:t>RAM</a:t>
            </a:r>
            <a:r>
              <a:rPr lang="en-GB" sz="1800" dirty="0">
                <a:solidFill>
                  <a:srgbClr val="008000"/>
                </a:solidFill>
              </a:rPr>
              <a:t> </a:t>
            </a:r>
            <a:r>
              <a:rPr lang="en-GB" sz="1800" dirty="0">
                <a:solidFill>
                  <a:schemeClr val="tx1"/>
                </a:solidFill>
              </a:rPr>
              <a:t>(aka </a:t>
            </a:r>
            <a:r>
              <a:rPr lang="en-GB" sz="1800" dirty="0">
                <a:solidFill>
                  <a:schemeClr val="accent2"/>
                </a:solidFill>
              </a:rPr>
              <a:t>volatile</a:t>
            </a:r>
            <a:r>
              <a:rPr lang="en-GB" sz="1800" dirty="0">
                <a:solidFill>
                  <a:schemeClr val="tx1"/>
                </a:solidFill>
              </a:rPr>
              <a:t> memory)</a:t>
            </a:r>
          </a:p>
          <a:p>
            <a:r>
              <a:rPr lang="en-GB" sz="1800" dirty="0">
                <a:solidFill>
                  <a:srgbClr val="008000"/>
                </a:solidFill>
              </a:rPr>
              <a:t>a bit more </a:t>
            </a:r>
            <a:r>
              <a:rPr lang="en-GB" sz="1800" dirty="0">
                <a:solidFill>
                  <a:schemeClr val="accent2"/>
                </a:solidFill>
              </a:rPr>
              <a:t>EEPROM</a:t>
            </a:r>
            <a:r>
              <a:rPr lang="en-GB" sz="1800" dirty="0">
                <a:solidFill>
                  <a:srgbClr val="008000"/>
                </a:solidFill>
              </a:rPr>
              <a:t> </a:t>
            </a:r>
            <a:r>
              <a:rPr lang="en-GB" sz="1800" dirty="0">
                <a:solidFill>
                  <a:schemeClr val="tx1"/>
                </a:solidFill>
              </a:rPr>
              <a:t>(aka </a:t>
            </a:r>
            <a:r>
              <a:rPr lang="en-GB" sz="1800" dirty="0">
                <a:solidFill>
                  <a:schemeClr val="accent2"/>
                </a:solidFill>
              </a:rPr>
              <a:t>persistent</a:t>
            </a:r>
            <a:r>
              <a:rPr lang="en-GB" sz="1800" dirty="0">
                <a:solidFill>
                  <a:schemeClr val="tx1"/>
                </a:solidFill>
              </a:rPr>
              <a:t> memory)                                                 that acts as SSD/hard drive</a:t>
            </a:r>
          </a:p>
          <a:p>
            <a:r>
              <a:rPr lang="en-GB" sz="1800" dirty="0">
                <a:solidFill>
                  <a:srgbClr val="008000"/>
                </a:solidFill>
              </a:rPr>
              <a:t>very low-bandwidth communication</a:t>
            </a:r>
            <a:r>
              <a:rPr lang="en-GB" sz="1800" dirty="0">
                <a:solidFill>
                  <a:schemeClr val="tx1"/>
                </a:solidFill>
              </a:rPr>
              <a:t>, with messages usually just a few dozen bytes</a:t>
            </a:r>
          </a:p>
          <a:p>
            <a:pPr marL="0" indent="0">
              <a:buNone/>
            </a:pPr>
            <a:endParaRPr lang="en-GB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sz="2000" dirty="0"/>
              <a:t>It can execute arbitrary code and store arbitrary data,                       </a:t>
            </a:r>
          </a:p>
          <a:p>
            <a:pPr marL="400050" lvl="1" indent="0">
              <a:buNone/>
            </a:pPr>
            <a:r>
              <a:rPr lang="en-GB" sz="1600" dirty="0"/>
              <a:t>e.g. a card number, customer ID, cryptographic keys, certificates, PIN codes, counters, JPEGs, …</a:t>
            </a:r>
          </a:p>
          <a:p>
            <a:pPr marL="0" indent="0">
              <a:buNone/>
            </a:pPr>
            <a:endParaRPr lang="en-GB" sz="20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3B1D249E-CF8A-42E7-8DB9-88F6D293CD93}" type="slidenum">
              <a:rPr lang="en-GB" altLang="nl-NL" smtClean="0"/>
              <a:pPr>
                <a:defRPr/>
              </a:pPr>
              <a:t>8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25397327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Smartcard basics </a:t>
            </a:r>
            <a:r>
              <a:rPr lang="en-GB" sz="2000" dirty="0"/>
              <a:t>(more details later) 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000" dirty="0"/>
              <a:t>A smartcard is </a:t>
            </a:r>
            <a:r>
              <a:rPr lang="en-GB" sz="2000" dirty="0">
                <a:solidFill>
                  <a:schemeClr val="accent2"/>
                </a:solidFill>
              </a:rPr>
              <a:t>secure </a:t>
            </a:r>
            <a:r>
              <a:rPr lang="en-GB" sz="2000" dirty="0">
                <a:solidFill>
                  <a:schemeClr val="tx1"/>
                </a:solidFill>
              </a:rPr>
              <a:t>and</a:t>
            </a:r>
            <a:r>
              <a:rPr lang="en-GB" sz="2000" dirty="0">
                <a:solidFill>
                  <a:schemeClr val="accent2"/>
                </a:solidFill>
              </a:rPr>
              <a:t> tamper-resistant</a:t>
            </a:r>
            <a:r>
              <a:rPr lang="en-GB" sz="2000" dirty="0"/>
              <a:t> </a:t>
            </a:r>
            <a:r>
              <a:rPr lang="en-GB" sz="2000" dirty="0">
                <a:solidFill>
                  <a:schemeClr val="tx1"/>
                </a:solidFill>
              </a:rPr>
              <a:t>computer, i.e.</a:t>
            </a:r>
          </a:p>
          <a:p>
            <a:pPr marL="0" indent="0">
              <a:buNone/>
            </a:pPr>
            <a:endParaRPr lang="en-GB" sz="2000" dirty="0">
              <a:solidFill>
                <a:schemeClr val="tx1"/>
              </a:solidFill>
            </a:endParaRPr>
          </a:p>
          <a:p>
            <a:r>
              <a:rPr lang="en-GB" sz="1800" dirty="0">
                <a:solidFill>
                  <a:schemeClr val="tx1"/>
                </a:solidFill>
              </a:rPr>
              <a:t>Data &amp; software on the card cannot be read or modified,               so card ensures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8000"/>
                </a:solidFill>
              </a:rPr>
              <a:t>integrity of the software</a:t>
            </a:r>
          </a:p>
          <a:p>
            <a:pPr lvl="2"/>
            <a:r>
              <a:rPr lang="en-GB" sz="1800" dirty="0">
                <a:solidFill>
                  <a:srgbClr val="008000"/>
                </a:solidFill>
              </a:rPr>
              <a:t>also confidentiality of the software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8000"/>
                </a:solidFill>
              </a:rPr>
              <a:t>confidentiality &amp; integrity of all data</a:t>
            </a:r>
          </a:p>
          <a:p>
            <a:pPr lvl="1"/>
            <a:endParaRPr lang="en-GB" sz="1800" dirty="0">
              <a:solidFill>
                <a:srgbClr val="008000"/>
              </a:solidFill>
            </a:endParaRPr>
          </a:p>
          <a:p>
            <a:r>
              <a:rPr lang="en-GB" sz="1800" dirty="0"/>
              <a:t>Installing code on the card is tightly controlled and usually disabled before the card is issued.</a:t>
            </a:r>
          </a:p>
          <a:p>
            <a:endParaRPr lang="en-GB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2000" dirty="0"/>
              <a:t>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3B1D249E-CF8A-42E7-8DB9-88F6D293CD93}" type="slidenum">
              <a:rPr lang="en-GB" altLang="nl-NL" smtClean="0"/>
              <a:pPr>
                <a:defRPr/>
              </a:pPr>
              <a:t>9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18813068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"/>
        <a:cs typeface="Times New Roman"/>
      </a:majorFont>
      <a:minorFont>
        <a:latin typeface="Comic Sans MS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921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cs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921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cs typeface="Times New Roman" pitchFamily="16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3708</TotalTime>
  <Words>1132</Words>
  <Application>Microsoft Office PowerPoint</Application>
  <PresentationFormat>On-screen Show (4:3)</PresentationFormat>
  <Paragraphs>221</Paragraphs>
  <Slides>17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Arial Rounded MT Bold</vt:lpstr>
      <vt:lpstr>Comic Sans MS</vt:lpstr>
      <vt:lpstr>Courier New</vt:lpstr>
      <vt:lpstr>Times New Roman</vt:lpstr>
      <vt:lpstr>Office Theme</vt:lpstr>
      <vt:lpstr>Security Protocol Project </vt:lpstr>
      <vt:lpstr>This course: form</vt:lpstr>
      <vt:lpstr>Learning objectives</vt:lpstr>
      <vt:lpstr>Prerequisites</vt:lpstr>
      <vt:lpstr>Group project</vt:lpstr>
      <vt:lpstr>Design constraints</vt:lpstr>
      <vt:lpstr>PowerPoint Presentation</vt:lpstr>
      <vt:lpstr>Smartcard basics (more details later) </vt:lpstr>
      <vt:lpstr>Smartcard basics (more details later) </vt:lpstr>
      <vt:lpstr>Smartcard attack basics (more details later) </vt:lpstr>
      <vt:lpstr>Man-in-the-Middle attacks using shims</vt:lpstr>
      <vt:lpstr>Side-channel attacks</vt:lpstr>
      <vt:lpstr>1st step: write a high level design document </vt:lpstr>
      <vt:lpstr>Attacker model &amp; trust assumptions</vt:lpstr>
      <vt:lpstr>Use cases: personalisation, issuance &amp; end-of-life?</vt:lpstr>
      <vt:lpstr>Persistent life cycle state</vt:lpstr>
      <vt:lpstr>Getting started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Opportunities and challenges for formal specification of Java programs</dc:title>
  <dc:creator>aa</dc:creator>
  <cp:lastModifiedBy>Poll, E. (Erik)</cp:lastModifiedBy>
  <cp:revision>169</cp:revision>
  <cp:lastPrinted>1601-01-01T00:00:00Z</cp:lastPrinted>
  <dcterms:created xsi:type="dcterms:W3CDTF">2003-01-08T18:45:38Z</dcterms:created>
  <dcterms:modified xsi:type="dcterms:W3CDTF">2024-01-31T15:25:51Z</dcterms:modified>
</cp:coreProperties>
</file>