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8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</p:sldIdLst>
  <p:sldSz cx="9144000" cy="6858000" type="screen4x3"/>
  <p:notesSz cx="7010400" cy="9296400"/>
  <p:defaultTextStyle>
    <a:defPPr>
      <a:defRPr lang="en-GB"/>
    </a:defPPr>
    <a:lvl1pPr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742950" indent="-285750"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1143000" indent="-228600"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600200" indent="-228600"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2057400" indent="-228600"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Poll" initials="E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94660"/>
  </p:normalViewPr>
  <p:slideViewPr>
    <p:cSldViewPr>
      <p:cViewPr varScale="1">
        <p:scale>
          <a:sx n="97" d="100"/>
          <a:sy n="97" d="100"/>
        </p:scale>
        <p:origin x="1488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fld id="{67ADEF07-339A-486B-AB8C-2356881E59B2}" type="datetimeFigureOut">
              <a:rPr lang="en-GB"/>
              <a:pPr>
                <a:defRPr/>
              </a:pPr>
              <a:t>06/02/2022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latin typeface="Arial Rounded MT Bold" panose="020F0704030504030204" pitchFamily="34" charset="0"/>
              </a:defRPr>
            </a:lvl1pPr>
          </a:lstStyle>
          <a:p>
            <a:pPr>
              <a:defRPr/>
            </a:pPr>
            <a:fld id="{272A4B6B-0963-4780-AF9D-EF9F5ABBC17C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35300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9858" algn="l"/>
                <a:tab pos="1001334" algn="l"/>
                <a:tab pos="1502809" algn="l"/>
                <a:tab pos="2004284" algn="l"/>
                <a:tab pos="2505760" algn="l"/>
                <a:tab pos="3007235" algn="l"/>
                <a:tab pos="3508710" algn="l"/>
                <a:tab pos="4010186" algn="l"/>
                <a:tab pos="4511661" algn="l"/>
                <a:tab pos="5013137" algn="l"/>
                <a:tab pos="5514612" algn="l"/>
                <a:tab pos="6016087" algn="l"/>
                <a:tab pos="6517563" algn="l"/>
                <a:tab pos="7019038" algn="l"/>
                <a:tab pos="7520513" algn="l"/>
                <a:tab pos="8021989" algn="l"/>
                <a:tab pos="8523464" algn="l"/>
                <a:tab pos="9024940" algn="l"/>
                <a:tab pos="9526415" algn="l"/>
                <a:tab pos="1002789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0338" y="0"/>
            <a:ext cx="3035300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9858" algn="l"/>
                <a:tab pos="1001334" algn="l"/>
                <a:tab pos="1502809" algn="l"/>
                <a:tab pos="2004284" algn="l"/>
                <a:tab pos="2505760" algn="l"/>
                <a:tab pos="3007235" algn="l"/>
                <a:tab pos="3508710" algn="l"/>
                <a:tab pos="4010186" algn="l"/>
                <a:tab pos="4511661" algn="l"/>
                <a:tab pos="5013137" algn="l"/>
                <a:tab pos="5514612" algn="l"/>
                <a:tab pos="6016087" algn="l"/>
                <a:tab pos="6517563" algn="l"/>
                <a:tab pos="7019038" algn="l"/>
                <a:tab pos="7520513" algn="l"/>
                <a:tab pos="8021989" algn="l"/>
                <a:tab pos="8523464" algn="l"/>
                <a:tab pos="9024940" algn="l"/>
                <a:tab pos="9526415" algn="l"/>
                <a:tab pos="1002789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5025" cy="34829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01675" y="4416425"/>
            <a:ext cx="5603875" cy="4179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829675"/>
            <a:ext cx="3035300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9858" algn="l"/>
                <a:tab pos="1001334" algn="l"/>
                <a:tab pos="1502809" algn="l"/>
                <a:tab pos="2004284" algn="l"/>
                <a:tab pos="2505760" algn="l"/>
                <a:tab pos="3007235" algn="l"/>
                <a:tab pos="3508710" algn="l"/>
                <a:tab pos="4010186" algn="l"/>
                <a:tab pos="4511661" algn="l"/>
                <a:tab pos="5013137" algn="l"/>
                <a:tab pos="5514612" algn="l"/>
                <a:tab pos="6016087" algn="l"/>
                <a:tab pos="6517563" algn="l"/>
                <a:tab pos="7019038" algn="l"/>
                <a:tab pos="7520513" algn="l"/>
                <a:tab pos="8021989" algn="l"/>
                <a:tab pos="8523464" algn="l"/>
                <a:tab pos="9024940" algn="l"/>
                <a:tab pos="9526415" algn="l"/>
                <a:tab pos="1002789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970338" y="8829675"/>
            <a:ext cx="3035300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</a:lstStyle>
          <a:p>
            <a:pPr>
              <a:defRPr/>
            </a:pPr>
            <a:fld id="{5B838A07-FD50-4125-8F5C-3B1B6B318509}" type="slidenum">
              <a:rPr lang="en-US" altLang="nl-NL"/>
              <a:pPr>
                <a:defRPr/>
              </a:pPr>
              <a:t>‹nr.›</a:t>
            </a:fld>
            <a:endParaRPr lang="en-US" alt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Arial Rounded MT Bold" panose="020F0704030504030204" pitchFamily="34" charset="0"/>
        <a:ea typeface="+mn-ea"/>
        <a:cs typeface="+mn-cs"/>
      </a:defRPr>
    </a:lvl1pPr>
    <a:lvl2pPr marL="742950" indent="-28575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714101-2C35-4430-8E97-BF54BD1A7CA6}" type="slidenum">
              <a:rPr lang="en-US" altLang="nl-NL" smtClean="0"/>
              <a:pPr>
                <a:spcBef>
                  <a:spcPct val="0"/>
                </a:spcBef>
              </a:pPr>
              <a:t>1</a:t>
            </a:fld>
            <a:endParaRPr lang="en-US" altLang="nl-NL" smtClean="0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1168400" y="696913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/>
          </p:nvPr>
        </p:nvSpPr>
        <p:spPr>
          <a:xfrm>
            <a:off x="701675" y="4416425"/>
            <a:ext cx="5605463" cy="4278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5EE9C5-0339-43B8-834D-C13A523ED876}" type="slidenum">
              <a:rPr lang="en-US" altLang="nl-NL" smtClean="0"/>
              <a:pPr>
                <a:spcBef>
                  <a:spcPct val="0"/>
                </a:spcBef>
              </a:pPr>
              <a:t>11</a:t>
            </a:fld>
            <a:endParaRPr lang="en-US" altLang="nl-NL" smtClean="0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22866292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16EC84-DE67-4CF0-BEED-1790CE766350}" type="slidenum">
              <a:rPr lang="en-US" altLang="nl-NL" smtClean="0"/>
              <a:pPr>
                <a:spcBef>
                  <a:spcPct val="0"/>
                </a:spcBef>
              </a:pPr>
              <a:t>12</a:t>
            </a:fld>
            <a:endParaRPr lang="en-US" altLang="nl-NL" smtClean="0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3845749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FA31688-216C-47DC-BF04-8741F94219C7}" type="slidenum">
              <a:rPr lang="en-US" altLang="nl-NL" smtClean="0"/>
              <a:pPr>
                <a:spcBef>
                  <a:spcPct val="0"/>
                </a:spcBef>
              </a:pPr>
              <a:t>13</a:t>
            </a:fld>
            <a:endParaRPr lang="en-US" altLang="nl-NL" smtClean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2893082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4E0646D-83A8-4637-AD16-F2A364512730}" type="slidenum">
              <a:rPr lang="en-US" altLang="nl-NL" smtClean="0"/>
              <a:pPr>
                <a:spcBef>
                  <a:spcPct val="0"/>
                </a:spcBef>
              </a:pPr>
              <a:t>14</a:t>
            </a:fld>
            <a:endParaRPr lang="en-US" altLang="nl-NL" smtClean="0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2120630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3D85EC-6831-4AA9-995E-B7A77677099A}" type="slidenum">
              <a:rPr lang="en-US" altLang="nl-NL" smtClean="0"/>
              <a:pPr>
                <a:spcBef>
                  <a:spcPct val="0"/>
                </a:spcBef>
              </a:pPr>
              <a:t>15</a:t>
            </a:fld>
            <a:endParaRPr lang="en-US" altLang="nl-NL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7310530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720047F-2E4C-4EB0-B569-A0D1CE9EF475}" type="slidenum">
              <a:rPr lang="en-US" altLang="nl-NL" smtClean="0"/>
              <a:pPr>
                <a:spcBef>
                  <a:spcPct val="0"/>
                </a:spcBef>
              </a:pPr>
              <a:t>16</a:t>
            </a:fld>
            <a:endParaRPr lang="en-US" altLang="nl-NL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283320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DBD88F-EC92-4BE6-AF52-116E8C33487F}" type="slidenum">
              <a:rPr lang="en-US" altLang="nl-NL" smtClean="0"/>
              <a:pPr>
                <a:spcBef>
                  <a:spcPct val="0"/>
                </a:spcBef>
              </a:pPr>
              <a:t>2</a:t>
            </a:fld>
            <a:endParaRPr lang="en-US" altLang="nl-NL" smtClean="0"/>
          </a:p>
        </p:txBody>
      </p:sp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482635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3BBA9B-3954-49A7-B125-E7BB003B2208}" type="slidenum">
              <a:rPr lang="en-US" altLang="nl-NL" smtClean="0"/>
              <a:pPr>
                <a:spcBef>
                  <a:spcPct val="0"/>
                </a:spcBef>
              </a:pPr>
              <a:t>3</a:t>
            </a:fld>
            <a:endParaRPr lang="en-US" altLang="nl-NL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1368381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B4616BD-A9E3-4C87-A900-9E8F8F88C894}" type="slidenum">
              <a:rPr lang="en-US" altLang="nl-NL" smtClean="0"/>
              <a:pPr>
                <a:spcBef>
                  <a:spcPct val="0"/>
                </a:spcBef>
              </a:pPr>
              <a:t>4</a:t>
            </a:fld>
            <a:endParaRPr lang="en-US" altLang="nl-NL" smtClean="0"/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4226653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2C7C7F-70D0-42DB-BBA5-FAE065F9E90D}" type="slidenum">
              <a:rPr lang="en-US" altLang="nl-NL" smtClean="0"/>
              <a:pPr>
                <a:spcBef>
                  <a:spcPct val="0"/>
                </a:spcBef>
              </a:pPr>
              <a:t>5</a:t>
            </a:fld>
            <a:endParaRPr lang="en-US" altLang="nl-NL" smtClean="0"/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3115084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C3771C-D1AB-42B4-A973-437658557E60}" type="slidenum">
              <a:rPr lang="en-US" altLang="nl-NL" smtClean="0"/>
              <a:pPr>
                <a:spcBef>
                  <a:spcPct val="0"/>
                </a:spcBef>
              </a:pPr>
              <a:t>7</a:t>
            </a:fld>
            <a:endParaRPr lang="en-US" altLang="nl-NL" smtClean="0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3935579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4B52AE-63C4-493C-9335-3C2EE918FE58}" type="slidenum">
              <a:rPr lang="en-US" altLang="nl-NL" smtClean="0"/>
              <a:pPr>
                <a:spcBef>
                  <a:spcPct val="0"/>
                </a:spcBef>
              </a:pPr>
              <a:t>8</a:t>
            </a:fld>
            <a:endParaRPr lang="en-US" altLang="nl-NL" smtClean="0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3265099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72A5E4-9D0F-477E-9A2C-B58BC8F4FB2E}" type="slidenum">
              <a:rPr lang="en-US" altLang="nl-NL" smtClean="0"/>
              <a:pPr>
                <a:spcBef>
                  <a:spcPct val="0"/>
                </a:spcBef>
              </a:pPr>
              <a:t>9</a:t>
            </a:fld>
            <a:endParaRPr lang="en-US" altLang="nl-NL" smtClean="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401625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8475" algn="l"/>
                <a:tab pos="1000125" algn="l"/>
                <a:tab pos="1501775" algn="l"/>
                <a:tab pos="2003425" algn="l"/>
                <a:tab pos="2505075" algn="l"/>
                <a:tab pos="3006725" algn="l"/>
                <a:tab pos="3508375" algn="l"/>
                <a:tab pos="4010025" algn="l"/>
                <a:tab pos="4510088" algn="l"/>
                <a:tab pos="5011738" algn="l"/>
                <a:tab pos="5513388" algn="l"/>
                <a:tab pos="6015038" algn="l"/>
                <a:tab pos="6516688" algn="l"/>
                <a:tab pos="7018338" algn="l"/>
                <a:tab pos="7519988" algn="l"/>
                <a:tab pos="8021638" algn="l"/>
                <a:tab pos="8523288" algn="l"/>
                <a:tab pos="9024938" algn="l"/>
                <a:tab pos="9525000" algn="l"/>
                <a:tab pos="100266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065C37B-ABB2-49F1-80B6-50B3EE40F7E6}" type="slidenum">
              <a:rPr lang="en-US" altLang="nl-NL" smtClean="0"/>
              <a:pPr>
                <a:spcBef>
                  <a:spcPct val="0"/>
                </a:spcBef>
              </a:pPr>
              <a:t>10</a:t>
            </a:fld>
            <a:endParaRPr lang="en-US" altLang="nl-NL" smtClean="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133475" y="744538"/>
            <a:ext cx="45307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>
          <a:xfrm>
            <a:off x="681038" y="4716463"/>
            <a:ext cx="5432425" cy="4565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2237960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7E20D-35C3-4934-8511-81057ED66B3F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00533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760"/>
            <a:ext cx="3808413" cy="48240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68760"/>
            <a:ext cx="3808412" cy="48240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46ACE-1EFF-492E-AF25-AD31D9322A0C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141122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3ABC5-E223-4A10-B00D-3D90EBA97743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75950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924944"/>
            <a:ext cx="7769225" cy="76358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82F45-78C3-45AB-97D5-54869EE8C8C3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5462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B3AB4-5ECB-4E87-92D1-82EF28F5DB81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142591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540" y="260648"/>
            <a:ext cx="7769225" cy="944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84B83-13FB-4D0D-8718-32F100FAAC36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165940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259" y="404665"/>
            <a:ext cx="7767638" cy="50405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259" y="980728"/>
            <a:ext cx="7767638" cy="259352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726466"/>
            <a:ext cx="7767638" cy="2082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9F0C3-7DE3-4793-97EC-A32774349A93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248317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7813"/>
            <a:ext cx="77692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196975"/>
            <a:ext cx="7769225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smtClean="0"/>
              <a:t>Click to edit the outline text format</a:t>
            </a:r>
          </a:p>
          <a:p>
            <a:pPr lvl="1"/>
            <a:r>
              <a:rPr lang="en-GB" altLang="nl-NL" smtClean="0"/>
              <a:t>Second Outline Level</a:t>
            </a:r>
          </a:p>
          <a:p>
            <a:pPr lvl="2"/>
            <a:r>
              <a:rPr lang="en-GB" altLang="nl-NL" smtClean="0"/>
              <a:t>Third Outline Level</a:t>
            </a:r>
          </a:p>
          <a:p>
            <a:pPr lvl="3"/>
            <a:r>
              <a:rPr lang="en-GB" altLang="nl-NL" smtClean="0"/>
              <a:t>Fourth Outline Level</a:t>
            </a:r>
          </a:p>
          <a:p>
            <a:pPr lvl="4"/>
            <a:r>
              <a:rPr lang="en-GB" altLang="nl-NL" smtClean="0"/>
              <a:t>Fifth Outline Level</a:t>
            </a:r>
          </a:p>
          <a:p>
            <a:pPr lvl="4"/>
            <a:r>
              <a:rPr lang="en-GB" altLang="nl-NL" smtClean="0"/>
              <a:t>Sixth Outline Level</a:t>
            </a:r>
          </a:p>
          <a:p>
            <a:pPr lvl="4"/>
            <a:r>
              <a:rPr lang="en-GB" altLang="nl-NL" smtClean="0"/>
              <a:t>Seventh Outline Level</a:t>
            </a:r>
          </a:p>
          <a:p>
            <a:pPr lvl="4"/>
            <a:r>
              <a:rPr lang="en-GB" altLang="nl-NL" smtClean="0"/>
              <a:t>Eighth Outline Level</a:t>
            </a:r>
          </a:p>
          <a:p>
            <a:pPr lvl="4"/>
            <a:r>
              <a:rPr lang="en-GB" altLang="nl-NL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400">
                <a:solidFill>
                  <a:srgbClr val="000000"/>
                </a:solidFill>
                <a:latin typeface="+mn-lt"/>
                <a:cs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400">
                <a:solidFill>
                  <a:srgbClr val="000000"/>
                </a:solidFill>
                <a:latin typeface="+mn-lt"/>
                <a:cs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D976563E-599D-4FE9-B777-04A7C1C16C79}" type="slidenum">
              <a:rPr lang="en-GB" altLang="nl-NL"/>
              <a:pPr>
                <a:defRPr/>
              </a:pPr>
              <a:t>‹nr.›</a:t>
            </a:fld>
            <a:endParaRPr lang="en-GB" alt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+mj-lt"/>
          <a:ea typeface="+mj-ea"/>
          <a:cs typeface="+mj-cs"/>
        </a:defRPr>
      </a:lvl1pPr>
      <a:lvl2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cs typeface="Times New Roman" pitchFamily="16" charset="0"/>
        </a:defRPr>
      </a:lvl2pPr>
      <a:lvl3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cs typeface="Times New Roman" pitchFamily="16" charset="0"/>
        </a:defRPr>
      </a:lvl3pPr>
      <a:lvl4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cs typeface="Times New Roman" pitchFamily="16" charset="0"/>
        </a:defRPr>
      </a:lvl4pPr>
      <a:lvl5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cs typeface="Times New Roman" pitchFamily="16" charset="0"/>
        </a:defRPr>
      </a:lvl5pPr>
      <a:lvl6pPr marL="2514600" indent="-228600" algn="ctr" defTabSz="4921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cs typeface="Times New Roman" pitchFamily="16" charset="0"/>
        </a:defRPr>
      </a:lvl6pPr>
      <a:lvl7pPr marL="2971800" indent="-228600" algn="ctr" defTabSz="4921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cs typeface="Times New Roman" pitchFamily="16" charset="0"/>
        </a:defRPr>
      </a:lvl7pPr>
      <a:lvl8pPr marL="3429000" indent="-228600" algn="ctr" defTabSz="4921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cs typeface="Times New Roman" pitchFamily="16" charset="0"/>
        </a:defRPr>
      </a:lvl8pPr>
      <a:lvl9pPr marL="3886200" indent="-228600" algn="ctr" defTabSz="4921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cs typeface="Times New Roman" pitchFamily="16" charset="0"/>
        </a:defRPr>
      </a:lvl9pPr>
    </p:titleStyle>
    <p:bodyStyle>
      <a:lvl1pPr marL="342900" indent="-342900" algn="l" defTabSz="492125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92125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defTabSz="492125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92125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92125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92125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92125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92125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92125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4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6D528F22-D44A-4FF5-80F2-F98058341C33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</a:t>
            </a:fld>
            <a:endParaRPr lang="en-GB" altLang="nl-NL" sz="1400" smtClean="0"/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1844675"/>
            <a:ext cx="7772400" cy="2105025"/>
          </a:xfrm>
        </p:spPr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US" altLang="nl-NL" sz="3200" dirty="0" smtClean="0"/>
              <a:t>Smartcard protocols</a:t>
            </a:r>
            <a:br>
              <a:rPr lang="en-US" altLang="nl-NL" sz="3200" dirty="0" smtClean="0"/>
            </a:br>
            <a:r>
              <a:rPr lang="en-US" altLang="nl-NL" sz="3200" dirty="0" smtClean="0"/>
              <a:t>ISO 7816</a:t>
            </a:r>
            <a:r>
              <a:rPr lang="en-US" altLang="nl-NL" sz="3200" dirty="0" smtClean="0"/>
              <a:t> </a:t>
            </a:r>
            <a:r>
              <a:rPr lang="en-US" altLang="nl-NL" sz="3200" dirty="0" smtClean="0"/>
              <a:t/>
            </a:r>
            <a:br>
              <a:rPr lang="en-US" altLang="nl-NL" sz="3200" dirty="0" smtClean="0"/>
            </a:br>
            <a:r>
              <a:rPr lang="en-US" altLang="nl-NL" sz="3200" dirty="0" smtClean="0"/>
              <a:t/>
            </a:r>
            <a:br>
              <a:rPr lang="en-US" altLang="nl-NL" sz="3200" dirty="0" smtClean="0"/>
            </a:br>
            <a:r>
              <a:rPr lang="en-US" altLang="nl-NL" sz="3200" dirty="0" smtClean="0"/>
              <a:t/>
            </a:r>
            <a:br>
              <a:rPr lang="en-US" altLang="nl-NL" sz="3200" dirty="0" smtClean="0"/>
            </a:br>
            <a:endParaRPr lang="en-US" altLang="nl-NL" sz="3200" dirty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505200"/>
            <a:ext cx="6400800" cy="2581275"/>
          </a:xfrm>
        </p:spPr>
        <p:txBody>
          <a:bodyPr/>
          <a:lstStyle/>
          <a:p>
            <a:pPr marL="0" indent="0" algn="ctr" eaLnBrk="1" hangingPunct="1">
              <a:spcBef>
                <a:spcPts val="700"/>
              </a:spcBef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>
                <a:solidFill>
                  <a:srgbClr val="008000"/>
                </a:solidFill>
              </a:rPr>
              <a:t>Erik Poll</a:t>
            </a:r>
          </a:p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z="2000" smtClean="0">
                <a:solidFill>
                  <a:srgbClr val="3333CC"/>
                </a:solidFill>
              </a:rPr>
              <a:t>Digital Security</a:t>
            </a:r>
          </a:p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z="2000" smtClean="0"/>
              <a:t>Radboud University Nijmegen</a:t>
            </a:r>
          </a:p>
          <a:p>
            <a:pPr marL="0" indent="0" algn="ctr" eaLnBrk="1" hangingPunct="1">
              <a:spcBef>
                <a:spcPts val="400"/>
              </a:spcBef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endParaRPr lang="en-GB" altLang="nl-NL" sz="1400" smtClean="0"/>
          </a:p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endParaRPr lang="en-GB" altLang="nl-NL" smtClean="0"/>
          </a:p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endParaRPr lang="en-GB" altLang="nl-NL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US" altLang="nl-NL" smtClean="0"/>
              <a:t>Response APDU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338138" indent="-338138" eaLnBrk="1" hangingPunct="1">
              <a:buFont typeface="Times New Roman" panose="02020603050405020304" pitchFamily="18" charset="0"/>
              <a:buNone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endParaRPr lang="en-US" altLang="nl-NL" dirty="0" smtClean="0"/>
          </a:p>
          <a:p>
            <a:pPr marL="338138" indent="-338138" eaLnBrk="1" hangingPunct="1">
              <a:buFont typeface="Times New Roman" panose="02020603050405020304" pitchFamily="18" charset="0"/>
              <a:buNone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endParaRPr lang="en-US" altLang="nl-NL" dirty="0" smtClean="0"/>
          </a:p>
          <a:p>
            <a:pPr marL="338138" indent="-338138" eaLnBrk="1" hangingPunct="1">
              <a:buClr>
                <a:srgbClr val="008000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r>
              <a:rPr lang="en-US" altLang="nl-NL" sz="2000" dirty="0" smtClean="0">
                <a:solidFill>
                  <a:srgbClr val="008000"/>
                </a:solidFill>
              </a:rPr>
              <a:t>Data</a:t>
            </a:r>
            <a:r>
              <a:rPr lang="en-US" altLang="nl-NL" sz="2000" dirty="0" smtClean="0"/>
              <a:t> : Le bytes of data (</a:t>
            </a:r>
            <a:r>
              <a:rPr lang="en-US" altLang="nl-NL" sz="2000" dirty="0" smtClean="0">
                <a:solidFill>
                  <a:srgbClr val="008000"/>
                </a:solidFill>
              </a:rPr>
              <a:t>optional</a:t>
            </a:r>
            <a:r>
              <a:rPr lang="en-US" altLang="nl-NL" sz="2000" dirty="0" smtClean="0"/>
              <a:t>)</a:t>
            </a:r>
          </a:p>
          <a:p>
            <a:pPr marL="338138" indent="-338138" eaLnBrk="1" hangingPunct="1">
              <a:buClr>
                <a:srgbClr val="3333CC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r>
              <a:rPr lang="en-US" altLang="nl-NL" sz="2000" dirty="0" smtClean="0">
                <a:solidFill>
                  <a:srgbClr val="3333CC"/>
                </a:solidFill>
              </a:rPr>
              <a:t>SW1, SW2</a:t>
            </a:r>
            <a:r>
              <a:rPr lang="en-US" altLang="nl-NL" sz="2000" dirty="0" smtClean="0"/>
              <a:t> : status word (</a:t>
            </a:r>
            <a:r>
              <a:rPr lang="en-US" altLang="nl-NL" sz="2000" dirty="0" smtClean="0">
                <a:solidFill>
                  <a:srgbClr val="3333CC"/>
                </a:solidFill>
              </a:rPr>
              <a:t>obligatory</a:t>
            </a:r>
            <a:r>
              <a:rPr lang="en-US" altLang="nl-NL" sz="2000" dirty="0" smtClean="0"/>
              <a:t>)</a:t>
            </a:r>
          </a:p>
          <a:p>
            <a:pPr marL="338138" indent="-338138" eaLnBrk="1" hangingPunct="1">
              <a:buClrTx/>
              <a:buSzTx/>
              <a:buFontTx/>
              <a:buNone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endParaRPr lang="en-US" altLang="nl-NL" dirty="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5BEB8073-9930-47C0-8EA4-8A61BF1F1697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10</a:t>
            </a:fld>
            <a:endParaRPr lang="en-GB" altLang="nl-NL" sz="1400" smtClean="0"/>
          </a:p>
        </p:txBody>
      </p:sp>
      <p:graphicFrame>
        <p:nvGraphicFramePr>
          <p:cNvPr id="12291" name="Group 3"/>
          <p:cNvGraphicFramePr>
            <a:graphicFrameLocks noGrp="1"/>
          </p:cNvGraphicFramePr>
          <p:nvPr/>
        </p:nvGraphicFramePr>
        <p:xfrm>
          <a:off x="1835150" y="1206500"/>
          <a:ext cx="3529012" cy="501650"/>
        </p:xfrm>
        <a:graphic>
          <a:graphicData uri="http://schemas.openxmlformats.org/drawingml/2006/table">
            <a:tbl>
              <a:tblPr/>
              <a:tblGrid>
                <a:gridCol w="165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Data ...</a:t>
                      </a:r>
                    </a:p>
                  </a:txBody>
                  <a:tcPr marL="90000" marR="90000" marT="46800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SW1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SW2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460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US" altLang="nl-NL" smtClean="0"/>
              <a:t>APDU coding conventions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338138" indent="-338138" eaLnBrk="1" hangingPunct="1"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US" altLang="nl-NL" sz="2000" dirty="0" smtClean="0"/>
              <a:t>Conventions for CLA, INS etc. are given in ISO 7816-4</a:t>
            </a:r>
          </a:p>
          <a:p>
            <a:pPr marL="338138" indent="-338138" eaLnBrk="1" hangingPunct="1"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endParaRPr lang="en-US" altLang="nl-NL" dirty="0" smtClean="0"/>
          </a:p>
          <a:p>
            <a:pPr marL="338138" indent="-338138" eaLnBrk="1" hangingPunct="1"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US" altLang="nl-NL" sz="2000" dirty="0" smtClean="0"/>
              <a:t>Conventions for status word SW1 SW2	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US" altLang="nl-NL" dirty="0" smtClean="0"/>
              <a:t>normal processing 61xx,</a:t>
            </a:r>
            <a:r>
              <a:rPr lang="en-US" altLang="nl-NL" dirty="0" smtClean="0">
                <a:solidFill>
                  <a:srgbClr val="FF0000"/>
                </a:solidFill>
              </a:rPr>
              <a:t> </a:t>
            </a:r>
            <a:r>
              <a:rPr lang="en-US" altLang="nl-NL" dirty="0" smtClean="0">
                <a:solidFill>
                  <a:schemeClr val="accent2"/>
                </a:solidFill>
              </a:rPr>
              <a:t>9000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US" altLang="nl-NL" dirty="0" smtClean="0"/>
              <a:t>warning processing 62xx, 63xx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US" altLang="nl-NL" dirty="0" smtClean="0"/>
              <a:t>execution error 64xx, 65xx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US" altLang="nl-NL" dirty="0" smtClean="0"/>
              <a:t>coding error 67xx, 6Fxx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endParaRPr lang="en-US" altLang="nl-NL" dirty="0" smtClean="0"/>
          </a:p>
          <a:p>
            <a:pPr marL="338138" indent="-338138" eaLnBrk="1" hangingPunct="1"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endParaRPr lang="en-US" altLang="nl-NL" dirty="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2C7C9839-A901-44F2-AB5D-6153CB7E0D39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11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2340923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ISO 7816 standard commands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eaLnBrk="1" hangingPunct="1"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/>
              <a:t>ISO 7816 also standardises some </a:t>
            </a:r>
            <a:r>
              <a:rPr lang="en-GB" altLang="nl-NL" sz="2000" dirty="0" smtClean="0">
                <a:solidFill>
                  <a:srgbClr val="4700B8"/>
                </a:solidFill>
              </a:rPr>
              <a:t>functionality &amp; associated commands,</a:t>
            </a:r>
            <a:r>
              <a:rPr lang="en-GB" altLang="nl-NL" sz="2000" dirty="0" smtClean="0"/>
              <a:t> for</a:t>
            </a:r>
          </a:p>
          <a:p>
            <a:pPr marL="738188" lvl="1" indent="-280988" eaLnBrk="1" hangingPunct="1">
              <a:spcBef>
                <a:spcPts val="60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 smtClean="0">
                <a:solidFill>
                  <a:srgbClr val="008000"/>
                </a:solidFill>
              </a:rPr>
              <a:t>a file system  </a:t>
            </a:r>
          </a:p>
          <a:p>
            <a:pPr marL="738188" lvl="1" indent="-280988" eaLnBrk="1" hangingPunct="1">
              <a:spcBef>
                <a:spcPts val="60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 smtClean="0">
                <a:solidFill>
                  <a:srgbClr val="008000"/>
                </a:solidFill>
              </a:rPr>
              <a:t>PIN codes</a:t>
            </a:r>
          </a:p>
          <a:p>
            <a:pPr marL="738188" lvl="1" indent="-280988" eaLnBrk="1" hangingPunct="1">
              <a:spcBef>
                <a:spcPts val="60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 smtClean="0">
                <a:solidFill>
                  <a:srgbClr val="008000"/>
                </a:solidFill>
              </a:rPr>
              <a:t>(building blocks for) authentication protocols </a:t>
            </a:r>
            <a:endParaRPr lang="en-GB" altLang="nl-NL" sz="1800" dirty="0" smtClean="0"/>
          </a:p>
          <a:p>
            <a:pPr marL="342900" lvl="1" indent="-342900" eaLnBrk="1" hangingPunct="1">
              <a:spcBef>
                <a:spcPts val="600"/>
              </a:spcBef>
              <a:buFont typeface="Times New Roman" panose="02020603050405020304" pitchFamily="18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/>
              <a:t>You do not have to stick to using &amp; implementing these commands, but they may provide inspiration.</a:t>
            </a:r>
            <a:endParaRPr lang="en-GB" altLang="nl-NL" sz="1600" dirty="0">
              <a:solidFill>
                <a:srgbClr val="008000"/>
              </a:solidFill>
            </a:endParaRPr>
          </a:p>
          <a:p>
            <a:pPr lvl="1" eaLnBrk="1" hangingPunct="1"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400" dirty="0" smtClean="0"/>
              <a:t>The aim was to  standardise the more </a:t>
            </a:r>
            <a:r>
              <a:rPr lang="en-GB" altLang="nl-NL" sz="1400" dirty="0" smtClean="0"/>
              <a:t>basic smartcards, wher</a:t>
            </a:r>
            <a:r>
              <a:rPr lang="en-GB" altLang="nl-NL" sz="1400" dirty="0" smtClean="0"/>
              <a:t>e applications are realised by </a:t>
            </a:r>
            <a:r>
              <a:rPr lang="en-GB" altLang="nl-NL" sz="1400" dirty="0" smtClean="0"/>
              <a:t>configuring some standard functionality rather than ‘real’ programming.</a:t>
            </a:r>
          </a:p>
          <a:p>
            <a:pPr marL="338138" indent="-338138" eaLnBrk="1" hangingPunct="1">
              <a:spcBef>
                <a:spcPts val="7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/>
              <a:t>Other </a:t>
            </a:r>
            <a:r>
              <a:rPr lang="en-GB" altLang="nl-NL" sz="2000" dirty="0" smtClean="0"/>
              <a:t>standards for more specific functionality: </a:t>
            </a:r>
          </a:p>
          <a:p>
            <a:pPr marL="738188" lvl="1" indent="-280988" eaLnBrk="1" hangingPunct="1">
              <a:spcBef>
                <a:spcPts val="60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 smtClean="0">
                <a:solidFill>
                  <a:srgbClr val="008000"/>
                </a:solidFill>
              </a:rPr>
              <a:t>EMV </a:t>
            </a:r>
            <a:r>
              <a:rPr lang="en-GB" altLang="nl-NL" sz="1800" dirty="0" smtClean="0">
                <a:solidFill>
                  <a:schemeClr val="tx2"/>
                </a:solidFill>
              </a:rPr>
              <a:t>for banking cards</a:t>
            </a:r>
          </a:p>
          <a:p>
            <a:pPr marL="738188" lvl="1" indent="-280988" eaLnBrk="1" hangingPunct="1">
              <a:spcBef>
                <a:spcPts val="60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 smtClean="0">
                <a:solidFill>
                  <a:srgbClr val="008000"/>
                </a:solidFill>
              </a:rPr>
              <a:t>GSM </a:t>
            </a:r>
            <a:r>
              <a:rPr lang="en-GB" altLang="nl-NL" sz="1800" dirty="0">
                <a:solidFill>
                  <a:srgbClr val="008000"/>
                </a:solidFill>
              </a:rPr>
              <a:t>11.11</a:t>
            </a:r>
            <a:r>
              <a:rPr lang="en-GB" altLang="nl-NL" sz="1800" dirty="0"/>
              <a:t> and its superset </a:t>
            </a:r>
            <a:r>
              <a:rPr lang="en-GB" altLang="nl-NL" sz="1800" dirty="0">
                <a:solidFill>
                  <a:srgbClr val="008000"/>
                </a:solidFill>
              </a:rPr>
              <a:t>EN 726-3 </a:t>
            </a:r>
            <a:r>
              <a:rPr lang="en-GB" altLang="nl-NL" sz="1800" dirty="0">
                <a:solidFill>
                  <a:schemeClr val="tx2"/>
                </a:solidFill>
              </a:rPr>
              <a:t>for </a:t>
            </a:r>
            <a:r>
              <a:rPr lang="en-GB" altLang="nl-NL" sz="1800" dirty="0" smtClean="0">
                <a:solidFill>
                  <a:schemeClr val="tx2"/>
                </a:solidFill>
              </a:rPr>
              <a:t>SIM cards</a:t>
            </a:r>
            <a:endParaRPr lang="en-GB" altLang="nl-NL" sz="1800" dirty="0">
              <a:solidFill>
                <a:schemeClr val="tx2"/>
              </a:solidFill>
            </a:endParaRPr>
          </a:p>
          <a:p>
            <a:pPr marL="738188" lvl="1" indent="-280988" eaLnBrk="1" hangingPunct="1">
              <a:spcBef>
                <a:spcPts val="60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>
                <a:solidFill>
                  <a:srgbClr val="008000"/>
                </a:solidFill>
              </a:rPr>
              <a:t>United Nations ICAO specs </a:t>
            </a:r>
            <a:r>
              <a:rPr lang="en-GB" altLang="nl-NL" sz="1800" dirty="0">
                <a:solidFill>
                  <a:schemeClr val="tx2"/>
                </a:solidFill>
              </a:rPr>
              <a:t>for </a:t>
            </a:r>
            <a:r>
              <a:rPr lang="en-GB" altLang="nl-NL" sz="1800" dirty="0" smtClean="0">
                <a:solidFill>
                  <a:schemeClr val="tx2"/>
                </a:solidFill>
              </a:rPr>
              <a:t>e-passport</a:t>
            </a:r>
          </a:p>
          <a:p>
            <a:pPr marL="738188" lvl="1" indent="-280988" eaLnBrk="1" hangingPunct="1">
              <a:spcBef>
                <a:spcPts val="60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sz="1800" dirty="0" smtClean="0">
              <a:solidFill>
                <a:schemeClr val="tx2"/>
              </a:solidFill>
            </a:endParaRPr>
          </a:p>
          <a:p>
            <a:pPr marL="338138" indent="-338138" eaLnBrk="1" hangingPunct="1"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sz="2000" dirty="0" smtClean="0">
              <a:solidFill>
                <a:srgbClr val="008000"/>
              </a:solidFill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A7204D97-EC8E-455D-AE73-90C027CDACAF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12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3711988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PIN verification command in ISO7816</a:t>
            </a:r>
          </a:p>
        </p:txBody>
      </p:sp>
      <p:sp>
        <p:nvSpPr>
          <p:cNvPr id="6349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338138" indent="-338138" eaLnBrk="1" hangingPunct="1">
              <a:buClr>
                <a:srgbClr val="3333CC"/>
              </a:buClr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b="1" dirty="0" smtClean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VERIFY</a:t>
            </a:r>
            <a:r>
              <a:rPr lang="en-GB" altLang="nl-NL" sz="2000" dirty="0" smtClean="0"/>
              <a:t> command </a:t>
            </a:r>
            <a:r>
              <a:rPr lang="en-GB" altLang="nl-NL" dirty="0" smtClean="0"/>
              <a:t>for </a:t>
            </a:r>
            <a:r>
              <a:rPr lang="en-GB" altLang="nl-NL" dirty="0" smtClean="0"/>
              <a:t>PIN code verification</a:t>
            </a:r>
          </a:p>
          <a:p>
            <a:pPr lvl="2" eaLnBrk="1" hangingPunct="1">
              <a:spcBef>
                <a:spcPts val="6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dirty="0" smtClean="0"/>
              <a:t>aka </a:t>
            </a:r>
            <a:r>
              <a:rPr lang="en-GB" altLang="nl-NL" dirty="0" smtClean="0"/>
              <a:t>CHV </a:t>
            </a:r>
            <a:r>
              <a:rPr lang="en-GB" altLang="nl-NL" dirty="0" smtClean="0"/>
              <a:t>= Card Holder Verification = PIN</a:t>
            </a:r>
          </a:p>
          <a:p>
            <a:pPr marL="738188" lvl="1" indent="-280988" eaLnBrk="1" hangingPunct="1">
              <a:spcBef>
                <a:spcPts val="60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dirty="0">
              <a:solidFill>
                <a:srgbClr val="008000"/>
              </a:solidFill>
            </a:endParaRPr>
          </a:p>
          <a:p>
            <a:pPr marL="457200" lvl="1" indent="0" eaLnBrk="1" hangingPunct="1">
              <a:spcBef>
                <a:spcPts val="600"/>
              </a:spcBef>
              <a:buFont typeface="Times New Roman" panose="02020603050405020304" pitchFamily="18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 smtClean="0">
                <a:solidFill>
                  <a:schemeClr val="tx1"/>
                </a:solidFill>
              </a:rPr>
              <a:t>ISO 7816-4 defines </a:t>
            </a:r>
            <a:r>
              <a:rPr lang="en-GB" altLang="nl-NL" sz="1800" dirty="0" smtClean="0">
                <a:solidFill>
                  <a:schemeClr val="tx1"/>
                </a:solidFill>
              </a:rPr>
              <a:t>that Instruction (</a:t>
            </a:r>
            <a:r>
              <a:rPr lang="en-GB" altLang="nl-NL" sz="1800" dirty="0" smtClean="0">
                <a:solidFill>
                  <a:schemeClr val="tx1"/>
                </a:solidFill>
              </a:rPr>
              <a:t>INS</a:t>
            </a:r>
            <a:r>
              <a:rPr lang="en-GB" altLang="nl-NL" sz="1800" dirty="0" smtClean="0">
                <a:solidFill>
                  <a:schemeClr val="tx1"/>
                </a:solidFill>
              </a:rPr>
              <a:t>) </a:t>
            </a:r>
            <a:r>
              <a:rPr lang="en-GB" altLang="nl-NL" sz="1800" dirty="0" smtClean="0">
                <a:solidFill>
                  <a:schemeClr val="tx1"/>
                </a:solidFill>
              </a:rPr>
              <a:t>byte for </a:t>
            </a:r>
            <a:r>
              <a:rPr lang="en-GB" altLang="nl-NL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VERIFY</a:t>
            </a:r>
            <a:r>
              <a:rPr lang="en-GB" altLang="nl-NL" sz="1800" dirty="0" smtClean="0">
                <a:solidFill>
                  <a:schemeClr val="tx1"/>
                </a:solidFill>
              </a:rPr>
              <a:t> is 20, and class (CLA) byte is 00</a:t>
            </a:r>
          </a:p>
          <a:p>
            <a:pPr marL="338138" indent="-338138" eaLnBrk="1" hangingPunct="1"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sz="2400" dirty="0" smtClean="0">
              <a:solidFill>
                <a:srgbClr val="008000"/>
              </a:solidFill>
            </a:endParaRPr>
          </a:p>
          <a:p>
            <a:pPr marL="338138" indent="-338138" eaLnBrk="1" hangingPunct="1"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sz="2400" dirty="0" smtClean="0"/>
          </a:p>
          <a:p>
            <a:pPr marL="338138" indent="-338138" eaLnBrk="1" hangingPunct="1"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sz="2400" dirty="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3B36F245-5A4D-450B-A516-C5B8EA483B98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13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320084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Example Authentication Protocols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0" indent="0" eaLnBrk="1" hangingPunct="1"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2000" dirty="0" smtClean="0"/>
              <a:t>ISO7816 defines some </a:t>
            </a:r>
            <a:r>
              <a:rPr lang="en-GB" altLang="nl-NL" sz="2000" dirty="0" smtClean="0">
                <a:solidFill>
                  <a:schemeClr val="tx1"/>
                </a:solidFill>
              </a:rPr>
              <a:t>standard instructions </a:t>
            </a:r>
            <a:r>
              <a:rPr lang="en-GB" altLang="nl-NL" sz="2000" dirty="0" smtClean="0"/>
              <a:t>for authentication using challenge-response</a:t>
            </a:r>
          </a:p>
          <a:p>
            <a:pPr marL="0" indent="0" eaLnBrk="1" hangingPunct="1"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endParaRPr lang="en-GB" altLang="nl-NL" sz="2000" dirty="0" smtClean="0"/>
          </a:p>
          <a:p>
            <a:pPr marL="457200" indent="-457200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2000" dirty="0" smtClean="0"/>
              <a:t>For authentication of </a:t>
            </a:r>
            <a:r>
              <a:rPr lang="en-GB" altLang="nl-NL" sz="2000" i="1" dirty="0" smtClean="0">
                <a:solidFill>
                  <a:srgbClr val="FF0000"/>
                </a:solidFill>
              </a:rPr>
              <a:t>card 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1800" b="1" dirty="0" smtClean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INTERNAL AUTHENTICATE</a:t>
            </a:r>
          </a:p>
          <a:p>
            <a:pPr marL="1290638" lvl="2" indent="-376238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arguments:  </a:t>
            </a:r>
            <a:r>
              <a:rPr lang="en-GB" altLang="nl-NL" dirty="0" smtClean="0">
                <a:solidFill>
                  <a:srgbClr val="008000"/>
                </a:solidFill>
              </a:rPr>
              <a:t>random, algorithm , key no </a:t>
            </a:r>
          </a:p>
          <a:p>
            <a:pPr marL="1290638" lvl="2" indent="-376238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card returns: </a:t>
            </a:r>
            <a:r>
              <a:rPr lang="en-GB" altLang="nl-NL" dirty="0" err="1" smtClean="0">
                <a:solidFill>
                  <a:srgbClr val="008000"/>
                </a:solidFill>
              </a:rPr>
              <a:t>enc</a:t>
            </a:r>
            <a:r>
              <a:rPr lang="en-GB" altLang="nl-NL" dirty="0" smtClean="0">
                <a:solidFill>
                  <a:srgbClr val="008000"/>
                </a:solidFill>
              </a:rPr>
              <a:t>(</a:t>
            </a:r>
            <a:r>
              <a:rPr lang="en-GB" altLang="nl-NL" dirty="0" err="1" smtClean="0">
                <a:solidFill>
                  <a:srgbClr val="008000"/>
                </a:solidFill>
              </a:rPr>
              <a:t>key,random</a:t>
            </a:r>
            <a:r>
              <a:rPr lang="en-GB" altLang="nl-NL" dirty="0" smtClean="0">
                <a:solidFill>
                  <a:srgbClr val="008000"/>
                </a:solidFill>
              </a:rPr>
              <a:t>)</a:t>
            </a:r>
          </a:p>
          <a:p>
            <a:pPr marL="457200" indent="-457200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2000" dirty="0" smtClean="0"/>
              <a:t>For authentication of </a:t>
            </a:r>
            <a:r>
              <a:rPr lang="en-GB" altLang="nl-NL" sz="2000" i="1" dirty="0" smtClean="0">
                <a:solidFill>
                  <a:srgbClr val="FF0000"/>
                </a:solidFill>
              </a:rPr>
              <a:t>terminal 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1800" b="1" dirty="0" smtClean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CHALLENGE</a:t>
            </a:r>
          </a:p>
          <a:p>
            <a:pPr marL="1290638" lvl="2" indent="-376238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card returns </a:t>
            </a:r>
            <a:r>
              <a:rPr lang="en-GB" altLang="nl-NL" dirty="0" smtClean="0">
                <a:solidFill>
                  <a:srgbClr val="008000"/>
                </a:solidFill>
              </a:rPr>
              <a:t>random number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1800" b="1" dirty="0" smtClean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EXTERNAL AUTHENTICATE</a:t>
            </a:r>
          </a:p>
          <a:p>
            <a:pPr marL="1290638" lvl="2" indent="-376238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arguments: </a:t>
            </a:r>
            <a:r>
              <a:rPr lang="en-GB" altLang="nl-NL" dirty="0" err="1" smtClean="0">
                <a:solidFill>
                  <a:srgbClr val="008000"/>
                </a:solidFill>
              </a:rPr>
              <a:t>enc</a:t>
            </a:r>
            <a:r>
              <a:rPr lang="en-GB" altLang="nl-NL" dirty="0" smtClean="0">
                <a:solidFill>
                  <a:srgbClr val="008000"/>
                </a:solidFill>
              </a:rPr>
              <a:t>(key, random), algorithm, key no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236DB05-5C8A-493F-B58F-D664F2D16F4D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14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3855654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 Example Authentication Protocols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846640" cy="5038725"/>
          </a:xfrm>
        </p:spPr>
        <p:txBody>
          <a:bodyPr/>
          <a:lstStyle/>
          <a:p>
            <a:pPr marL="0" indent="0" eaLnBrk="1" hangingPunct="1">
              <a:buClrTx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000" dirty="0" smtClean="0">
                <a:solidFill>
                  <a:schemeClr val="tx1"/>
                </a:solidFill>
              </a:rPr>
              <a:t>For</a:t>
            </a:r>
            <a:r>
              <a:rPr lang="en-GB" altLang="nl-NL" sz="2000" i="1" dirty="0" smtClean="0">
                <a:solidFill>
                  <a:srgbClr val="FF0000"/>
                </a:solidFill>
              </a:rPr>
              <a:t> mutual </a:t>
            </a:r>
            <a:r>
              <a:rPr lang="en-GB" altLang="nl-NL" sz="2000" i="1" dirty="0" smtClean="0">
                <a:solidFill>
                  <a:srgbClr val="FF0000"/>
                </a:solidFill>
              </a:rPr>
              <a:t> </a:t>
            </a:r>
            <a:r>
              <a:rPr lang="en-GB" altLang="nl-NL" sz="2000" dirty="0" smtClean="0"/>
              <a:t>authentication</a:t>
            </a:r>
            <a:endParaRPr lang="en-GB" altLang="nl-NL" sz="2000" dirty="0" smtClean="0"/>
          </a:p>
          <a:p>
            <a:pPr marL="338138" indent="-28098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200" b="1" dirty="0" smtClean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CHIP NUMBER</a:t>
            </a:r>
          </a:p>
          <a:p>
            <a:pPr lvl="1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dirty="0" smtClean="0"/>
              <a:t>card returns 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chip number</a:t>
            </a:r>
          </a:p>
          <a:p>
            <a:pPr marL="338138" indent="-28098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200" b="1" dirty="0" smtClean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CHALLENGE</a:t>
            </a:r>
          </a:p>
          <a:p>
            <a:pPr lvl="1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dirty="0" smtClean="0"/>
              <a:t>card returns </a:t>
            </a:r>
            <a:r>
              <a:rPr lang="en-GB" altLang="nl-NL" dirty="0" smtClean="0">
                <a:solidFill>
                  <a:srgbClr val="008000"/>
                </a:solidFill>
              </a:rPr>
              <a:t>smart card </a:t>
            </a:r>
            <a:r>
              <a:rPr lang="en-GB" altLang="nl-NL" dirty="0" smtClean="0">
                <a:solidFill>
                  <a:srgbClr val="008000"/>
                </a:solidFill>
              </a:rPr>
              <a:t>random,  </a:t>
            </a:r>
            <a:r>
              <a:rPr lang="en-GB" altLang="nl-NL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s_rnd</a:t>
            </a:r>
            <a:endParaRPr lang="en-GB" altLang="nl-NL" b="1" dirty="0" smtClean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38138" indent="-28098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200" b="1" dirty="0" smtClean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MUTUAL AUTHENTICATE</a:t>
            </a:r>
          </a:p>
          <a:p>
            <a:pPr lvl="1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dirty="0" smtClean="0"/>
              <a:t>arguments: </a:t>
            </a:r>
            <a:r>
              <a:rPr lang="en-GB" altLang="nl-NL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terminal random, </a:t>
            </a:r>
            <a:r>
              <a:rPr lang="en-GB" altLang="nl-NL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s_rnd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chip 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number, 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algorithm, 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GB" altLang="nl-NL" b="1" dirty="0" smtClean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 typeface="Comic Sans MS" panose="030F0702030302020204" pitchFamily="66" charset="0"/>
              <a:buChar char="•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dirty="0" smtClean="0"/>
              <a:t>card returns: </a:t>
            </a:r>
            <a:r>
              <a:rPr lang="en-GB" altLang="nl-NL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enc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(key, terminal 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 || </a:t>
            </a:r>
            <a:r>
              <a:rPr lang="en-GB" altLang="nl-NL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s_rnd</a:t>
            </a:r>
            <a:r>
              <a:rPr lang="en-GB" altLang="nl-NL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76A2F2BC-68F8-474F-A83D-5F498EBA91EE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15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353738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Future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0" indent="0" eaLnBrk="1" hangingPunct="1">
              <a:buFont typeface="Times New Roman" panose="02020603050405020304" pitchFamily="18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/>
              <a:t>ISO7816 protocol stems from 1980s and it shows!    </a:t>
            </a:r>
            <a:endParaRPr lang="en-GB" altLang="nl-NL" sz="2000" dirty="0"/>
          </a:p>
          <a:p>
            <a:pPr marL="338138" indent="-338138" eaLnBrk="1" hangingPunct="1">
              <a:buFont typeface="Comic Sans MS" panose="030F0702030302020204" pitchFamily="66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/>
              <a:t>Slow speed &amp; small size of APDUs can be a bottleneck</a:t>
            </a:r>
          </a:p>
          <a:p>
            <a:pPr marL="338138" indent="-338138" eaLnBrk="1" hangingPunct="1">
              <a:buFont typeface="Comic Sans MS" panose="030F0702030302020204" pitchFamily="66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dirty="0" smtClean="0"/>
          </a:p>
          <a:p>
            <a:pPr marL="338138" indent="-338138" eaLnBrk="1" hangingPunct="1"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/>
              <a:t>Faster communication speeds wanted?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dirty="0" err="1" smtClean="0"/>
              <a:t>eg</a:t>
            </a:r>
            <a:r>
              <a:rPr lang="en-GB" altLang="nl-NL" dirty="0" smtClean="0"/>
              <a:t>. USB 2.0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dirty="0" smtClean="0"/>
          </a:p>
          <a:p>
            <a:pPr marL="338138" indent="-338138" eaLnBrk="1" hangingPunct="1"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/>
              <a:t>More modern protocols wanted?</a:t>
            </a:r>
          </a:p>
          <a:p>
            <a:pPr marL="738188" lvl="1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dirty="0" smtClean="0"/>
              <a:t>There has been an experimental </a:t>
            </a:r>
            <a:r>
              <a:rPr lang="en-GB" altLang="nl-NL" dirty="0" err="1" smtClean="0"/>
              <a:t>JavaCard</a:t>
            </a:r>
            <a:r>
              <a:rPr lang="en-GB" altLang="nl-NL" dirty="0" smtClean="0"/>
              <a:t> 3.0 version that had </a:t>
            </a:r>
            <a:r>
              <a:rPr lang="en-GB" altLang="nl-NL" dirty="0" smtClean="0"/>
              <a:t>http(s) </a:t>
            </a:r>
            <a:r>
              <a:rPr lang="en-GB" altLang="nl-NL" smtClean="0"/>
              <a:t>support </a:t>
            </a:r>
            <a:r>
              <a:rPr lang="en-GB" altLang="nl-NL" smtClean="0"/>
              <a:t> </a:t>
            </a:r>
            <a:endParaRPr lang="en-GB" altLang="nl-NL" dirty="0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C536AA42-5885-48C9-9C86-2070902C91C6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16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1123735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Standard for contact smartcards  ISO7816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2000" smtClean="0"/>
              <a:t>7816-1  </a:t>
            </a:r>
            <a:r>
              <a:rPr lang="en-GB" altLang="nl-NL" sz="2000" smtClean="0">
                <a:solidFill>
                  <a:schemeClr val="accent2"/>
                </a:solidFill>
              </a:rPr>
              <a:t>Physical characteristics</a:t>
            </a:r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2000" smtClean="0"/>
              <a:t>7816-2  </a:t>
            </a:r>
            <a:r>
              <a:rPr lang="en-GB" altLang="nl-NL" sz="2000" smtClean="0">
                <a:solidFill>
                  <a:schemeClr val="accent2"/>
                </a:solidFill>
              </a:rPr>
              <a:t>Dimension &amp; size of contacts</a:t>
            </a:r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2000" smtClean="0"/>
              <a:t>7816-3  </a:t>
            </a:r>
            <a:r>
              <a:rPr lang="en-GB" altLang="nl-NL" sz="2000" smtClean="0">
                <a:solidFill>
                  <a:schemeClr val="accent2"/>
                </a:solidFill>
              </a:rPr>
              <a:t>Electronic signals and transmission protocols</a:t>
            </a:r>
          </a:p>
          <a:p>
            <a:pPr marL="738188" lvl="1" indent="-280988" eaLnBrk="1" hangingPunct="1">
              <a:spcBef>
                <a:spcPts val="45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1800" smtClean="0"/>
              <a:t>defines voltage &amp; current requirements</a:t>
            </a:r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2000" smtClean="0"/>
              <a:t>7816-4  </a:t>
            </a:r>
            <a:r>
              <a:rPr lang="en-GB" altLang="nl-NL" sz="2000" smtClean="0">
                <a:solidFill>
                  <a:schemeClr val="accent2"/>
                </a:solidFill>
              </a:rPr>
              <a:t>Inter-industry commands  </a:t>
            </a:r>
          </a:p>
          <a:p>
            <a:pPr marL="738188" lvl="1" indent="-280988" eaLnBrk="1" hangingPunct="1">
              <a:spcBef>
                <a:spcPts val="450"/>
              </a:spcBef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1800" smtClean="0"/>
              <a:t>standard set of commands</a:t>
            </a:r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2000" smtClean="0"/>
              <a:t>7816-5  </a:t>
            </a:r>
            <a:r>
              <a:rPr lang="en-GB" altLang="nl-NL" sz="1800" smtClean="0">
                <a:solidFill>
                  <a:schemeClr val="accent2"/>
                </a:solidFill>
              </a:rPr>
              <a:t>Numbering system for application identifiers (AIDs)</a:t>
            </a:r>
            <a:endParaRPr lang="en-GB" altLang="nl-NL" sz="2000" smtClean="0">
              <a:solidFill>
                <a:schemeClr val="accent2"/>
              </a:solidFill>
            </a:endParaRPr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1800" smtClean="0"/>
              <a:t>7816-6 …</a:t>
            </a:r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1600" smtClean="0"/>
              <a:t>7816-...</a:t>
            </a:r>
            <a:endParaRPr lang="en-GB" altLang="nl-NL" sz="1800" smtClean="0"/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1400" smtClean="0"/>
              <a:t>7816-...</a:t>
            </a:r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r>
              <a:rPr lang="en-GB" altLang="nl-NL" sz="1200" smtClean="0"/>
              <a:t>7816-15</a:t>
            </a:r>
          </a:p>
          <a:p>
            <a:pPr marL="338138" indent="-338138" eaLnBrk="1" hangingPunct="1">
              <a:spcBef>
                <a:spcPts val="500"/>
              </a:spcBef>
              <a:buFont typeface="Comic Sans MS" panose="030F0702030302020204" pitchFamily="66" charset="0"/>
              <a:buChar char="•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endParaRPr lang="en-GB" altLang="nl-NL" sz="2000" smtClean="0"/>
          </a:p>
          <a:p>
            <a:pPr marL="338138" indent="-338138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endParaRPr lang="en-GB" altLang="nl-NL" sz="1800" smtClean="0"/>
          </a:p>
          <a:p>
            <a:pPr marL="338138" indent="-338138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endParaRPr lang="en-GB" altLang="nl-NL" sz="2000" smtClean="0"/>
          </a:p>
          <a:p>
            <a:pPr marL="338138" indent="-338138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</a:pPr>
            <a:endParaRPr lang="en-GB" altLang="nl-NL" sz="2000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9976C3C-F333-4850-B9A9-84EC59F757CB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1241123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669925" y="404813"/>
            <a:ext cx="7767638" cy="503237"/>
          </a:xfrm>
        </p:spPr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US" altLang="nl-NL" smtClean="0"/>
              <a:t>Contact cards </a:t>
            </a:r>
            <a:r>
              <a:rPr lang="en-US" altLang="nl-NL" sz="2000" smtClean="0"/>
              <a:t>(ISO 7816-2)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669925" y="981075"/>
            <a:ext cx="7767638" cy="2592388"/>
          </a:xfrm>
        </p:spPr>
        <p:txBody>
          <a:bodyPr/>
          <a:lstStyle/>
          <a:p>
            <a:endParaRPr lang="nl-NL" altLang="nl-NL" smtClean="0"/>
          </a:p>
          <a:p>
            <a:endParaRPr lang="nl-NL" altLang="nl-NL" smtClean="0"/>
          </a:p>
          <a:p>
            <a:endParaRPr lang="nl-NL" altLang="nl-NL" smtClean="0"/>
          </a:p>
          <a:p>
            <a:endParaRPr lang="nl-NL" altLang="nl-NL" smtClean="0"/>
          </a:p>
          <a:p>
            <a:endParaRPr lang="nl-NL" altLang="nl-NL" smtClean="0"/>
          </a:p>
          <a:p>
            <a:endParaRPr lang="nl-NL" altLang="nl-NL" smtClean="0"/>
          </a:p>
          <a:p>
            <a:endParaRPr lang="nl-NL" altLang="nl-NL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2916238"/>
            <a:ext cx="7767638" cy="3249612"/>
          </a:xfrm>
        </p:spPr>
        <p:txBody>
          <a:bodyPr/>
          <a:lstStyle/>
          <a:p>
            <a:pPr eaLnBrk="1" hangingPunct="1">
              <a:spcBef>
                <a:spcPts val="500"/>
              </a:spcBef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  <a:defRPr/>
            </a:pPr>
            <a:r>
              <a:rPr lang="en-GB" altLang="nl-NL" sz="2000" dirty="0" err="1" smtClean="0">
                <a:solidFill>
                  <a:schemeClr val="accent2"/>
                </a:solidFill>
              </a:rPr>
              <a:t>Vcc</a:t>
            </a:r>
            <a:r>
              <a:rPr lang="en-GB" altLang="nl-NL" sz="2000" dirty="0" smtClean="0"/>
              <a:t> originally 5 V, now also 3V or 1.8V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  <a:defRPr/>
            </a:pPr>
            <a:r>
              <a:rPr lang="en-US" altLang="nl-NL" sz="1800" dirty="0" err="1" smtClean="0"/>
              <a:t>Vpp</a:t>
            </a:r>
            <a:r>
              <a:rPr lang="en-US" altLang="nl-NL" sz="1800" dirty="0" smtClean="0"/>
              <a:t>, higher </a:t>
            </a:r>
            <a:r>
              <a:rPr lang="en-US" altLang="nl-NL" sz="1800" dirty="0"/>
              <a:t>voltage for writing </a:t>
            </a:r>
            <a:r>
              <a:rPr lang="en-US" altLang="nl-NL" sz="1800" dirty="0" smtClean="0"/>
              <a:t>to EEPROM, </a:t>
            </a:r>
            <a:r>
              <a:rPr lang="en-US" altLang="nl-NL" sz="1800" dirty="0"/>
              <a:t>no longer </a:t>
            </a:r>
            <a:r>
              <a:rPr lang="en-US" altLang="nl-NL" sz="1800" dirty="0" smtClean="0"/>
              <a:t>used as </a:t>
            </a:r>
            <a:r>
              <a:rPr lang="en-US" altLang="nl-NL" sz="1800" dirty="0"/>
              <a:t>it introduces </a:t>
            </a:r>
            <a:r>
              <a:rPr lang="en-US" altLang="nl-NL" sz="1800" dirty="0" smtClean="0"/>
              <a:t>security weakness</a:t>
            </a:r>
            <a:endParaRPr lang="en-GB" altLang="nl-NL" sz="1800" dirty="0" smtClean="0"/>
          </a:p>
          <a:p>
            <a:pPr eaLnBrk="1" hangingPunct="1">
              <a:spcBef>
                <a:spcPts val="500"/>
              </a:spcBef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  <a:defRPr/>
            </a:pPr>
            <a:r>
              <a:rPr lang="en-GB" altLang="nl-NL" sz="2000" dirty="0" smtClean="0">
                <a:solidFill>
                  <a:schemeClr val="accent2"/>
                </a:solidFill>
              </a:rPr>
              <a:t>Clock</a:t>
            </a:r>
            <a:r>
              <a:rPr lang="en-GB" altLang="nl-NL" sz="2000" dirty="0" smtClean="0"/>
              <a:t> originally 3.57 MHz or 4.92MHz </a:t>
            </a:r>
          </a:p>
          <a:p>
            <a:pPr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  <a:defRPr/>
            </a:pPr>
            <a:r>
              <a:rPr lang="en-US" altLang="nl-NL" sz="2000" dirty="0" smtClean="0">
                <a:solidFill>
                  <a:schemeClr val="accent2"/>
                </a:solidFill>
              </a:rPr>
              <a:t>I/O</a:t>
            </a:r>
            <a:r>
              <a:rPr lang="en-US" altLang="nl-NL" sz="2000" dirty="0" smtClean="0"/>
              <a:t> speeds in order of  &gt; 100 Kbit/s</a:t>
            </a:r>
          </a:p>
          <a:p>
            <a:pPr lvl="1"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  <a:defRPr/>
            </a:pPr>
            <a:r>
              <a:rPr lang="en-US" altLang="nl-NL" sz="1800" dirty="0" smtClean="0"/>
              <a:t>C4 &amp; C8 can be used for USB2.0 up to 12 Mbit/s</a:t>
            </a:r>
          </a:p>
          <a:p>
            <a:pPr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  <a:defRPr/>
            </a:pPr>
            <a:r>
              <a:rPr lang="en-US" altLang="nl-NL" sz="2000" dirty="0" smtClean="0"/>
              <a:t>C6 can be used for </a:t>
            </a:r>
            <a:r>
              <a:rPr lang="en-US" altLang="nl-NL" sz="2000" dirty="0" smtClean="0">
                <a:solidFill>
                  <a:schemeClr val="accent2"/>
                </a:solidFill>
              </a:rPr>
              <a:t>Single </a:t>
            </a:r>
            <a:r>
              <a:rPr lang="en-US" altLang="nl-NL" sz="2000" dirty="0">
                <a:solidFill>
                  <a:schemeClr val="accent2"/>
                </a:solidFill>
              </a:rPr>
              <a:t>Wire Protocol </a:t>
            </a:r>
            <a:r>
              <a:rPr lang="en-US" altLang="nl-NL" sz="2000" dirty="0" smtClean="0">
                <a:solidFill>
                  <a:schemeClr val="accent2"/>
                </a:solidFill>
              </a:rPr>
              <a:t>(SWP)</a:t>
            </a:r>
            <a:r>
              <a:rPr lang="en-US" altLang="nl-NL" sz="2000" dirty="0"/>
              <a:t> </a:t>
            </a:r>
            <a:r>
              <a:rPr lang="en-US" altLang="nl-NL" sz="2000" dirty="0" smtClean="0"/>
              <a:t>                             to connect SIM card to the phone’s NFC antenna</a:t>
            </a:r>
            <a:endParaRPr lang="en-US" altLang="nl-NL" sz="2000" dirty="0"/>
          </a:p>
          <a:p>
            <a:pPr marL="0" indent="0" eaLnBrk="1" hangingPunct="1">
              <a:spcBef>
                <a:spcPts val="450"/>
              </a:spcBef>
              <a:buFont typeface="Times New Roman" panose="02020603050405020304" pitchFamily="18" charset="0"/>
              <a:buNone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  <a:defRPr/>
            </a:pPr>
            <a:endParaRPr lang="en-US" altLang="nl-NL" sz="2000" dirty="0" smtClean="0"/>
          </a:p>
        </p:txBody>
      </p:sp>
      <p:sp>
        <p:nvSpPr>
          <p:cNvPr id="819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52A6585B-0C30-4266-9F8C-6C068C98F456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en-GB" altLang="nl-NL" sz="1400" smtClean="0"/>
          </a:p>
        </p:txBody>
      </p:sp>
      <p:pic>
        <p:nvPicPr>
          <p:cNvPr id="8198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813" y="877888"/>
            <a:ext cx="2097087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kstvak 2"/>
          <p:cNvSpPr txBox="1">
            <a:spLocks noChangeArrowheads="1"/>
          </p:cNvSpPr>
          <p:nvPr/>
        </p:nvSpPr>
        <p:spPr bwMode="auto">
          <a:xfrm>
            <a:off x="1022350" y="965200"/>
            <a:ext cx="136048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>
              <a:lnSpc>
                <a:spcPct val="150000"/>
              </a:lnSpc>
              <a:buFontTx/>
              <a:buAutoNum type="arabicPeriod"/>
            </a:pPr>
            <a:r>
              <a:rPr lang="en-GB" altLang="en-US" sz="2000">
                <a:solidFill>
                  <a:schemeClr val="accent2"/>
                </a:solidFill>
                <a:latin typeface="Arial Rounded MT Bold" panose="020F0704030504030204" pitchFamily="34" charset="0"/>
              </a:rPr>
              <a:t>Vcc</a:t>
            </a:r>
            <a:r>
              <a:rPr lang="en-GB" altLang="en-US" sz="200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r">
              <a:lnSpc>
                <a:spcPct val="150000"/>
              </a:lnSpc>
              <a:buFontTx/>
              <a:buAutoNum type="arabicPeriod"/>
            </a:pPr>
            <a:r>
              <a:rPr lang="en-GB" altLang="en-US" sz="2000">
                <a:solidFill>
                  <a:schemeClr val="accent2"/>
                </a:solidFill>
                <a:latin typeface="Arial Rounded MT Bold" panose="020F0704030504030204" pitchFamily="34" charset="0"/>
              </a:rPr>
              <a:t>Clock</a:t>
            </a:r>
          </a:p>
          <a:p>
            <a:pPr algn="r">
              <a:lnSpc>
                <a:spcPct val="150000"/>
              </a:lnSpc>
              <a:buFontTx/>
              <a:buAutoNum type="arabicPeriod"/>
            </a:pPr>
            <a:r>
              <a:rPr lang="en-GB" altLang="en-US" sz="2000">
                <a:solidFill>
                  <a:schemeClr val="accent2"/>
                </a:solidFill>
                <a:latin typeface="Arial Rounded MT Bold" panose="020F0704030504030204" pitchFamily="34" charset="0"/>
              </a:rPr>
              <a:t>Reset</a:t>
            </a:r>
          </a:p>
        </p:txBody>
      </p:sp>
      <p:sp>
        <p:nvSpPr>
          <p:cNvPr id="8200" name="Tekstvak 9"/>
          <p:cNvSpPr txBox="1">
            <a:spLocks noChangeArrowheads="1"/>
          </p:cNvSpPr>
          <p:nvPr/>
        </p:nvSpPr>
        <p:spPr bwMode="auto">
          <a:xfrm>
            <a:off x="4716463" y="857250"/>
            <a:ext cx="403225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en-US" sz="2000">
                <a:solidFill>
                  <a:schemeClr val="accent2"/>
                </a:solidFill>
                <a:latin typeface="Arial Rounded MT Bold" panose="020F0704030504030204" pitchFamily="34" charset="0"/>
              </a:rPr>
              <a:t>5. Ground</a:t>
            </a:r>
          </a:p>
          <a:p>
            <a:pPr>
              <a:lnSpc>
                <a:spcPct val="150000"/>
              </a:lnSpc>
            </a:pPr>
            <a:r>
              <a:rPr lang="en-GB" altLang="en-US" sz="2000">
                <a:solidFill>
                  <a:schemeClr val="tx1"/>
                </a:solidFill>
                <a:latin typeface="Arial Rounded MT Bold" panose="020F0704030504030204" pitchFamily="34" charset="0"/>
              </a:rPr>
              <a:t>6. Vpp</a:t>
            </a:r>
          </a:p>
          <a:p>
            <a:pPr>
              <a:lnSpc>
                <a:spcPct val="150000"/>
              </a:lnSpc>
            </a:pPr>
            <a:r>
              <a:rPr lang="en-GB" altLang="en-US" sz="2000">
                <a:solidFill>
                  <a:schemeClr val="accent2"/>
                </a:solidFill>
                <a:latin typeface="Arial Rounded MT Bold" panose="020F0704030504030204" pitchFamily="34" charset="0"/>
              </a:rPr>
              <a:t>7. I/O</a:t>
            </a:r>
          </a:p>
          <a:p>
            <a:pPr>
              <a:lnSpc>
                <a:spcPct val="150000"/>
              </a:lnSpc>
            </a:pPr>
            <a:r>
              <a:rPr lang="en-GB" altLang="en-US" sz="2000">
                <a:solidFill>
                  <a:schemeClr val="tx1"/>
                </a:solidFill>
                <a:latin typeface="Arial Rounded MT Bold" panose="020F0704030504030204" pitchFamily="34" charset="0"/>
              </a:rPr>
              <a:t>4 &amp; 8 RFU </a:t>
            </a:r>
            <a:r>
              <a:rPr lang="en-GB" altLang="en-US" sz="1600">
                <a:solidFill>
                  <a:schemeClr val="tx1"/>
                </a:solidFill>
                <a:latin typeface="Arial Rounded MT Bold" panose="020F0704030504030204" pitchFamily="34" charset="0"/>
              </a:rPr>
              <a:t>(Reserved for Future Use)</a:t>
            </a:r>
            <a:endParaRPr lang="en-GB" altLang="en-US" sz="180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00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Smart card terminals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0" indent="0" eaLnBrk="1" hangingPunct="1">
              <a:buClr>
                <a:srgbClr val="3333CC"/>
              </a:buClr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2000" dirty="0" smtClean="0">
                <a:solidFill>
                  <a:schemeClr val="tx1"/>
                </a:solidFill>
              </a:rPr>
              <a:t>Master-Slave communication:</a:t>
            </a:r>
          </a:p>
          <a:p>
            <a:pPr eaLnBrk="1" hangingPunct="1">
              <a:buClr>
                <a:srgbClr val="3333CC"/>
              </a:buClr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>
                <a:solidFill>
                  <a:srgbClr val="3333CC"/>
                </a:solidFill>
              </a:rPr>
              <a:t> </a:t>
            </a:r>
            <a:r>
              <a:rPr lang="en-GB" altLang="nl-NL" sz="2000" dirty="0" smtClean="0">
                <a:solidFill>
                  <a:srgbClr val="3333CC"/>
                </a:solidFill>
              </a:rPr>
              <a:t>terminal</a:t>
            </a:r>
            <a:r>
              <a:rPr lang="en-GB" altLang="nl-NL" sz="2000" dirty="0" smtClean="0"/>
              <a:t> (aka </a:t>
            </a:r>
            <a:r>
              <a:rPr lang="en-GB" altLang="nl-NL" sz="2000" dirty="0" smtClean="0">
                <a:solidFill>
                  <a:srgbClr val="3333CC"/>
                </a:solidFill>
              </a:rPr>
              <a:t>CAD, </a:t>
            </a:r>
            <a:r>
              <a:rPr lang="en-GB" altLang="nl-NL" sz="2000" dirty="0"/>
              <a:t>c</a:t>
            </a:r>
            <a:r>
              <a:rPr lang="en-GB" altLang="nl-NL" sz="2000" dirty="0" smtClean="0"/>
              <a:t>ard </a:t>
            </a:r>
            <a:r>
              <a:rPr lang="en-GB" altLang="nl-NL" sz="2000" dirty="0"/>
              <a:t>a</a:t>
            </a:r>
            <a:r>
              <a:rPr lang="en-GB" altLang="nl-NL" sz="2000" dirty="0" smtClean="0"/>
              <a:t>cceptance device) is </a:t>
            </a:r>
            <a:r>
              <a:rPr lang="en-GB" altLang="nl-NL" sz="2000" dirty="0" smtClean="0">
                <a:solidFill>
                  <a:schemeClr val="accent2"/>
                </a:solidFill>
              </a:rPr>
              <a:t>master</a:t>
            </a:r>
            <a:endParaRPr lang="en-GB" altLang="nl-NL" sz="2000" dirty="0">
              <a:solidFill>
                <a:schemeClr val="accent2"/>
              </a:solidFill>
            </a:endParaRPr>
          </a:p>
          <a:p>
            <a:pPr eaLnBrk="1" hangingPunct="1">
              <a:buClr>
                <a:srgbClr val="3333CC"/>
              </a:buClr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2000" dirty="0" smtClean="0">
                <a:solidFill>
                  <a:srgbClr val="008000"/>
                </a:solidFill>
              </a:rPr>
              <a:t>  </a:t>
            </a:r>
            <a:r>
              <a:rPr lang="en-GB" altLang="nl-NL" sz="2000" dirty="0" smtClean="0">
                <a:solidFill>
                  <a:srgbClr val="008000"/>
                </a:solidFill>
              </a:rPr>
              <a:t>smartcard</a:t>
            </a:r>
            <a:r>
              <a:rPr lang="en-GB" altLang="nl-NL" sz="2000" dirty="0" smtClean="0"/>
              <a:t> </a:t>
            </a:r>
            <a:r>
              <a:rPr lang="en-GB" altLang="nl-NL" sz="2000" dirty="0" smtClean="0"/>
              <a:t>is </a:t>
            </a:r>
            <a:r>
              <a:rPr lang="en-GB" altLang="nl-NL" sz="2000" dirty="0" smtClean="0">
                <a:solidFill>
                  <a:srgbClr val="008000"/>
                </a:solidFill>
              </a:rPr>
              <a:t>slave</a:t>
            </a:r>
            <a:endParaRPr lang="en-GB" altLang="nl-NL" sz="2000" dirty="0">
              <a:solidFill>
                <a:srgbClr val="008000"/>
              </a:solidFill>
            </a:endParaRPr>
          </a:p>
          <a:p>
            <a:pPr marL="0" indent="0" eaLnBrk="1" hangingPunct="1">
              <a:buClr>
                <a:srgbClr val="3333CC"/>
              </a:buClr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endParaRPr lang="en-GB" altLang="nl-NL" sz="2000" dirty="0">
              <a:solidFill>
                <a:srgbClr val="008000"/>
              </a:solidFill>
            </a:endParaRPr>
          </a:p>
          <a:p>
            <a:pPr marL="57150" indent="0" eaLnBrk="1" hangingPunct="1"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2000" dirty="0" smtClean="0">
                <a:solidFill>
                  <a:schemeClr val="tx1"/>
                </a:solidFill>
              </a:rPr>
              <a:t>Hence: </a:t>
            </a:r>
            <a:r>
              <a:rPr lang="en-GB" altLang="nl-NL" sz="2000" i="1" dirty="0" smtClean="0">
                <a:solidFill>
                  <a:schemeClr val="accent2"/>
                </a:solidFill>
              </a:rPr>
              <a:t>terminal takes the initiative,</a:t>
            </a:r>
          </a:p>
          <a:p>
            <a:pPr marL="57150" indent="0" eaLnBrk="1" hangingPunct="1"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2000" i="1" dirty="0">
                <a:solidFill>
                  <a:schemeClr val="tx1"/>
                </a:solidFill>
              </a:rPr>
              <a:t> </a:t>
            </a:r>
            <a:r>
              <a:rPr lang="en-GB" altLang="nl-NL" sz="2000" i="1" dirty="0" smtClean="0">
                <a:solidFill>
                  <a:schemeClr val="tx1"/>
                </a:solidFill>
              </a:rPr>
              <a:t>              </a:t>
            </a:r>
            <a:r>
              <a:rPr lang="en-GB" altLang="nl-NL" sz="2000" i="1" dirty="0" smtClean="0">
                <a:solidFill>
                  <a:schemeClr val="accent2"/>
                </a:solidFill>
              </a:rPr>
              <a:t>smartcard cannot initiate actions</a:t>
            </a:r>
          </a:p>
          <a:p>
            <a:pPr marL="57150" indent="0" eaLnBrk="1" hangingPunct="1"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endParaRPr lang="en-GB" altLang="nl-NL" dirty="0">
              <a:solidFill>
                <a:schemeClr val="accent2"/>
              </a:solidFill>
            </a:endParaRPr>
          </a:p>
          <a:p>
            <a:pPr marL="57150" indent="0" eaLnBrk="1" hangingPunct="1"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1600" dirty="0" smtClean="0">
                <a:solidFill>
                  <a:schemeClr val="tx1"/>
                </a:solidFill>
              </a:rPr>
              <a:t>For SIM cards a polling mechanism </a:t>
            </a:r>
            <a:r>
              <a:rPr lang="en-GB" altLang="nl-NL" sz="1600" dirty="0" smtClean="0">
                <a:solidFill>
                  <a:schemeClr val="tx1"/>
                </a:solidFill>
              </a:rPr>
              <a:t>was </a:t>
            </a:r>
            <a:r>
              <a:rPr lang="en-GB" altLang="nl-NL" sz="1600" dirty="0" smtClean="0">
                <a:solidFill>
                  <a:schemeClr val="tx1"/>
                </a:solidFill>
              </a:rPr>
              <a:t>used to overcome this limitation: the handset </a:t>
            </a:r>
            <a:r>
              <a:rPr lang="en-GB" altLang="nl-NL" sz="1600" dirty="0" smtClean="0">
                <a:solidFill>
                  <a:schemeClr val="tx1"/>
                </a:solidFill>
              </a:rPr>
              <a:t>would </a:t>
            </a:r>
            <a:r>
              <a:rPr lang="en-GB" altLang="nl-NL" sz="1600" dirty="0" smtClean="0">
                <a:solidFill>
                  <a:schemeClr val="tx1"/>
                </a:solidFill>
              </a:rPr>
              <a:t>regularly poll the SIM card to ask if it wants to do something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ABBB94B4-FC6C-432A-BBC5-9247B6813B33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4235051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The Terminal Problem!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0" indent="0" eaLnBrk="1" hangingPunct="1">
              <a:buFont typeface="Times New Roman" panose="02020603050405020304" pitchFamily="18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>
                <a:solidFill>
                  <a:schemeClr val="accent2"/>
                </a:solidFill>
              </a:rPr>
              <a:t>No I/O between user and card </a:t>
            </a:r>
          </a:p>
          <a:p>
            <a:pPr marL="338138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>
                <a:solidFill>
                  <a:schemeClr val="accent2"/>
                </a:solidFill>
              </a:rPr>
              <a:t>no display</a:t>
            </a:r>
          </a:p>
          <a:p>
            <a:pPr marL="338138" indent="-280988" eaLnBrk="1" hangingPunct="1">
              <a:buFont typeface="Comic Sans MS" panose="030F0702030302020204" pitchFamily="66" charset="0"/>
              <a:buChar char="–"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dirty="0" smtClean="0">
                <a:solidFill>
                  <a:schemeClr val="accent2"/>
                </a:solidFill>
              </a:rPr>
              <a:t>no keyboard</a:t>
            </a:r>
          </a:p>
          <a:p>
            <a:pPr marL="457200" lvl="1" indent="0" eaLnBrk="1" hangingPunct="1">
              <a:buFont typeface="Times New Roman" panose="02020603050405020304" pitchFamily="18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dirty="0"/>
          </a:p>
          <a:p>
            <a:pPr marL="57150" indent="0" eaLnBrk="1" hangingPunct="1">
              <a:buFont typeface="Times New Roman" panose="02020603050405020304" pitchFamily="18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2000" i="1" dirty="0" smtClean="0"/>
              <a:t>Why is this a problem?</a:t>
            </a:r>
          </a:p>
          <a:p>
            <a:pPr marL="457200" lvl="1" indent="0" eaLnBrk="1" hangingPunct="1">
              <a:buFont typeface="Times New Roman" panose="02020603050405020304" pitchFamily="18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endParaRPr lang="en-GB" altLang="nl-NL" dirty="0"/>
          </a:p>
          <a:p>
            <a:pPr marL="57150" indent="0" eaLnBrk="1" hangingPunct="1">
              <a:buFont typeface="Times New Roman" panose="02020603050405020304" pitchFamily="18" charset="0"/>
              <a:buNone/>
              <a:tabLst>
                <a:tab pos="338138" algn="l"/>
                <a:tab pos="485775" algn="l"/>
                <a:tab pos="977900" algn="l"/>
                <a:tab pos="1470025" algn="l"/>
                <a:tab pos="1962150" algn="l"/>
                <a:tab pos="2454275" algn="l"/>
                <a:tab pos="2946400" algn="l"/>
                <a:tab pos="3438525" algn="l"/>
                <a:tab pos="3930650" algn="l"/>
                <a:tab pos="4422775" algn="l"/>
                <a:tab pos="4914900" algn="l"/>
                <a:tab pos="5407025" algn="l"/>
                <a:tab pos="5899150" algn="l"/>
                <a:tab pos="6391275" algn="l"/>
                <a:tab pos="6883400" algn="l"/>
                <a:tab pos="7375525" algn="l"/>
                <a:tab pos="7867650" algn="l"/>
                <a:tab pos="8359775" algn="l"/>
                <a:tab pos="8851900" algn="l"/>
                <a:tab pos="9344025" algn="l"/>
                <a:tab pos="9836150" algn="l"/>
              </a:tabLst>
              <a:defRPr/>
            </a:pPr>
            <a:r>
              <a:rPr lang="en-GB" altLang="nl-NL" sz="1800" dirty="0" smtClean="0"/>
              <a:t>Some experimental cards with displays, keyboards, or fingerprint readers.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93DE3A2-F032-45E9-9736-70329BBE45A7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1732013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400" smtClean="0"/>
              <a:t>Trusted I/O to the card holder</a:t>
            </a:r>
            <a:endParaRPr lang="nl-NL" altLang="nl-NL" sz="20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>
              <a:defRPr/>
            </a:pPr>
            <a:endParaRPr lang="nl-NL" altLang="nl-NL" sz="2000" dirty="0" smtClean="0"/>
          </a:p>
          <a:p>
            <a:pPr>
              <a:defRPr/>
            </a:pPr>
            <a:endParaRPr lang="nl-NL" altLang="nl-NL" sz="2000" dirty="0"/>
          </a:p>
          <a:p>
            <a:pPr>
              <a:defRPr/>
            </a:pPr>
            <a:endParaRPr lang="nl-NL" altLang="nl-NL" sz="2000" dirty="0" smtClean="0"/>
          </a:p>
          <a:p>
            <a:pPr>
              <a:defRPr/>
            </a:pPr>
            <a:endParaRPr lang="nl-NL" altLang="nl-NL" sz="2000" dirty="0"/>
          </a:p>
          <a:p>
            <a:pPr>
              <a:defRPr/>
            </a:pPr>
            <a:endParaRPr lang="nl-NL" altLang="nl-NL" sz="2000" dirty="0" smtClean="0"/>
          </a:p>
          <a:p>
            <a:pPr>
              <a:defRPr/>
            </a:pPr>
            <a:endParaRPr lang="nl-NL" altLang="nl-NL" sz="2000" dirty="0"/>
          </a:p>
          <a:p>
            <a:pPr>
              <a:defRPr/>
            </a:pPr>
            <a:endParaRPr lang="nl-NL" altLang="nl-NL" sz="2000" dirty="0" smtClean="0"/>
          </a:p>
          <a:p>
            <a:pPr>
              <a:defRPr/>
            </a:pPr>
            <a:endParaRPr lang="nl-NL" altLang="nl-NL" sz="2000" dirty="0"/>
          </a:p>
          <a:p>
            <a:pPr marL="0" indent="0">
              <a:buFont typeface="Times New Roman" panose="02020603050405020304" pitchFamily="18" charset="0"/>
              <a:buNone/>
              <a:defRPr/>
            </a:pPr>
            <a:endParaRPr lang="nl-NL" altLang="nl-NL" sz="2000" dirty="0"/>
          </a:p>
          <a:p>
            <a:pPr marL="0" indent="0">
              <a:buFont typeface="Times New Roman" panose="02020603050405020304" pitchFamily="18" charset="0"/>
              <a:buNone/>
              <a:defRPr/>
            </a:pPr>
            <a:endParaRPr lang="nl-NL" altLang="nl-NL" sz="2000" dirty="0"/>
          </a:p>
          <a:p>
            <a:pPr marL="0" indent="0">
              <a:buFont typeface="Times New Roman" panose="02020603050405020304" pitchFamily="18" charset="0"/>
              <a:buNone/>
              <a:defRPr/>
            </a:pPr>
            <a:r>
              <a:rPr lang="nl-NL" altLang="nl-NL" sz="2000" dirty="0" smtClean="0">
                <a:solidFill>
                  <a:schemeClr val="tx1"/>
                </a:solidFill>
              </a:rPr>
              <a:t>I/O via </a:t>
            </a:r>
            <a:r>
              <a:rPr lang="nl-NL" altLang="nl-NL" sz="2000" dirty="0" err="1" smtClean="0">
                <a:solidFill>
                  <a:schemeClr val="tx1"/>
                </a:solidFill>
              </a:rPr>
              <a:t>devices</a:t>
            </a:r>
            <a:r>
              <a:rPr lang="nl-NL" altLang="nl-NL" sz="2000" dirty="0" smtClean="0">
                <a:solidFill>
                  <a:schemeClr val="tx1"/>
                </a:solidFill>
              </a:rPr>
              <a:t> </a:t>
            </a:r>
            <a:r>
              <a:rPr lang="nl-NL" altLang="nl-NL" sz="2000" dirty="0" err="1" smtClean="0">
                <a:solidFill>
                  <a:schemeClr val="tx1"/>
                </a:solidFill>
              </a:rPr>
              <a:t>such</a:t>
            </a:r>
            <a:r>
              <a:rPr lang="nl-NL" altLang="nl-NL" sz="2000" dirty="0" smtClean="0">
                <a:solidFill>
                  <a:schemeClr val="tx1"/>
                </a:solidFill>
              </a:rPr>
              <a:t> as                   means these have </a:t>
            </a:r>
            <a:r>
              <a:rPr lang="nl-NL" altLang="nl-NL" sz="2000" dirty="0" err="1" smtClean="0">
                <a:solidFill>
                  <a:schemeClr val="tx1"/>
                </a:solidFill>
              </a:rPr>
              <a:t>to</a:t>
            </a:r>
            <a:r>
              <a:rPr lang="nl-NL" altLang="nl-NL" sz="2000" dirty="0" smtClean="0">
                <a:solidFill>
                  <a:schemeClr val="tx1"/>
                </a:solidFill>
              </a:rPr>
              <a:t> </a:t>
            </a:r>
            <a:r>
              <a:rPr lang="nl-NL" altLang="nl-NL" sz="2000" i="1" dirty="0" err="1" smtClean="0">
                <a:solidFill>
                  <a:schemeClr val="tx1"/>
                </a:solidFill>
              </a:rPr>
              <a:t>trusted</a:t>
            </a:r>
            <a:r>
              <a:rPr lang="nl-NL" altLang="nl-NL" sz="2000" dirty="0" smtClean="0">
                <a:solidFill>
                  <a:schemeClr val="tx1"/>
                </a:solidFill>
              </a:rPr>
              <a:t>                                          </a:t>
            </a:r>
          </a:p>
        </p:txBody>
      </p:sp>
      <p:pic>
        <p:nvPicPr>
          <p:cNvPr id="14340" name="Picture 2" descr="http://cdn.shopify.com/s/files/1/0281/6670/products/FD35_large.jpg?v=14076269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1"/>
          <a:stretch>
            <a:fillRect/>
          </a:stretch>
        </p:blipFill>
        <p:spPr bwMode="auto">
          <a:xfrm>
            <a:off x="3635375" y="4437063"/>
            <a:ext cx="1169988" cy="150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00"/>
          <a:stretch>
            <a:fillRect/>
          </a:stretch>
        </p:blipFill>
        <p:spPr bwMode="auto">
          <a:xfrm>
            <a:off x="2112963" y="1247775"/>
            <a:ext cx="37401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5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Card Activation </a:t>
            </a:r>
            <a:r>
              <a:rPr lang="en-GB" altLang="nl-NL" sz="2000" smtClean="0"/>
              <a:t>(ISO 7816-3)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457200" indent="-457200" eaLnBrk="1" hangingPunct="1">
              <a:buClr>
                <a:srgbClr val="008000"/>
              </a:buClr>
              <a:buFont typeface="Times New Roman" panose="02020603050405020304" pitchFamily="18" charset="0"/>
              <a:buAutoNum type="arabicPeriod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>
                <a:solidFill>
                  <a:srgbClr val="008000"/>
                </a:solidFill>
              </a:rPr>
              <a:t>terminal activates card</a:t>
            </a:r>
          </a:p>
          <a:p>
            <a:pPr marL="833438" lvl="1" indent="-3762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earth; voltage; clock; reset</a:t>
            </a:r>
          </a:p>
          <a:p>
            <a:pPr marL="457200" indent="-457200" eaLnBrk="1" hangingPunct="1">
              <a:buClr>
                <a:srgbClr val="008000"/>
              </a:buClr>
              <a:buFont typeface="Comic Sans MS" panose="030F0702030302020204" pitchFamily="66" charset="0"/>
              <a:buAutoNum type="arabicPeriod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>
                <a:solidFill>
                  <a:srgbClr val="008000"/>
                </a:solidFill>
              </a:rPr>
              <a:t>card responds with</a:t>
            </a:r>
            <a:r>
              <a:rPr lang="en-GB" altLang="nl-NL" dirty="0" smtClean="0"/>
              <a:t> </a:t>
            </a:r>
            <a:r>
              <a:rPr lang="en-GB" altLang="nl-NL" dirty="0" smtClean="0">
                <a:solidFill>
                  <a:srgbClr val="3333CC"/>
                </a:solidFill>
              </a:rPr>
              <a:t>ATR (Answer To Reset)</a:t>
            </a:r>
          </a:p>
          <a:p>
            <a:pPr marL="833438" lvl="1" indent="-3762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max 33 bytes, usually a lot less (for speed)</a:t>
            </a:r>
          </a:p>
          <a:p>
            <a:pPr marL="833438" lvl="1" indent="-3762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must be sent between 400 &amp; 40,000 clock cycles</a:t>
            </a:r>
            <a:endParaRPr lang="en-GB" altLang="nl-NL" dirty="0"/>
          </a:p>
          <a:p>
            <a:pPr marL="1233488" lvl="2" indent="-3762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obligatory info about the protocol used</a:t>
            </a:r>
          </a:p>
          <a:p>
            <a:pPr marL="1709738" lvl="3" indent="-3381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1800" dirty="0" smtClean="0"/>
              <a:t>T=0 byte-oriented</a:t>
            </a:r>
          </a:p>
          <a:p>
            <a:pPr marL="1709738" lvl="3" indent="-3381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1800" dirty="0" smtClean="0"/>
              <a:t>T=1 block-oriented</a:t>
            </a:r>
          </a:p>
          <a:p>
            <a:pPr marL="1252538" lvl="2" indent="-3381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supported baud rate for I/O</a:t>
            </a:r>
            <a:endParaRPr lang="en-GB" altLang="nl-NL" dirty="0"/>
          </a:p>
          <a:p>
            <a:pPr marL="1252538" lvl="2" indent="-3381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usually some manufacturer info</a:t>
            </a:r>
          </a:p>
          <a:p>
            <a:pPr marL="1709738" lvl="3" indent="-3381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sz="1800" dirty="0" smtClean="0"/>
              <a:t>id of OS and version no. of ROM mask</a:t>
            </a:r>
          </a:p>
          <a:p>
            <a:pPr marL="1252538" lvl="2" indent="-338138" eaLnBrk="1" hangingPunct="1">
              <a:buFont typeface="Comic Sans MS" panose="030F0702030302020204" pitchFamily="66" charset="0"/>
              <a:buChar char="–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r>
              <a:rPr lang="en-GB" altLang="nl-NL" dirty="0" smtClean="0"/>
              <a:t>obligatory last byte XOR checksum </a:t>
            </a:r>
          </a:p>
          <a:p>
            <a:pPr marL="457200" indent="-457200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endParaRPr lang="en-GB" altLang="nl-NL" dirty="0" smtClean="0"/>
          </a:p>
          <a:p>
            <a:pPr marL="457200" indent="-457200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  <a:defRPr/>
            </a:pPr>
            <a:endParaRPr lang="en-GB" altLang="nl-NL" dirty="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BF54579-3F41-494C-AFF1-D0FF9107D718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3859813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smtClean="0"/>
              <a:t>APDU communication </a:t>
            </a:r>
            <a:r>
              <a:rPr lang="en-GB" altLang="nl-NL" sz="2000" smtClean="0"/>
              <a:t>(ISO 7816-4)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457200" indent="-457200" eaLnBrk="1" hangingPunct="1"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000" dirty="0" smtClean="0"/>
              <a:t>All subsequent communication via </a:t>
            </a:r>
            <a:r>
              <a:rPr lang="en-GB" altLang="nl-NL" sz="2000" dirty="0" smtClean="0">
                <a:solidFill>
                  <a:srgbClr val="3333CC"/>
                </a:solidFill>
              </a:rPr>
              <a:t>APDUs</a:t>
            </a:r>
          </a:p>
          <a:p>
            <a:pPr marL="457200" indent="-457200" eaLnBrk="1" hangingPunct="1">
              <a:spcBef>
                <a:spcPts val="500"/>
              </a:spcBef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000" dirty="0" smtClean="0">
                <a:solidFill>
                  <a:srgbClr val="3333CC"/>
                </a:solidFill>
              </a:rPr>
              <a:t>   Application Protocol Data Units</a:t>
            </a:r>
          </a:p>
          <a:p>
            <a:pPr marL="457200" indent="-457200" eaLnBrk="1" hangingPunct="1"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000" dirty="0" smtClean="0"/>
              <a:t>which are just sequences of bytes in particular format </a:t>
            </a:r>
          </a:p>
          <a:p>
            <a:pPr marL="457200" indent="-457200" eaLnBrk="1" hangingPunct="1">
              <a:spcBef>
                <a:spcPts val="500"/>
              </a:spcBef>
              <a:buFont typeface="Times New Roman" panose="02020603050405020304" pitchFamily="18" charset="0"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endParaRPr lang="en-GB" altLang="nl-NL" sz="2000" dirty="0" smtClean="0"/>
          </a:p>
          <a:p>
            <a:pPr marL="457200" indent="-457200" eaLnBrk="1" hangingPunct="1">
              <a:buFont typeface="Times New Roman" panose="02020603050405020304" pitchFamily="18" charset="0"/>
              <a:buAutoNum type="arabicPeriod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000" dirty="0" smtClean="0"/>
              <a:t>Terminal sends </a:t>
            </a:r>
            <a:r>
              <a:rPr lang="en-GB" altLang="nl-NL" sz="2000" dirty="0" smtClean="0">
                <a:solidFill>
                  <a:srgbClr val="3333CC"/>
                </a:solidFill>
              </a:rPr>
              <a:t>command APDU</a:t>
            </a:r>
          </a:p>
          <a:p>
            <a:pPr marL="457200" indent="-457200" eaLnBrk="1" hangingPunct="1">
              <a:buFont typeface="Times New Roman" panose="02020603050405020304" pitchFamily="18" charset="0"/>
              <a:buAutoNum type="arabicPeriod"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000" dirty="0" smtClean="0"/>
              <a:t>Card replies with </a:t>
            </a:r>
            <a:r>
              <a:rPr lang="en-GB" altLang="nl-NL" sz="2000" dirty="0" smtClean="0">
                <a:solidFill>
                  <a:srgbClr val="3333CC"/>
                </a:solidFill>
              </a:rPr>
              <a:t>response APDU</a:t>
            </a:r>
          </a:p>
          <a:p>
            <a:pPr marL="457200" indent="-457200" eaLnBrk="1" hangingPunct="1">
              <a:buClrTx/>
              <a:buSzTx/>
              <a:buFontTx/>
              <a:buNone/>
              <a:tabLst>
                <a:tab pos="457200" algn="l"/>
                <a:tab pos="604838" algn="l"/>
                <a:tab pos="1096963" algn="l"/>
                <a:tab pos="1589088" algn="l"/>
                <a:tab pos="2081213" algn="l"/>
                <a:tab pos="2573338" algn="l"/>
                <a:tab pos="3065463" algn="l"/>
                <a:tab pos="3557588" algn="l"/>
                <a:tab pos="4049713" algn="l"/>
                <a:tab pos="4541838" algn="l"/>
                <a:tab pos="5033963" algn="l"/>
                <a:tab pos="5526088" algn="l"/>
                <a:tab pos="6018213" algn="l"/>
                <a:tab pos="6510338" algn="l"/>
                <a:tab pos="7002463" algn="l"/>
                <a:tab pos="7494588" algn="l"/>
                <a:tab pos="7986713" algn="l"/>
                <a:tab pos="8478838" algn="l"/>
                <a:tab pos="8970963" algn="l"/>
                <a:tab pos="9463088" algn="l"/>
                <a:tab pos="9955213" algn="l"/>
              </a:tabLst>
            </a:pPr>
            <a:r>
              <a:rPr lang="en-GB" altLang="nl-NL" sz="2000" dirty="0" err="1" smtClean="0"/>
              <a:t>etc</a:t>
            </a:r>
            <a:r>
              <a:rPr lang="en-GB" altLang="nl-NL" sz="2000" dirty="0" smtClean="0"/>
              <a:t>, </a:t>
            </a:r>
            <a:r>
              <a:rPr lang="en-GB" altLang="nl-NL" sz="2000" dirty="0" err="1" smtClean="0"/>
              <a:t>etc</a:t>
            </a:r>
            <a:r>
              <a:rPr lang="en-GB" altLang="nl-NL" sz="2000" dirty="0" smtClean="0"/>
              <a:t> ....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08513769-BD6E-46C1-A399-8D3B423221AE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8</a:t>
            </a:fld>
            <a:endParaRPr lang="en-GB" altLang="nl-NL" sz="1400" smtClean="0"/>
          </a:p>
        </p:txBody>
      </p:sp>
    </p:spTree>
    <p:extLst>
      <p:ext uri="{BB962C8B-B14F-4D97-AF65-F5344CB8AC3E}">
        <p14:creationId xmlns:p14="http://schemas.microsoft.com/office/powerpoint/2010/main" val="26100099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US" altLang="nl-NL" smtClean="0"/>
              <a:t>Command APDU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767638" cy="5038725"/>
          </a:xfrm>
        </p:spPr>
        <p:txBody>
          <a:bodyPr/>
          <a:lstStyle/>
          <a:p>
            <a:pPr marL="338138" indent="-338138" eaLnBrk="1" hangingPunct="1">
              <a:buFont typeface="Times New Roman" panose="02020603050405020304" pitchFamily="18" charset="0"/>
              <a:buNone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endParaRPr lang="en-US" altLang="nl-NL" dirty="0" smtClean="0"/>
          </a:p>
          <a:p>
            <a:pPr marL="338138" indent="-338138" eaLnBrk="1" hangingPunct="1">
              <a:buFont typeface="Times New Roman" panose="02020603050405020304" pitchFamily="18" charset="0"/>
              <a:buNone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endParaRPr lang="en-US" altLang="nl-NL" dirty="0" smtClean="0"/>
          </a:p>
          <a:p>
            <a:pPr marL="338138" indent="-338138" eaLnBrk="1" hangingPunct="1">
              <a:buClr>
                <a:srgbClr val="3333CC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endParaRPr lang="en-US" altLang="nl-NL" dirty="0" smtClean="0">
              <a:solidFill>
                <a:srgbClr val="3333CC"/>
              </a:solidFill>
            </a:endParaRPr>
          </a:p>
          <a:p>
            <a:pPr marL="338138" indent="-338138" eaLnBrk="1" hangingPunct="1">
              <a:buClr>
                <a:srgbClr val="3333CC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r>
              <a:rPr lang="en-US" altLang="nl-NL" sz="2000" dirty="0" smtClean="0">
                <a:solidFill>
                  <a:srgbClr val="3333CC"/>
                </a:solidFill>
              </a:rPr>
              <a:t>CLA</a:t>
            </a:r>
            <a:r>
              <a:rPr lang="en-US" altLang="nl-NL" sz="2000" dirty="0" smtClean="0"/>
              <a:t>  class byte</a:t>
            </a:r>
          </a:p>
          <a:p>
            <a:pPr marL="338138" indent="-338138" eaLnBrk="1" hangingPunct="1">
              <a:buClr>
                <a:srgbClr val="3333CC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r>
              <a:rPr lang="en-US" altLang="nl-NL" sz="2000" dirty="0" smtClean="0">
                <a:solidFill>
                  <a:srgbClr val="3333CC"/>
                </a:solidFill>
              </a:rPr>
              <a:t>INS</a:t>
            </a:r>
            <a:r>
              <a:rPr lang="en-US" altLang="nl-NL" sz="2000" dirty="0" smtClean="0"/>
              <a:t>  instruction byte</a:t>
            </a:r>
          </a:p>
          <a:p>
            <a:pPr marL="338138" indent="-338138" eaLnBrk="1" hangingPunct="1">
              <a:buClr>
                <a:srgbClr val="3333CC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r>
              <a:rPr lang="en-US" altLang="nl-NL" sz="2000" dirty="0" smtClean="0">
                <a:solidFill>
                  <a:srgbClr val="3333CC"/>
                </a:solidFill>
              </a:rPr>
              <a:t>P1,P2</a:t>
            </a:r>
            <a:r>
              <a:rPr lang="en-US" altLang="nl-NL" sz="2000" dirty="0" smtClean="0"/>
              <a:t> parameters</a:t>
            </a:r>
          </a:p>
          <a:p>
            <a:pPr marL="338138" indent="-338138" eaLnBrk="1" hangingPunct="1">
              <a:buClr>
                <a:srgbClr val="3333CC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endParaRPr lang="en-US" altLang="nl-NL" sz="2000" dirty="0" smtClean="0"/>
          </a:p>
          <a:p>
            <a:pPr marL="338138" indent="-338138" eaLnBrk="1" hangingPunct="1">
              <a:buClr>
                <a:srgbClr val="008000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r>
              <a:rPr lang="en-US" altLang="nl-NL" sz="2000" dirty="0" err="1" smtClean="0">
                <a:solidFill>
                  <a:srgbClr val="008000"/>
                </a:solidFill>
              </a:rPr>
              <a:t>Lc</a:t>
            </a:r>
            <a:r>
              <a:rPr lang="en-US" altLang="nl-NL" sz="2000" dirty="0" smtClean="0"/>
              <a:t>    length of data block </a:t>
            </a:r>
          </a:p>
          <a:p>
            <a:pPr marL="338138" indent="-338138" eaLnBrk="1" hangingPunct="1">
              <a:buClr>
                <a:srgbClr val="008000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r>
              <a:rPr lang="en-US" altLang="nl-NL" sz="2000" dirty="0" smtClean="0">
                <a:solidFill>
                  <a:srgbClr val="008000"/>
                </a:solidFill>
              </a:rPr>
              <a:t>Data </a:t>
            </a:r>
            <a:r>
              <a:rPr lang="en-US" altLang="nl-NL" sz="2000" dirty="0" err="1" smtClean="0"/>
              <a:t>Lc</a:t>
            </a:r>
            <a:r>
              <a:rPr lang="en-US" altLang="nl-NL" sz="2000" dirty="0" smtClean="0"/>
              <a:t> bytes of data</a:t>
            </a:r>
          </a:p>
          <a:p>
            <a:pPr marL="338138" indent="-338138" eaLnBrk="1" hangingPunct="1">
              <a:buClr>
                <a:srgbClr val="008000"/>
              </a:buClr>
              <a:buFont typeface="Comic Sans MS" panose="030F0702030302020204" pitchFamily="66" charset="0"/>
              <a:buChar char="•"/>
              <a:tabLst>
                <a:tab pos="339725" algn="l"/>
                <a:tab pos="487363" algn="l"/>
                <a:tab pos="979488" algn="l"/>
                <a:tab pos="1471613" algn="l"/>
                <a:tab pos="1963738" algn="l"/>
                <a:tab pos="2455863" algn="l"/>
                <a:tab pos="2947988" algn="l"/>
                <a:tab pos="3440113" algn="l"/>
                <a:tab pos="3932238" algn="l"/>
                <a:tab pos="4424363" algn="l"/>
                <a:tab pos="4916488" algn="l"/>
                <a:tab pos="5408613" algn="l"/>
                <a:tab pos="5900738" algn="l"/>
                <a:tab pos="6392863" algn="l"/>
                <a:tab pos="6884988" algn="l"/>
                <a:tab pos="7377113" algn="l"/>
                <a:tab pos="7869238" algn="l"/>
                <a:tab pos="8361363" algn="l"/>
                <a:tab pos="8853488" algn="l"/>
                <a:tab pos="9345613" algn="l"/>
                <a:tab pos="9837738" algn="l"/>
              </a:tabLst>
            </a:pPr>
            <a:r>
              <a:rPr lang="en-US" altLang="nl-NL" sz="2000" dirty="0" smtClean="0">
                <a:solidFill>
                  <a:srgbClr val="008000"/>
                </a:solidFill>
              </a:rPr>
              <a:t>Le</a:t>
            </a:r>
            <a:r>
              <a:rPr lang="en-US" altLang="nl-NL" sz="2000" dirty="0" smtClean="0"/>
              <a:t> length of expected response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F52068B-CD25-44BB-A9D0-9E31E8BEA049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9</a:t>
            </a:fld>
            <a:endParaRPr lang="en-GB" altLang="nl-NL" sz="1400" smtClean="0"/>
          </a:p>
        </p:txBody>
      </p:sp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1187450" y="1257300"/>
          <a:ext cx="6430962" cy="501650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09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3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CLA</a:t>
                      </a:r>
                    </a:p>
                  </a:txBody>
                  <a:tcPr marL="90000" marR="90000" marT="46800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INS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P1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P2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Lc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Rounded MT Bold" panose="020F0704030504030204" pitchFamily="34" charset="0"/>
                        <a:cs typeface="Times New Roman" pitchFamily="16" charset="0"/>
                      </a:endParaRP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...Data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....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92125" rtl="0" eaLnBrk="1" fontAlgn="base" latinLnBrk="0" hangingPunct="1">
                        <a:lnSpc>
                          <a:spcPct val="116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90538" algn="l"/>
                          <a:tab pos="982663" algn="l"/>
                          <a:tab pos="1474788" algn="l"/>
                          <a:tab pos="1966913" algn="l"/>
                          <a:tab pos="2459038" algn="l"/>
                          <a:tab pos="2951163" algn="l"/>
                          <a:tab pos="3443288" algn="l"/>
                          <a:tab pos="3935413" algn="l"/>
                          <a:tab pos="4427538" algn="l"/>
                          <a:tab pos="4919663" algn="l"/>
                          <a:tab pos="5411788" algn="l"/>
                          <a:tab pos="5903913" algn="l"/>
                          <a:tab pos="6396038" algn="l"/>
                          <a:tab pos="6888163" algn="l"/>
                          <a:tab pos="7380288" algn="l"/>
                          <a:tab pos="7872413" algn="l"/>
                          <a:tab pos="8364538" algn="l"/>
                          <a:tab pos="8856663" algn="l"/>
                          <a:tab pos="9348788" algn="l"/>
                          <a:tab pos="984091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Rounded MT Bold" panose="020F0704030504030204" pitchFamily="34" charset="0"/>
                          <a:cs typeface="Times New Roman" pitchFamily="16" charset="0"/>
                        </a:rPr>
                        <a:t>Le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479" name="AutoShape 33"/>
          <p:cNvSpPr>
            <a:spLocks/>
          </p:cNvSpPr>
          <p:nvPr/>
        </p:nvSpPr>
        <p:spPr bwMode="auto">
          <a:xfrm>
            <a:off x="5049838" y="2319338"/>
            <a:ext cx="287337" cy="1277937"/>
          </a:xfrm>
          <a:prstGeom prst="rightBrace">
            <a:avLst>
              <a:gd name="adj1" fmla="val 37063"/>
              <a:gd name="adj2" fmla="val 50000"/>
            </a:avLst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19480" name="AutoShape 34"/>
          <p:cNvSpPr>
            <a:spLocks/>
          </p:cNvSpPr>
          <p:nvPr/>
        </p:nvSpPr>
        <p:spPr bwMode="auto">
          <a:xfrm>
            <a:off x="5724525" y="3995738"/>
            <a:ext cx="215900" cy="1136650"/>
          </a:xfrm>
          <a:prstGeom prst="rightBrace">
            <a:avLst>
              <a:gd name="adj1" fmla="val 36195"/>
              <a:gd name="adj2" fmla="val 50000"/>
            </a:avLst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19481" name="Text Box 35"/>
          <p:cNvSpPr txBox="1">
            <a:spLocks noChangeArrowheads="1"/>
          </p:cNvSpPr>
          <p:nvPr/>
        </p:nvSpPr>
        <p:spPr bwMode="auto">
          <a:xfrm>
            <a:off x="5049838" y="2763785"/>
            <a:ext cx="2584450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buFont typeface="Times New Roman" panose="02020603050405020304" pitchFamily="18" charset="0"/>
              <a:buNone/>
            </a:pPr>
            <a:r>
              <a:rPr lang="en-US" altLang="nl-NL" sz="2000" dirty="0">
                <a:solidFill>
                  <a:srgbClr val="3333CC"/>
                </a:solidFill>
              </a:rPr>
              <a:t>obligatory</a:t>
            </a:r>
            <a:endParaRPr lang="en-US" altLang="nl-NL" sz="2400" dirty="0">
              <a:solidFill>
                <a:srgbClr val="3333CC"/>
              </a:solidFill>
            </a:endParaRPr>
          </a:p>
        </p:txBody>
      </p:sp>
      <p:sp>
        <p:nvSpPr>
          <p:cNvPr id="19482" name="Text Box 36"/>
          <p:cNvSpPr txBox="1">
            <a:spLocks noChangeArrowheads="1"/>
          </p:cNvSpPr>
          <p:nvPr/>
        </p:nvSpPr>
        <p:spPr bwMode="auto">
          <a:xfrm>
            <a:off x="6343939" y="4293096"/>
            <a:ext cx="1190047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buFont typeface="Times New Roman" panose="02020603050405020304" pitchFamily="18" charset="0"/>
              <a:buNone/>
            </a:pPr>
            <a:r>
              <a:rPr lang="en-US" altLang="nl-NL" sz="2000" dirty="0">
                <a:solidFill>
                  <a:srgbClr val="008000"/>
                </a:solidFill>
              </a:rPr>
              <a:t>optional</a:t>
            </a:r>
            <a:endParaRPr lang="en-US" altLang="nl-NL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356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ustom 1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92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92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3772</TotalTime>
  <Words>789</Words>
  <Application>Microsoft Office PowerPoint</Application>
  <PresentationFormat>Diavoorstelling (4:3)</PresentationFormat>
  <Paragraphs>202</Paragraphs>
  <Slides>16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Arial Rounded MT Bold</vt:lpstr>
      <vt:lpstr>Comic Sans MS</vt:lpstr>
      <vt:lpstr>Courier New</vt:lpstr>
      <vt:lpstr>Times New Roman</vt:lpstr>
      <vt:lpstr>Office Theme</vt:lpstr>
      <vt:lpstr>Smartcard protocols ISO 7816    </vt:lpstr>
      <vt:lpstr>Standard for contact smartcards  ISO7816</vt:lpstr>
      <vt:lpstr>Contact cards (ISO 7816-2)</vt:lpstr>
      <vt:lpstr>Smart card terminals</vt:lpstr>
      <vt:lpstr>The Terminal Problem!</vt:lpstr>
      <vt:lpstr>Trusted I/O to the card holder</vt:lpstr>
      <vt:lpstr>Card Activation (ISO 7816-3)</vt:lpstr>
      <vt:lpstr>APDU communication (ISO 7816-4)</vt:lpstr>
      <vt:lpstr>Command APDU</vt:lpstr>
      <vt:lpstr>Response APDU</vt:lpstr>
      <vt:lpstr>APDU coding conventions</vt:lpstr>
      <vt:lpstr>ISO 7816 standard commands</vt:lpstr>
      <vt:lpstr>PIN verification command in ISO7816</vt:lpstr>
      <vt:lpstr>Example Authentication Protocols</vt:lpstr>
      <vt:lpstr> Example Authentication Protocols</vt:lpstr>
      <vt:lpstr>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 and challenges for formal specification of Java programs</dc:title>
  <dc:creator>aa</dc:creator>
  <cp:lastModifiedBy>Erik Poll</cp:lastModifiedBy>
  <cp:revision>138</cp:revision>
  <cp:lastPrinted>1601-01-01T00:00:00Z</cp:lastPrinted>
  <dcterms:created xsi:type="dcterms:W3CDTF">2003-01-08T18:45:38Z</dcterms:created>
  <dcterms:modified xsi:type="dcterms:W3CDTF">2022-02-06T16:05:47Z</dcterms:modified>
</cp:coreProperties>
</file>