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05" r:id="rId2"/>
    <p:sldId id="321" r:id="rId3"/>
    <p:sldId id="322" r:id="rId4"/>
    <p:sldId id="323" r:id="rId5"/>
    <p:sldId id="319" r:id="rId6"/>
    <p:sldId id="325" r:id="rId7"/>
    <p:sldId id="320" r:id="rId8"/>
    <p:sldId id="324" r:id="rId9"/>
    <p:sldId id="306" r:id="rId10"/>
    <p:sldId id="307" r:id="rId11"/>
    <p:sldId id="311" r:id="rId12"/>
    <p:sldId id="315" r:id="rId13"/>
    <p:sldId id="314" r:id="rId14"/>
    <p:sldId id="326" r:id="rId15"/>
    <p:sldId id="313" r:id="rId16"/>
    <p:sldId id="308" r:id="rId17"/>
    <p:sldId id="327" r:id="rId18"/>
    <p:sldId id="316" r:id="rId19"/>
    <p:sldId id="310" r:id="rId20"/>
    <p:sldId id="312" r:id="rId21"/>
  </p:sldIdLst>
  <p:sldSz cx="9144000" cy="6858000" type="screen4x3"/>
  <p:notesSz cx="6858000" cy="9144000"/>
  <p:defaultTextStyle>
    <a:defPPr>
      <a:defRPr lang="en-GB"/>
    </a:defPPr>
    <a:lvl1pPr algn="l" defTabSz="492125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742950" indent="-285750" algn="l" defTabSz="492125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1143000" indent="-228600" algn="l" defTabSz="492125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600200" indent="-228600" algn="l" defTabSz="492125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2057400" indent="-228600" algn="l" defTabSz="492125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FF6600"/>
    <a:srgbClr val="003300"/>
    <a:srgbClr val="FFFF00"/>
    <a:srgbClr val="FFFF66"/>
    <a:srgbClr val="FFFF99"/>
    <a:srgbClr val="00CC00"/>
    <a:srgbClr val="00CC66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>
      <p:cViewPr varScale="1">
        <p:scale>
          <a:sx n="67" d="100"/>
          <a:sy n="67" d="100"/>
        </p:scale>
        <p:origin x="1244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fld id="{179197AC-3314-4F0E-ACBA-1DDBCEFE3819}" type="datetimeFigureOut">
              <a:rPr lang="en-US"/>
              <a:pPr>
                <a:defRPr/>
              </a:pPr>
              <a:t>3/7/2024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latin typeface="Arial Rounded MT Bold" panose="020F0704030504030204" pitchFamily="34" charset="0"/>
              </a:defRPr>
            </a:lvl1pPr>
          </a:lstStyle>
          <a:p>
            <a:pPr>
              <a:defRPr/>
            </a:pPr>
            <a:fld id="{A20415C5-94CD-40AD-9127-664D29DC873A}" type="slidenum">
              <a:rPr lang="en-GB" altLang="nl-NL"/>
              <a:pPr>
                <a:defRPr/>
              </a:pPr>
              <a:t>‹#›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6T15:31:18.764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  <inkml:brushProperty name="ignorePressure" value="1"/>
    </inkml:brush>
  </inkml:definitions>
  <inkml:trace contextRef="#ctx0" brushRef="#br0">13926 100,'-29'-2,"-1"-1,1-2,-44-12,-27-4,62 15,-128-15,111 16,-329-14,-1058 20,1417 0,0 2,-25 5,-35 3,-75 2,-70 1,131-16,-107 3,19 24,133-19,-214 13,141-21,-111 3,139 12,63-8,-52 3,-1908-7,934-3,17 2,898-12,33 1,-93 5,-77-5,-520 0,502 13,241-2,-21 1,-147-17,74-3,-272 2,-1356 18,1601 12,-7-1,-318-12,481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6T15:31:28.014"/>
    </inkml:context>
    <inkml:brush xml:id="br0">
      <inkml:brushProperty name="width" value="0.3" units="cm"/>
      <inkml:brushProperty name="height" value="0.6" units="cm"/>
      <inkml:brushProperty name="color" value="#A2D762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0,'52'3,"0"3,0 1,62 19,31 4,-30-15,127 1,119-17,-149-2,1269 3,-1291-13,-3 0,-4 15,259-11,558-33,-872 42,875-14,-295 19,-229 6,-109 2,-22-1,-156 0,16 0,-59-1,-36 0,560-6,-372-8,-54 19,253-4,-317-14,243-14,-160 9,-61 4,-77-9,33 0,757 9,-471 5,735-2,-888 13,-32 0,-84 0,16 0,228-14,-409 0,-1-1,1 0,20-5,-1-1,-14 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6T15:31:31.749"/>
    </inkml:context>
    <inkml:brush xml:id="br0">
      <inkml:brushProperty name="width" value="0.3" units="cm"/>
      <inkml:brushProperty name="height" value="0.6" units="cm"/>
      <inkml:brushProperty name="color" value="#A2D762"/>
      <inkml:brushProperty name="tip" value="rectangle"/>
      <inkml:brushProperty name="rasterOp" value="maskPen"/>
      <inkml:brushProperty name="ignorePressure" value="1"/>
    </inkml:brush>
  </inkml:definitions>
  <inkml:trace contextRef="#ctx0" brushRef="#br0">1 76,'151'10,"-33"-1,712-1,-567-10,188-23,-174 4,223 2,297 8,-498 13,1923-2,-1915-13,10 0,191 38,297 33,5-42,-593-13,562 19,-769-22,579 46,-51-2,418-36,-179-6,-483 9,156 2,-386-13,15 1,114-13,-73 1,175 6,54-3,96-23,167 20,-379 13,-117-4,135 4,-138 10,57 2,568-15,-713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3-06T15:31:34.224"/>
    </inkml:context>
    <inkml:brush xml:id="br0">
      <inkml:brushProperty name="width" value="0.3" units="cm"/>
      <inkml:brushProperty name="height" value="0.6" units="cm"/>
      <inkml:brushProperty name="color" value="#A2D762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0,'14'1,"0"0,21 5,15 2,838 28,3-36,-356-3,543 3,-1056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8825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</a:lstStyle>
          <a:p>
            <a:pPr>
              <a:defRPr/>
            </a:pPr>
            <a:fld id="{9D400077-D1B3-401A-974A-36B9E5DF2872}" type="slidenum">
              <a:rPr lang="en-US" altLang="nl-NL"/>
              <a:pPr>
                <a:defRPr/>
              </a:pPr>
              <a:t>‹#›</a:t>
            </a:fld>
            <a:endParaRPr lang="en-US" alt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Arial Rounded MT Bold" panose="020F0704030504030204" pitchFamily="34" charset="0"/>
        <a:ea typeface="+mn-ea"/>
        <a:cs typeface="+mn-cs"/>
      </a:defRPr>
    </a:lvl1pPr>
    <a:lvl2pPr marL="742950" indent="-285750"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921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2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9212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4963F4E-664B-4949-B1B1-35E8F76DC318}" type="slidenum">
              <a:rPr lang="en-US" altLang="nl-NL" smtClean="0"/>
              <a:pPr>
                <a:spcBef>
                  <a:spcPct val="0"/>
                </a:spcBef>
              </a:pPr>
              <a:t>1</a:t>
            </a:fld>
            <a:endParaRPr lang="en-US" altLang="nl-NL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nl-NL">
              <a:latin typeface="Arial Rounded MT Bold" panose="020F0704030504030204" pitchFamily="34" charset="0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053074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527DA-57BE-4587-BFDC-82EEDF272F93}" type="slidenum">
              <a:rPr lang="en-GB" altLang="nl-NL"/>
              <a:pPr>
                <a:defRPr/>
              </a:pPr>
              <a:t>‹#›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386862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D249E-CF8A-42E7-8DB9-88F6D293CD93}" type="slidenum">
              <a:rPr lang="en-GB" altLang="nl-NL"/>
              <a:pPr>
                <a:defRPr/>
              </a:pPr>
              <a:t>‹#›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324320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3238"/>
            <a:ext cx="3808413" cy="431958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73238"/>
            <a:ext cx="3808412" cy="431958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9A940-A449-45BC-8EA9-D0C920D59447}" type="slidenum">
              <a:rPr lang="en-GB" altLang="nl-NL"/>
              <a:pPr>
                <a:defRPr/>
              </a:pPr>
              <a:t>‹#›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373264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FC522-7421-488B-97C8-24C3A7A775F3}" type="slidenum">
              <a:rPr lang="en-GB" altLang="nl-NL"/>
              <a:pPr>
                <a:defRPr/>
              </a:pPr>
              <a:t>‹#›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2506777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67638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96ADE-1EC8-4462-9A09-C290E933111B}" type="slidenum">
              <a:rPr lang="en-GB" altLang="nl-NL"/>
              <a:pPr>
                <a:defRPr/>
              </a:pPr>
              <a:t>‹#›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191105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333375"/>
            <a:ext cx="77692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7769225" cy="469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outline text format</a:t>
            </a:r>
          </a:p>
          <a:p>
            <a:pPr lvl="1"/>
            <a:r>
              <a:rPr lang="en-GB" altLang="nl-NL"/>
              <a:t>Second Outline Level</a:t>
            </a:r>
          </a:p>
          <a:p>
            <a:pPr lvl="2"/>
            <a:r>
              <a:rPr lang="en-GB" altLang="nl-NL"/>
              <a:t>Third Outline Level</a:t>
            </a:r>
          </a:p>
          <a:p>
            <a:pPr lvl="3"/>
            <a:r>
              <a:rPr lang="en-GB" altLang="nl-NL"/>
              <a:t>Fourth Outline Level</a:t>
            </a:r>
          </a:p>
          <a:p>
            <a:pPr lvl="4"/>
            <a:r>
              <a:rPr lang="en-GB" altLang="nl-NL"/>
              <a:t>Fifth Outline Level</a:t>
            </a:r>
          </a:p>
          <a:p>
            <a:pPr lvl="4"/>
            <a:r>
              <a:rPr lang="en-GB" altLang="nl-NL"/>
              <a:t>Sixth Outline Level</a:t>
            </a:r>
          </a:p>
          <a:p>
            <a:pPr lvl="4"/>
            <a:r>
              <a:rPr lang="en-GB" altLang="nl-NL"/>
              <a:t>Seventh Outline Level</a:t>
            </a:r>
          </a:p>
          <a:p>
            <a:pPr lvl="4"/>
            <a:r>
              <a:rPr lang="en-GB" altLang="nl-NL"/>
              <a:t>Eighth Outline Level</a:t>
            </a:r>
          </a:p>
          <a:p>
            <a:pPr lvl="4"/>
            <a:r>
              <a:rPr lang="en-GB" altLang="nl-NL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400">
                <a:solidFill>
                  <a:srgbClr val="000000"/>
                </a:solidFill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1400">
                <a:solidFill>
                  <a:srgbClr val="000000"/>
                </a:solidFill>
                <a:latin typeface="Arial Rounded MT Bold" panose="020F0704030504030204" pitchFamily="34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4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</a:lstStyle>
          <a:p>
            <a:pPr>
              <a:defRPr/>
            </a:pPr>
            <a:fld id="{FABA5324-E6A6-4B49-BD3F-B6F38BE0C145}" type="slidenum">
              <a:rPr lang="en-GB" altLang="nl-NL"/>
              <a:pPr>
                <a:defRPr/>
              </a:pPr>
              <a:t>‹#›</a:t>
            </a:fld>
            <a:endParaRPr lang="en-GB" alt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lvl1pPr algn="ctr" defTabSz="49212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ea typeface="+mj-ea"/>
          <a:cs typeface="+mj-cs"/>
        </a:defRPr>
      </a:lvl1pPr>
      <a:lvl2pPr algn="ctr" defTabSz="49212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cs typeface="Times New Roman" pitchFamily="16" charset="0"/>
        </a:defRPr>
      </a:lvl2pPr>
      <a:lvl3pPr algn="ctr" defTabSz="49212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cs typeface="Times New Roman" pitchFamily="16" charset="0"/>
        </a:defRPr>
      </a:lvl3pPr>
      <a:lvl4pPr algn="ctr" defTabSz="49212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cs typeface="Times New Roman" pitchFamily="16" charset="0"/>
        </a:defRPr>
      </a:lvl4pPr>
      <a:lvl5pPr algn="ctr" defTabSz="49212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FF0000"/>
          </a:solidFill>
          <a:latin typeface="Arial Rounded MT Bold" panose="020F0704030504030204" pitchFamily="34" charset="0"/>
          <a:cs typeface="Times New Roman" pitchFamily="16" charset="0"/>
        </a:defRPr>
      </a:lvl5pPr>
      <a:lvl6pPr marL="2514600" indent="-228600" algn="ctr" defTabSz="4921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0000"/>
          </a:solidFill>
          <a:latin typeface="Comic Sans MS" pitchFamily="64" charset="0"/>
          <a:cs typeface="Times New Roman" pitchFamily="16" charset="0"/>
        </a:defRPr>
      </a:lvl6pPr>
      <a:lvl7pPr marL="2971800" indent="-228600" algn="ctr" defTabSz="4921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0000"/>
          </a:solidFill>
          <a:latin typeface="Comic Sans MS" pitchFamily="64" charset="0"/>
          <a:cs typeface="Times New Roman" pitchFamily="16" charset="0"/>
        </a:defRPr>
      </a:lvl7pPr>
      <a:lvl8pPr marL="3429000" indent="-228600" algn="ctr" defTabSz="4921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0000"/>
          </a:solidFill>
          <a:latin typeface="Comic Sans MS" pitchFamily="64" charset="0"/>
          <a:cs typeface="Times New Roman" pitchFamily="16" charset="0"/>
        </a:defRPr>
      </a:lvl8pPr>
      <a:lvl9pPr marL="3886200" indent="-228600" algn="ctr" defTabSz="4921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0000"/>
          </a:solidFill>
          <a:latin typeface="Comic Sans MS" pitchFamily="64" charset="0"/>
          <a:cs typeface="Times New Roman" pitchFamily="16" charset="0"/>
        </a:defRPr>
      </a:lvl9pPr>
    </p:titleStyle>
    <p:bodyStyle>
      <a:lvl1pPr marL="342900" indent="-342900" algn="l" defTabSz="492125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>
          <a:solidFill>
            <a:srgbClr val="000000"/>
          </a:solidFill>
          <a:latin typeface="Arial Rounded MT Bold" panose="020F0704030504030204" pitchFamily="34" charset="0"/>
          <a:ea typeface="+mn-ea"/>
          <a:cs typeface="+mn-cs"/>
        </a:defRPr>
      </a:lvl1pPr>
      <a:lvl2pPr marL="742950" indent="-285750" algn="l" defTabSz="492125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Arial Rounded MT Bold" panose="020F0704030504030204" pitchFamily="34" charset="0"/>
          <a:cs typeface="+mn-cs"/>
        </a:defRPr>
      </a:lvl2pPr>
      <a:lvl3pPr marL="1143000" indent="-228600" algn="l" defTabSz="492125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000">
          <a:solidFill>
            <a:srgbClr val="000000"/>
          </a:solidFill>
          <a:latin typeface="Arial Rounded MT Bold" panose="020F0704030504030204" pitchFamily="34" charset="0"/>
          <a:cs typeface="+mn-cs"/>
        </a:defRPr>
      </a:lvl3pPr>
      <a:lvl4pPr marL="1600200" indent="-228600" algn="l" defTabSz="492125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>
          <a:solidFill>
            <a:srgbClr val="000000"/>
          </a:solidFill>
          <a:latin typeface="Arial Rounded MT Bold" panose="020F0704030504030204" pitchFamily="34" charset="0"/>
          <a:cs typeface="+mn-cs"/>
        </a:defRPr>
      </a:lvl4pPr>
      <a:lvl5pPr marL="2057400" indent="-228600" algn="l" defTabSz="492125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>
          <a:solidFill>
            <a:srgbClr val="000000"/>
          </a:solidFill>
          <a:latin typeface="Arial Rounded MT Bold" panose="020F0704030504030204" pitchFamily="34" charset="0"/>
          <a:cs typeface="+mn-cs"/>
        </a:defRPr>
      </a:lvl5pPr>
      <a:lvl6pPr marL="2514600" indent="-228600" algn="l" defTabSz="492125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6pPr>
      <a:lvl7pPr marL="2971800" indent="-228600" algn="l" defTabSz="492125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7pPr>
      <a:lvl8pPr marL="3429000" indent="-228600" algn="l" defTabSz="492125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8pPr>
      <a:lvl9pPr marL="3886200" indent="-228600" algn="l" defTabSz="492125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customXml" Target="../ink/ink2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1196975"/>
            <a:ext cx="7772400" cy="1312863"/>
          </a:xfrm>
        </p:spPr>
        <p:txBody>
          <a:bodyPr/>
          <a:lstStyle/>
          <a:p>
            <a:pPr eaLnBrk="1" hangingPunct="1"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US" altLang="nl-NL" sz="2400" dirty="0"/>
              <a:t>Security Protocol Project</a:t>
            </a:r>
            <a:br>
              <a:rPr lang="en-US" altLang="nl-NL" sz="2400" dirty="0"/>
            </a:br>
            <a:br>
              <a:rPr lang="en-US" altLang="nl-NL" sz="3600" dirty="0"/>
            </a:br>
            <a:r>
              <a:rPr lang="en-US" altLang="nl-NL" sz="3600" dirty="0"/>
              <a:t>Generic Feedback </a:t>
            </a:r>
            <a:endParaRPr lang="en-GB" altLang="nl-NL" sz="3600" dirty="0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400">
                <a:solidFill>
                  <a:srgbClr val="000000"/>
                </a:solidFill>
                <a:latin typeface="Arial Rounded MT Bold" panose="020F0704030504030204" pitchFamily="34" charset="0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3pPr>
            <a:lvl4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5pPr>
            <a:lvl6pPr marL="25146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6pPr>
            <a:lvl7pPr marL="29718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7pPr>
            <a:lvl8pPr marL="34290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8pPr>
            <a:lvl9pPr marL="3886200" indent="-228600" defTabSz="492125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  <a:defRPr sz="2000">
                <a:solidFill>
                  <a:srgbClr val="000000"/>
                </a:solidFill>
                <a:latin typeface="Arial Rounded MT Bold" panose="020F0704030504030204" pitchFamily="34" charset="0"/>
              </a:defRPr>
            </a:lvl9pPr>
          </a:lstStyle>
          <a:p>
            <a:pPr>
              <a:spcBef>
                <a:spcPct val="0"/>
              </a:spcBef>
              <a:buFont typeface="Times New Roman" panose="02020603050405020304" pitchFamily="18" charset="0"/>
              <a:buNone/>
            </a:pPr>
            <a:fld id="{572AB3A7-0B09-4E9B-B810-401DBA46556C}" type="slidenum">
              <a:rPr lang="en-GB" altLang="nl-NL" sz="1400" smtClean="0"/>
              <a:pPr>
                <a:spcBef>
                  <a:spcPct val="0"/>
                </a:spcBef>
                <a:buFont typeface="Times New Roman" panose="02020603050405020304" pitchFamily="18" charset="0"/>
                <a:buNone/>
              </a:pPr>
              <a:t>1</a:t>
            </a:fld>
            <a:endParaRPr lang="en-GB" altLang="nl-NL" sz="140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0013" y="3669776"/>
            <a:ext cx="6400800" cy="2581275"/>
          </a:xfrm>
        </p:spPr>
        <p:txBody>
          <a:bodyPr/>
          <a:lstStyle/>
          <a:p>
            <a:pPr marL="0" indent="0" algn="ctr" eaLnBrk="1" hangingPunct="1">
              <a:buFont typeface="Times New Roman" panose="02020603050405020304" pitchFamily="18" charset="0"/>
              <a:buNone/>
              <a:tabLst>
                <a:tab pos="34290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dirty="0">
                <a:solidFill>
                  <a:srgbClr val="3333CC"/>
                </a:solidFill>
              </a:rPr>
              <a:t>Cristian Daniele &amp; Erik Poll</a:t>
            </a:r>
          </a:p>
          <a:p>
            <a:pPr marL="0" indent="0" algn="ctr" eaLnBrk="1" hangingPunct="1">
              <a:buFont typeface="Times New Roman" panose="02020603050405020304" pitchFamily="18" charset="0"/>
              <a:buNone/>
              <a:tabLst>
                <a:tab pos="34290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dirty="0">
                <a:solidFill>
                  <a:srgbClr val="008000"/>
                </a:solidFill>
              </a:rPr>
              <a:t>Digital Security</a:t>
            </a:r>
          </a:p>
          <a:p>
            <a:pPr marL="0" indent="0" algn="ctr" eaLnBrk="1" hangingPunct="1">
              <a:buFont typeface="Times New Roman" panose="02020603050405020304" pitchFamily="18" charset="0"/>
              <a:buNone/>
              <a:tabLst>
                <a:tab pos="34290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r>
              <a:rPr lang="en-GB" altLang="nl-NL" dirty="0"/>
              <a:t>Radboud University Nijmegen</a:t>
            </a:r>
          </a:p>
          <a:p>
            <a:pPr marL="0" indent="0" algn="ctr" eaLnBrk="1" hangingPunct="1">
              <a:spcBef>
                <a:spcPts val="400"/>
              </a:spcBef>
              <a:buFont typeface="Times New Roman" panose="02020603050405020304" pitchFamily="18" charset="0"/>
              <a:buNone/>
              <a:tabLst>
                <a:tab pos="34290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endParaRPr lang="en-GB" altLang="nl-NL" sz="1600" dirty="0"/>
          </a:p>
          <a:p>
            <a:pPr marL="0" indent="0" algn="ctr" eaLnBrk="1" hangingPunct="1">
              <a:buFont typeface="Times New Roman" panose="02020603050405020304" pitchFamily="18" charset="0"/>
              <a:buNone/>
              <a:tabLst>
                <a:tab pos="34290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endParaRPr lang="en-GB" altLang="nl-NL" dirty="0"/>
          </a:p>
          <a:p>
            <a:pPr marL="0" indent="0" algn="ctr" eaLnBrk="1" hangingPunct="1">
              <a:buFont typeface="Times New Roman" panose="02020603050405020304" pitchFamily="18" charset="0"/>
              <a:buNone/>
              <a:tabLst>
                <a:tab pos="342900" algn="l"/>
                <a:tab pos="490538" algn="l"/>
                <a:tab pos="982663" algn="l"/>
                <a:tab pos="1474788" algn="l"/>
                <a:tab pos="1966913" algn="l"/>
                <a:tab pos="2459038" algn="l"/>
                <a:tab pos="2951163" algn="l"/>
                <a:tab pos="3443288" algn="l"/>
                <a:tab pos="3935413" algn="l"/>
                <a:tab pos="4427538" algn="l"/>
                <a:tab pos="4919663" algn="l"/>
                <a:tab pos="5411788" algn="l"/>
                <a:tab pos="5903913" algn="l"/>
                <a:tab pos="6396038" algn="l"/>
                <a:tab pos="6888163" algn="l"/>
                <a:tab pos="7380288" algn="l"/>
                <a:tab pos="7872413" algn="l"/>
                <a:tab pos="8364538" algn="l"/>
                <a:tab pos="8856663" algn="l"/>
                <a:tab pos="9348788" algn="l"/>
                <a:tab pos="9840913" algn="l"/>
              </a:tabLst>
            </a:pPr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4966397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40ACE14-3F8B-4F48-4A62-445541ADD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cards  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72D9C2-730C-5659-63A0-B225B452E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‘</a:t>
            </a:r>
            <a:r>
              <a:rPr lang="en-US" sz="1800" dirty="0"/>
              <a:t>Blocking a card’ can be an overloaded term, as it may mean  </a:t>
            </a:r>
          </a:p>
          <a:p>
            <a:pPr marL="400050">
              <a:buFont typeface="+mj-lt"/>
              <a:buAutoNum type="alphaLcParenR"/>
            </a:pPr>
            <a:r>
              <a:rPr lang="en-GB" sz="1800" dirty="0">
                <a:solidFill>
                  <a:schemeClr val="accent2"/>
                </a:solidFill>
              </a:rPr>
              <a:t>blocking a card itself </a:t>
            </a:r>
          </a:p>
          <a:p>
            <a:pPr marL="514350" lvl="1" indent="0">
              <a:buNone/>
            </a:pPr>
            <a:r>
              <a:rPr lang="en-GB" sz="1800" dirty="0"/>
              <a:t>e.g. setting a EEPROM </a:t>
            </a:r>
            <a:r>
              <a:rPr lang="en-GB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en-GB" sz="1800" dirty="0"/>
              <a:t> flag on the card to </a:t>
            </a:r>
            <a:r>
              <a:rPr lang="en-GB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BLOCKED</a:t>
            </a:r>
            <a:endParaRPr lang="en-GB" sz="1800" dirty="0">
              <a:solidFill>
                <a:schemeClr val="accent2"/>
              </a:solidFill>
            </a:endParaRPr>
          </a:p>
          <a:p>
            <a:pPr marL="400050">
              <a:buFont typeface="+mj-lt"/>
              <a:buAutoNum type="alphaLcParenR"/>
            </a:pPr>
            <a:r>
              <a:rPr lang="en-GB" sz="1800" dirty="0">
                <a:solidFill>
                  <a:schemeClr val="accent2"/>
                </a:solidFill>
              </a:rPr>
              <a:t>blocking a card in the back-end</a:t>
            </a:r>
          </a:p>
          <a:p>
            <a:pPr marL="57150" indent="0">
              <a:buNone/>
            </a:pPr>
            <a:r>
              <a:rPr lang="en-GB" sz="1800" dirty="0"/>
              <a:t>         e.g. setting some flag in the back-end database</a:t>
            </a:r>
            <a:endParaRPr lang="en-GB" sz="18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You may have either or both forms of blocking.</a:t>
            </a:r>
          </a:p>
          <a:p>
            <a:pPr marL="0" indent="0">
              <a:buNone/>
            </a:pPr>
            <a:r>
              <a:rPr lang="en-GB" sz="1600" dirty="0"/>
              <a:t> 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940824-61DC-2A33-29E9-4DDA885FB9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3596ADE-1EC8-4462-9A09-C290E933111B}" type="slidenum">
              <a:rPr lang="en-GB" altLang="nl-NL" smtClean="0"/>
              <a:pPr>
                <a:defRPr/>
              </a:pPr>
              <a:t>10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985648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8346-57A1-E648-93F2-74B28818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Spotting protocol flaws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15A23-8185-F672-FD3F-8DDCFB1CA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125538"/>
            <a:ext cx="7848227" cy="4691062"/>
          </a:xfrm>
        </p:spPr>
        <p:txBody>
          <a:bodyPr/>
          <a:lstStyle/>
          <a:p>
            <a:r>
              <a:rPr lang="en-US" sz="1800" dirty="0">
                <a:solidFill>
                  <a:schemeClr val="accent2"/>
                </a:solidFill>
              </a:rPr>
              <a:t>Authentication MUST use some form of challenge-response</a:t>
            </a:r>
          </a:p>
          <a:p>
            <a:pPr lvl="1"/>
            <a:r>
              <a:rPr lang="en-US" sz="1800" dirty="0"/>
              <a:t>Just exchanging &amp; certificates is not enough!</a:t>
            </a:r>
          </a:p>
          <a:p>
            <a:pPr lvl="1"/>
            <a:r>
              <a:rPr lang="en-US" sz="1800" dirty="0"/>
              <a:t>The challenge has to be a </a:t>
            </a:r>
            <a:r>
              <a:rPr lang="en-US" sz="1800" dirty="0">
                <a:solidFill>
                  <a:srgbClr val="008000"/>
                </a:solidFill>
              </a:rPr>
              <a:t>nonce</a:t>
            </a:r>
            <a:r>
              <a:rPr lang="en-US" sz="1800" dirty="0"/>
              <a:t>,                                                   which can be a </a:t>
            </a:r>
            <a:r>
              <a:rPr lang="en-US" sz="1800" dirty="0">
                <a:solidFill>
                  <a:srgbClr val="008000"/>
                </a:solidFill>
              </a:rPr>
              <a:t>random number </a:t>
            </a:r>
            <a:r>
              <a:rPr lang="en-US" sz="1800" dirty="0"/>
              <a:t>OR a </a:t>
            </a:r>
            <a:r>
              <a:rPr lang="en-US" sz="1800" dirty="0">
                <a:solidFill>
                  <a:srgbClr val="008000"/>
                </a:solidFill>
              </a:rPr>
              <a:t>counter</a:t>
            </a:r>
          </a:p>
          <a:p>
            <a:pPr lvl="1"/>
            <a:endParaRPr lang="en-US" sz="1800" dirty="0">
              <a:solidFill>
                <a:srgbClr val="008000"/>
              </a:solidFill>
            </a:endParaRPr>
          </a:p>
          <a:p>
            <a:r>
              <a:rPr lang="en-US" sz="1800" dirty="0">
                <a:solidFill>
                  <a:schemeClr val="accent2"/>
                </a:solidFill>
              </a:rPr>
              <a:t>Double-check that message that triggers the actual transaction cannot be replayed within a transaction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sz="1800" dirty="0">
                <a:solidFill>
                  <a:schemeClr val="accent2"/>
                </a:solidFill>
              </a:rPr>
              <a:t>Beware of unauthenticated responses</a:t>
            </a:r>
            <a:r>
              <a:rPr lang="en-US" sz="1800" dirty="0"/>
              <a:t>                                                   </a:t>
            </a:r>
            <a:r>
              <a:rPr lang="en-US" sz="1800" dirty="0" err="1"/>
              <a:t>eg</a:t>
            </a:r>
            <a:r>
              <a:rPr lang="en-US" sz="1800" dirty="0"/>
              <a:t> a card or terminal  saying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OK</a:t>
            </a:r>
            <a:endParaRPr lang="en-US" sz="18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FE1B0-1343-34C7-7D11-FD6A2A5EB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11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369593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8346-57A1-E648-93F2-74B28818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Spotting protocol flaws/improvements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15A23-8185-F672-FD3F-8DDCFB1CA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solidFill>
                  <a:schemeClr val="accent2"/>
                </a:solidFill>
              </a:rPr>
              <a:t>If you have a session key, it is dangerous to let only one party decide the session key</a:t>
            </a:r>
            <a:r>
              <a:rPr lang="en-US" dirty="0">
                <a:solidFill>
                  <a:schemeClr val="accent2"/>
                </a:solidFill>
              </a:rPr>
              <a:t>	</a:t>
            </a:r>
          </a:p>
          <a:p>
            <a:pPr marL="457200" lvl="1" indent="0">
              <a:buNone/>
            </a:pPr>
            <a:r>
              <a:rPr lang="en-US" sz="1600" dirty="0"/>
              <a:t>Better - or necessary – to let both parties contribute randomness</a:t>
            </a:r>
          </a:p>
          <a:p>
            <a:pPr lvl="1"/>
            <a:endParaRPr lang="en-US" sz="1800" dirty="0"/>
          </a:p>
          <a:p>
            <a:r>
              <a:rPr lang="en-US" sz="1800" dirty="0" err="1">
                <a:solidFill>
                  <a:schemeClr val="accent2"/>
                </a:solidFill>
              </a:rPr>
              <a:t>MACing</a:t>
            </a:r>
            <a:r>
              <a:rPr lang="en-US" sz="1800" dirty="0">
                <a:solidFill>
                  <a:schemeClr val="accent2"/>
                </a:solidFill>
              </a:rPr>
              <a:t> or signing data with</a:t>
            </a:r>
            <a:r>
              <a:rPr lang="en-US" sz="1800" i="1" dirty="0">
                <a:solidFill>
                  <a:schemeClr val="accent2"/>
                </a:solidFill>
              </a:rPr>
              <a:t> long-term </a:t>
            </a:r>
            <a:r>
              <a:rPr lang="en-US" sz="1800" dirty="0">
                <a:solidFill>
                  <a:schemeClr val="accent2"/>
                </a:solidFill>
              </a:rPr>
              <a:t>(private) key                       </a:t>
            </a:r>
            <a:r>
              <a:rPr lang="en-US" sz="1800" dirty="0">
                <a:solidFill>
                  <a:schemeClr val="tx1"/>
                </a:solidFill>
              </a:rPr>
              <a:t>provides a stronger guarantee than </a:t>
            </a:r>
            <a:r>
              <a:rPr lang="en-US" sz="1800" dirty="0" err="1">
                <a:solidFill>
                  <a:schemeClr val="accent2"/>
                </a:solidFill>
              </a:rPr>
              <a:t>MACing</a:t>
            </a:r>
            <a:r>
              <a:rPr lang="en-US" sz="1800" dirty="0">
                <a:solidFill>
                  <a:schemeClr val="accent2"/>
                </a:solidFill>
              </a:rPr>
              <a:t> with a </a:t>
            </a:r>
            <a:r>
              <a:rPr lang="en-US" sz="1800" i="1" dirty="0">
                <a:solidFill>
                  <a:schemeClr val="accent2"/>
                </a:solidFill>
              </a:rPr>
              <a:t>session </a:t>
            </a:r>
            <a:r>
              <a:rPr lang="en-US" sz="1800" dirty="0">
                <a:solidFill>
                  <a:schemeClr val="accent2"/>
                </a:solidFill>
              </a:rPr>
              <a:t> key</a:t>
            </a:r>
          </a:p>
          <a:p>
            <a:endParaRPr lang="en-GB" sz="18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If you use </a:t>
            </a:r>
            <a:r>
              <a:rPr lang="en-US" sz="1800" dirty="0">
                <a:solidFill>
                  <a:schemeClr val="accent2"/>
                </a:solidFill>
              </a:rPr>
              <a:t>encryption</a:t>
            </a:r>
            <a:r>
              <a:rPr lang="en-US" sz="1800" dirty="0">
                <a:solidFill>
                  <a:schemeClr val="tx2"/>
                </a:solidFill>
              </a:rPr>
              <a:t> in your protocol, double-check if there is a corresponding </a:t>
            </a:r>
            <a:r>
              <a:rPr lang="en-US" sz="1800" dirty="0">
                <a:solidFill>
                  <a:schemeClr val="accent2"/>
                </a:solidFill>
              </a:rPr>
              <a:t>security requirement about confidentiality 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Unless it is encryption of a nonce for authentication, of course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pPr lvl="1"/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FE1B0-1343-34C7-7D11-FD6A2A5EB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12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109861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0E8ED-5027-4788-3DA5-EB997B249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DCBE3-4AF1-1AA7-5124-7ACA2C496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A certificate is not a just a signed public key,                 </a:t>
            </a:r>
          </a:p>
          <a:p>
            <a:pPr marL="0" indent="0">
              <a:buNone/>
            </a:pPr>
            <a:r>
              <a:rPr lang="en-US" sz="1800" dirty="0"/>
              <a:t> it is a </a:t>
            </a:r>
            <a:r>
              <a:rPr lang="en-US" sz="1800" dirty="0">
                <a:solidFill>
                  <a:srgbClr val="008000"/>
                </a:solidFill>
              </a:rPr>
              <a:t>signed blob of information that </a:t>
            </a:r>
            <a:r>
              <a:rPr lang="en-US" sz="1800" i="1" dirty="0">
                <a:solidFill>
                  <a:srgbClr val="008000"/>
                </a:solidFill>
              </a:rPr>
              <a:t>includes</a:t>
            </a:r>
            <a:r>
              <a:rPr lang="en-US" sz="1800" dirty="0">
                <a:solidFill>
                  <a:srgbClr val="008000"/>
                </a:solidFill>
              </a:rPr>
              <a:t>  a public key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1800" dirty="0"/>
              <a:t>A typical certificate will be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8000"/>
                </a:solidFill>
              </a:rPr>
              <a:t>            (id || </a:t>
            </a:r>
            <a:r>
              <a:rPr lang="en-US" sz="1800" dirty="0" err="1">
                <a:solidFill>
                  <a:srgbClr val="008000"/>
                </a:solidFill>
              </a:rPr>
              <a:t>PubKey</a:t>
            </a:r>
            <a:r>
              <a:rPr lang="en-US" sz="1800" baseline="-25000" dirty="0" err="1">
                <a:solidFill>
                  <a:srgbClr val="008000"/>
                </a:solidFill>
              </a:rPr>
              <a:t>id</a:t>
            </a:r>
            <a:r>
              <a:rPr lang="en-US" sz="1800" dirty="0">
                <a:solidFill>
                  <a:srgbClr val="008000"/>
                </a:solidFill>
              </a:rPr>
              <a:t> || expiry-date || type-info || ...)  </a:t>
            </a:r>
          </a:p>
          <a:p>
            <a:pPr marL="0" indent="0">
              <a:buNone/>
            </a:pPr>
            <a:r>
              <a:rPr lang="en-US" sz="1800" dirty="0"/>
              <a:t>      signed by a public master key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Or, more formally,</a:t>
            </a:r>
          </a:p>
          <a:p>
            <a:pPr marL="0" indent="0">
              <a:buNone/>
            </a:pPr>
            <a:r>
              <a:rPr lang="en-US" sz="1600" dirty="0"/>
              <a:t>             </a:t>
            </a:r>
            <a:r>
              <a:rPr lang="en-US" sz="1800" dirty="0" err="1">
                <a:solidFill>
                  <a:srgbClr val="008000"/>
                </a:solidFill>
              </a:rPr>
              <a:t>Cert</a:t>
            </a:r>
            <a:r>
              <a:rPr lang="en-US" sz="1800" baseline="-25000" dirty="0" err="1">
                <a:solidFill>
                  <a:srgbClr val="008000"/>
                </a:solidFill>
              </a:rPr>
              <a:t>id</a:t>
            </a:r>
            <a:r>
              <a:rPr lang="en-US" sz="1800" dirty="0"/>
              <a:t> =  </a:t>
            </a:r>
            <a:r>
              <a:rPr lang="en-US" sz="1800" dirty="0" err="1">
                <a:solidFill>
                  <a:srgbClr val="008000"/>
                </a:solidFill>
              </a:rPr>
              <a:t>Signed</a:t>
            </a:r>
            <a:r>
              <a:rPr lang="en-US" sz="1800" baseline="-25000" dirty="0" err="1">
                <a:solidFill>
                  <a:srgbClr val="008000"/>
                </a:solidFill>
              </a:rPr>
              <a:t>PubKeyM</a:t>
            </a:r>
            <a:r>
              <a:rPr lang="en-US" sz="1800" dirty="0"/>
              <a:t>(id || </a:t>
            </a:r>
            <a:r>
              <a:rPr lang="en-US" sz="1800" dirty="0" err="1"/>
              <a:t>PbK</a:t>
            </a:r>
            <a:r>
              <a:rPr lang="en-US" sz="1800" baseline="-25000" dirty="0" err="1"/>
              <a:t>id</a:t>
            </a:r>
            <a:r>
              <a:rPr lang="en-US" sz="1800" dirty="0"/>
              <a:t> || expiry-date || ...)  </a:t>
            </a:r>
          </a:p>
          <a:p>
            <a:pPr marL="0" indent="0">
              <a:buNone/>
            </a:pPr>
            <a:r>
              <a:rPr lang="en-US" dirty="0"/>
              <a:t>       where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sz="1800" dirty="0" err="1">
                <a:solidFill>
                  <a:srgbClr val="008000"/>
                </a:solidFill>
              </a:rPr>
              <a:t>Signed</a:t>
            </a:r>
            <a:r>
              <a:rPr lang="en-US" sz="1800" baseline="-25000" dirty="0" err="1">
                <a:solidFill>
                  <a:srgbClr val="008000"/>
                </a:solidFill>
              </a:rPr>
              <a:t>PK</a:t>
            </a:r>
            <a:r>
              <a:rPr lang="en-US" sz="1800" dirty="0"/>
              <a:t> (m)  =  m || </a:t>
            </a:r>
            <a:r>
              <a:rPr lang="en-US" sz="1800" dirty="0" err="1"/>
              <a:t>Enc</a:t>
            </a:r>
            <a:r>
              <a:rPr lang="en-US" sz="1800" baseline="-25000" dirty="0" err="1"/>
              <a:t>PK</a:t>
            </a:r>
            <a:r>
              <a:rPr lang="en-US" sz="1800" dirty="0"/>
              <a:t>(hash(m))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A34BF5-AC97-1102-69BD-47F2B47934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13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2185332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7E4C-F910-CB47-66CC-53B2F3FB2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improvement?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1CE20-3B99-9DA8-0968-A628E8AF2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600" dirty="0"/>
              <a:t>Presumably </a:t>
            </a:r>
            <a:r>
              <a:rPr lang="en-GB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expiry</a:t>
            </a:r>
            <a:r>
              <a:rPr lang="en-GB" sz="1600" dirty="0"/>
              <a:t> is the same as </a:t>
            </a:r>
            <a:r>
              <a:rPr lang="en-GB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endoflife</a:t>
            </a:r>
            <a:endParaRPr lang="en-GB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600" i="1" dirty="0"/>
              <a:t>Is there a way to distinguish the certificate of a smartcard and the certificate of  terminal?</a:t>
            </a:r>
          </a:p>
          <a:p>
            <a:pPr marL="0" indent="0">
              <a:buNone/>
            </a:pPr>
            <a:r>
              <a:rPr lang="en-GB" sz="1600" i="1" dirty="0"/>
              <a:t>Could an attacker steal a certificate and private key from a terminal and use that info make a fake card, or vice versa?</a:t>
            </a:r>
          </a:p>
          <a:p>
            <a:pPr marL="0" indent="0">
              <a:buNone/>
            </a:pPr>
            <a:r>
              <a:rPr lang="en-GB" sz="1600" dirty="0"/>
              <a:t>You could use different ranges of IDs for cards &amp; terminals, but clearer to include </a:t>
            </a:r>
            <a:r>
              <a:rPr lang="en-GB" sz="1600" dirty="0">
                <a:solidFill>
                  <a:schemeClr val="accent2"/>
                </a:solidFill>
              </a:rPr>
              <a:t>an explicit byte field in the certificate to indicate a type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7E7067-4378-486E-D730-2223FB3D56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14</a:t>
            </a:fld>
            <a:endParaRPr lang="en-GB" altLang="nl-N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3AA682-D860-15C1-22E8-0483BDA161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899" y="1700808"/>
            <a:ext cx="7878274" cy="59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1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0E8ED-5027-4788-3DA5-EB997B249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IDs 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DCBE3-4AF1-1AA7-5124-7ACA2C496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If a card (or terminal) has its own keypair,                                       then you can use public keys to identify that card.</a:t>
            </a:r>
          </a:p>
          <a:p>
            <a:endParaRPr lang="en-US" sz="1800" dirty="0"/>
          </a:p>
          <a:p>
            <a:r>
              <a:rPr lang="en-US" sz="1800" dirty="0"/>
              <a:t>But it is much cleaner to give cards and terminals </a:t>
            </a:r>
            <a:r>
              <a:rPr lang="en-US" sz="1800" dirty="0">
                <a:solidFill>
                  <a:schemeClr val="accent2"/>
                </a:solidFill>
              </a:rPr>
              <a:t>unique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accent2"/>
                </a:solidFill>
              </a:rPr>
              <a:t>identifier</a:t>
            </a:r>
            <a:r>
              <a:rPr lang="en-US" sz="1800" dirty="0"/>
              <a:t> </a:t>
            </a:r>
            <a:r>
              <a:rPr lang="en-US" sz="1800" i="1" dirty="0" err="1"/>
              <a:t>cid</a:t>
            </a:r>
            <a:r>
              <a:rPr lang="en-US" sz="1800" dirty="0"/>
              <a:t> and </a:t>
            </a:r>
            <a:r>
              <a:rPr lang="en-US" sz="1800" i="1" dirty="0" err="1"/>
              <a:t>tid</a:t>
            </a:r>
            <a:r>
              <a:rPr lang="en-US" sz="1800" i="1" dirty="0"/>
              <a:t>  </a:t>
            </a:r>
            <a:r>
              <a:rPr lang="en-US" sz="1800" dirty="0"/>
              <a:t>as well as own keypairs</a:t>
            </a:r>
          </a:p>
          <a:p>
            <a:pPr lvl="1"/>
            <a:r>
              <a:rPr lang="en-US" sz="1800" dirty="0"/>
              <a:t>You might want to have customer-id’s </a:t>
            </a:r>
            <a:r>
              <a:rPr lang="en-US" sz="1800" i="1" dirty="0"/>
              <a:t>and</a:t>
            </a:r>
            <a:r>
              <a:rPr lang="en-US" sz="1800" dirty="0"/>
              <a:t> card-id’s</a:t>
            </a:r>
            <a:endParaRPr lang="en-GB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A34BF5-AC97-1102-69BD-47F2B47934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15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1664928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BBD3-7F4E-85C7-E086-4BAC339E5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Defense in Depth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822C8-F67C-4F76-EE78-E9CEDA120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chemeClr val="accent2"/>
                </a:solidFill>
              </a:rPr>
              <a:t>What if...?   </a:t>
            </a:r>
            <a:r>
              <a:rPr lang="en-US" sz="2000" dirty="0">
                <a:solidFill>
                  <a:schemeClr val="accent2"/>
                </a:solidFill>
              </a:rPr>
              <a:t>one of your security assumptions is broken</a:t>
            </a:r>
            <a:endParaRPr lang="en-US" sz="2000" dirty="0"/>
          </a:p>
          <a:p>
            <a:pPr marL="0" indent="0">
              <a:buNone/>
            </a:pPr>
            <a:r>
              <a:rPr lang="en-US" sz="1800" i="1" dirty="0"/>
              <a:t>Would you be able to detect it if</a:t>
            </a:r>
          </a:p>
          <a:p>
            <a:r>
              <a:rPr lang="en-US" sz="1800" i="1" dirty="0"/>
              <a:t>a malicious insider issues loads of cards?</a:t>
            </a:r>
          </a:p>
          <a:p>
            <a:r>
              <a:rPr lang="en-US" sz="1800" i="1" dirty="0"/>
              <a:t>a malicious POS operator gives away free points or             redeems non-existent points?</a:t>
            </a:r>
          </a:p>
          <a:p>
            <a:r>
              <a:rPr lang="en-US" sz="1800" i="1" dirty="0"/>
              <a:t>a malicious shop owner claims too much money, </a:t>
            </a:r>
            <a:r>
              <a:rPr lang="en-US" sz="1800" i="1" dirty="0" err="1"/>
              <a:t>eg</a:t>
            </a:r>
            <a:r>
              <a:rPr lang="en-US" sz="1800" i="1" dirty="0"/>
              <a:t> by duplicating transactions?</a:t>
            </a:r>
          </a:p>
          <a:p>
            <a:r>
              <a:rPr lang="en-US" sz="1800" i="1" dirty="0"/>
              <a:t>a card is cloned? </a:t>
            </a:r>
          </a:p>
          <a:p>
            <a:r>
              <a:rPr lang="en-US" sz="1800" i="1" dirty="0"/>
              <a:t>key material from a terminal leaks?</a:t>
            </a:r>
          </a:p>
          <a:p>
            <a:r>
              <a:rPr lang="en-US" sz="1800" i="1" dirty="0"/>
              <a:t>a terminal is hacked to compromise its </a:t>
            </a:r>
            <a:r>
              <a:rPr lang="en-US" sz="1800" i="1" dirty="0" err="1"/>
              <a:t>behaviour</a:t>
            </a:r>
            <a:r>
              <a:rPr lang="en-US" sz="1800" i="1" dirty="0"/>
              <a:t>? </a:t>
            </a:r>
          </a:p>
          <a:p>
            <a:r>
              <a:rPr lang="en-US" sz="1800" i="1" dirty="0"/>
              <a:t>...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accent2"/>
                </a:solidFill>
              </a:rPr>
              <a:t>Logging &amp; procedures to inspect logs can help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64552-F2AA-D260-3DA1-6294C588CE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16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146802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48F0122-DC44-557C-0B8C-669519747F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Stylistic advice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4FD9B6A6-1D72-3B0E-9961-F00EB6D51C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71404-13B3-E0FE-94AB-2FA79B0B4A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17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393391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6C798-AE31-DA33-781F-29628D764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duplication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DAEC9-CD85-BE27-738B-85D7651B5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Duplication is bad in </a:t>
            </a:r>
            <a:r>
              <a:rPr lang="en-US" sz="1800" dirty="0">
                <a:solidFill>
                  <a:srgbClr val="008000"/>
                </a:solidFill>
              </a:rPr>
              <a:t>code</a:t>
            </a:r>
            <a:r>
              <a:rPr lang="en-US" sz="1800" dirty="0"/>
              <a:t>, but also in </a:t>
            </a:r>
            <a:r>
              <a:rPr lang="en-US" sz="1800" dirty="0">
                <a:solidFill>
                  <a:srgbClr val="008000"/>
                </a:solidFill>
              </a:rPr>
              <a:t>text</a:t>
            </a:r>
            <a:r>
              <a:rPr lang="en-US" sz="1800" dirty="0"/>
              <a:t>, </a:t>
            </a:r>
          </a:p>
          <a:p>
            <a:pPr marL="0" indent="0">
              <a:buNone/>
            </a:pPr>
            <a:r>
              <a:rPr lang="en-US" sz="1800" dirty="0"/>
              <a:t>so avoid it in your report</a:t>
            </a:r>
          </a:p>
          <a:p>
            <a:pPr marL="400050" lvl="1" indent="0">
              <a:buNone/>
            </a:pPr>
            <a:r>
              <a:rPr lang="en-US" sz="1800" dirty="0"/>
              <a:t>when describing protocols</a:t>
            </a:r>
            <a:r>
              <a:rPr lang="en-US" sz="1800" i="1" dirty="0"/>
              <a:t>, </a:t>
            </a:r>
            <a:r>
              <a:rPr lang="en-US" sz="1800" dirty="0"/>
              <a:t>giving definitions,  discussing attacker models, listing security requirements, ...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GB" sz="1800" dirty="0"/>
              <a:t>It is better to have fewer SRs than many SRs</a:t>
            </a:r>
          </a:p>
          <a:p>
            <a:pPr lvl="1"/>
            <a:r>
              <a:rPr lang="en-GB" sz="1800" dirty="0"/>
              <a:t>so avoid duplicating or overlapping security requirements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5D1226-4807-5281-F500-5B8A20440D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18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32221818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DF37-CE8D-B2FC-40AC-1657C0212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55A4E-A16D-447C-FBF9-D3F57CE6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083469"/>
            <a:ext cx="8136259" cy="4691062"/>
          </a:xfrm>
        </p:spPr>
        <p:txBody>
          <a:bodyPr/>
          <a:lstStyle/>
          <a:p>
            <a:r>
              <a:rPr lang="en-US" sz="1800" dirty="0"/>
              <a:t>Be aware of the difference between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2"/>
                </a:solidFill>
                <a:cs typeface="Courier New" panose="02070309020205020404" pitchFamily="49" charset="0"/>
              </a:rPr>
              <a:t>constants</a:t>
            </a:r>
            <a:r>
              <a:rPr lang="en-US" sz="1800" dirty="0">
                <a:cs typeface="Courier New" panose="02070309020205020404" pitchFamily="49" charset="0"/>
              </a:rPr>
              <a:t>, e.g.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BLOCKED</a:t>
            </a:r>
            <a:r>
              <a:rPr lang="en-US" sz="1800" dirty="0">
                <a:cs typeface="Courier New" panose="02070309020205020404" pitchFamily="49" charset="0"/>
              </a:rPr>
              <a:t> ,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 OR</a:t>
            </a:r>
            <a:r>
              <a:rPr lang="en-US" sz="1800" dirty="0">
                <a:cs typeface="Courier New" panose="02070309020205020404" pitchFamily="49" charset="0"/>
              </a:rPr>
              <a:t>,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CHANGE_BALANCE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2"/>
                </a:solidFill>
                <a:cs typeface="Courier New" panose="02070309020205020404" pitchFamily="49" charset="0"/>
              </a:rPr>
              <a:t>program variables</a:t>
            </a:r>
            <a:r>
              <a:rPr lang="en-US" sz="1800" dirty="0">
                <a:cs typeface="Courier New" panose="02070309020205020404" pitchFamily="49" charset="0"/>
              </a:rPr>
              <a:t>, e.g.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accent2"/>
                </a:solidFill>
                <a:cs typeface="Courier New" panose="02070309020205020404" pitchFamily="49" charset="0"/>
              </a:rPr>
              <a:t>meta-variables</a:t>
            </a:r>
            <a:r>
              <a:rPr lang="en-US" sz="1800" dirty="0">
                <a:cs typeface="Courier New" panose="02070309020205020404" pitchFamily="49" charset="0"/>
              </a:rPr>
              <a:t>  for </a:t>
            </a:r>
            <a:r>
              <a:rPr lang="en-US" sz="1800" i="1" dirty="0">
                <a:solidFill>
                  <a:schemeClr val="tx1"/>
                </a:solidFill>
                <a:cs typeface="Courier New" panose="02070309020205020404" pitchFamily="49" charset="0"/>
              </a:rPr>
              <a:t>values</a:t>
            </a:r>
            <a:r>
              <a:rPr lang="en-US" sz="1800" dirty="0">
                <a:cs typeface="Courier New" panose="02070309020205020404" pitchFamily="49" charset="0"/>
              </a:rPr>
              <a:t>  used in protocols                                                      </a:t>
            </a:r>
          </a:p>
          <a:p>
            <a:pPr marL="914400" lvl="2" indent="0">
              <a:buNone/>
            </a:pPr>
            <a:r>
              <a:rPr lang="en-US" sz="1800" dirty="0">
                <a:cs typeface="Courier New" panose="02070309020205020404" pitchFamily="49" charset="0"/>
              </a:rPr>
              <a:t>                        e.g. </a:t>
            </a:r>
            <a:r>
              <a:rPr lang="en-US" sz="1800" i="1" dirty="0">
                <a:solidFill>
                  <a:srgbClr val="008000"/>
                </a:solidFill>
                <a:cs typeface="Courier New" panose="02070309020205020404" pitchFamily="49" charset="0"/>
              </a:rPr>
              <a:t>amount</a:t>
            </a:r>
            <a:r>
              <a:rPr lang="en-US" sz="1800" i="1" dirty="0">
                <a:cs typeface="Courier New" panose="02070309020205020404" pitchFamily="49" charset="0"/>
              </a:rPr>
              <a:t> , </a:t>
            </a:r>
            <a:r>
              <a:rPr lang="en-US" sz="1800" i="1" dirty="0" err="1">
                <a:solidFill>
                  <a:srgbClr val="008000"/>
                </a:solidFill>
                <a:cs typeface="Courier New" panose="02070309020205020404" pitchFamily="49" charset="0"/>
              </a:rPr>
              <a:t>card_id</a:t>
            </a:r>
            <a:r>
              <a:rPr lang="en-US" sz="1800" i="1" dirty="0">
                <a:solidFill>
                  <a:srgbClr val="008000"/>
                </a:solidFill>
                <a:cs typeface="Courier New" panose="02070309020205020404" pitchFamily="49" charset="0"/>
              </a:rPr>
              <a:t> </a:t>
            </a:r>
            <a:r>
              <a:rPr lang="en-US" sz="1800" i="1" dirty="0">
                <a:cs typeface="Courier New" panose="02070309020205020404" pitchFamily="49" charset="0"/>
              </a:rPr>
              <a:t>, </a:t>
            </a:r>
            <a:r>
              <a:rPr lang="en-US" sz="1800" i="1" dirty="0" err="1">
                <a:solidFill>
                  <a:srgbClr val="008000"/>
                </a:solidFill>
                <a:cs typeface="Courier New" panose="02070309020205020404" pitchFamily="49" charset="0"/>
              </a:rPr>
              <a:t>terminal_id</a:t>
            </a:r>
            <a:r>
              <a:rPr lang="en-US" sz="1800" i="1" dirty="0">
                <a:solidFill>
                  <a:srgbClr val="008000"/>
                </a:solidFill>
                <a:cs typeface="Courier New" panose="02070309020205020404" pitchFamily="49" charset="0"/>
              </a:rPr>
              <a:t> </a:t>
            </a:r>
            <a:r>
              <a:rPr lang="en-US" sz="1800" i="1" dirty="0">
                <a:cs typeface="Courier New" panose="02070309020205020404" pitchFamily="49" charset="0"/>
              </a:rPr>
              <a:t>,  </a:t>
            </a:r>
            <a:r>
              <a:rPr lang="en-US" sz="1800" dirty="0">
                <a:cs typeface="Courier New" panose="02070309020205020404" pitchFamily="49" charset="0"/>
              </a:rPr>
              <a:t>or</a:t>
            </a:r>
            <a:r>
              <a:rPr lang="en-US" sz="1800" i="1" dirty="0">
                <a:cs typeface="Courier New" panose="02070309020205020404" pitchFamily="49" charset="0"/>
              </a:rPr>
              <a:t> </a:t>
            </a:r>
            <a:r>
              <a:rPr lang="en-US" sz="1800" i="1" dirty="0" err="1">
                <a:solidFill>
                  <a:srgbClr val="008000"/>
                </a:solidFill>
                <a:cs typeface="Courier New" panose="02070309020205020404" pitchFamily="49" charset="0"/>
              </a:rPr>
              <a:t>PIN_guess</a:t>
            </a:r>
            <a:endParaRPr lang="en-US" sz="1800" i="1" dirty="0">
              <a:solidFill>
                <a:srgbClr val="008000"/>
              </a:solidFill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800" dirty="0">
                <a:cs typeface="Courier New" panose="02070309020205020404" pitchFamily="49" charset="0"/>
              </a:rPr>
              <a:t> Different fonts &amp; </a:t>
            </a:r>
            <a:r>
              <a:rPr lang="en-US" sz="1800" dirty="0" err="1">
                <a:cs typeface="Courier New" panose="02070309020205020404" pitchFamily="49" charset="0"/>
              </a:rPr>
              <a:t>capitalisation</a:t>
            </a:r>
            <a:r>
              <a:rPr lang="en-US" sz="1800" dirty="0">
                <a:cs typeface="Courier New" panose="02070309020205020404" pitchFamily="49" charset="0"/>
              </a:rPr>
              <a:t> can help to distinguish them</a:t>
            </a:r>
          </a:p>
          <a:p>
            <a:endParaRPr lang="en-US" sz="1800" dirty="0">
              <a:solidFill>
                <a:schemeClr val="accent2"/>
              </a:solidFill>
            </a:endParaRPr>
          </a:p>
          <a:p>
            <a:r>
              <a:rPr lang="en-US" sz="1800" dirty="0">
                <a:solidFill>
                  <a:schemeClr val="accent2"/>
                </a:solidFill>
              </a:rPr>
              <a:t>Be aware of different meanings of = </a:t>
            </a:r>
            <a:r>
              <a:rPr lang="en-US" sz="1800" dirty="0">
                <a:solidFill>
                  <a:schemeClr val="tx1"/>
                </a:solidFill>
              </a:rPr>
              <a:t>which include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mathematical definitions </a:t>
            </a:r>
          </a:p>
          <a:p>
            <a:pPr marL="914400" lvl="2" indent="0">
              <a:buNone/>
            </a:pPr>
            <a:r>
              <a:rPr lang="en-US" sz="1800" i="1" dirty="0">
                <a:solidFill>
                  <a:schemeClr val="tx1"/>
                </a:solidFill>
              </a:rPr>
              <a:t>       </a:t>
            </a:r>
            <a:r>
              <a:rPr lang="en-US" sz="1800" i="1" dirty="0" err="1">
                <a:solidFill>
                  <a:schemeClr val="tx1"/>
                </a:solidFill>
              </a:rPr>
              <a:t>EncSign</a:t>
            </a:r>
            <a:r>
              <a:rPr lang="en-US" sz="1800" i="1" dirty="0">
                <a:solidFill>
                  <a:schemeClr val="tx1"/>
                </a:solidFill>
              </a:rPr>
              <a:t> </a:t>
            </a:r>
            <a:r>
              <a:rPr lang="en-US" sz="1800" i="1" baseline="-25000" dirty="0">
                <a:solidFill>
                  <a:schemeClr val="tx1"/>
                </a:solidFill>
              </a:rPr>
              <a:t>K1,K2 </a:t>
            </a:r>
            <a:r>
              <a:rPr lang="en-US" sz="1800" i="1" dirty="0">
                <a:solidFill>
                  <a:schemeClr val="tx1"/>
                </a:solidFill>
              </a:rPr>
              <a:t>(m)   </a:t>
            </a:r>
            <a:r>
              <a:rPr lang="en-US" sz="1800" dirty="0">
                <a:solidFill>
                  <a:srgbClr val="008000"/>
                </a:solidFill>
              </a:rPr>
              <a:t>=</a:t>
            </a:r>
            <a:r>
              <a:rPr lang="en-US" sz="1800" baseline="-25000" dirty="0">
                <a:solidFill>
                  <a:srgbClr val="008000"/>
                </a:solidFill>
              </a:rPr>
              <a:t>def</a:t>
            </a:r>
            <a:r>
              <a:rPr lang="en-US" sz="1800" dirty="0">
                <a:solidFill>
                  <a:srgbClr val="008000"/>
                </a:solidFill>
              </a:rPr>
              <a:t>   </a:t>
            </a:r>
            <a:r>
              <a:rPr lang="en-US" sz="1800" i="1" dirty="0">
                <a:solidFill>
                  <a:schemeClr val="tx1"/>
                </a:solidFill>
              </a:rPr>
              <a:t>Enc</a:t>
            </a:r>
            <a:r>
              <a:rPr lang="en-US" sz="1800" i="1" baseline="-25000" dirty="0">
                <a:solidFill>
                  <a:schemeClr val="tx1"/>
                </a:solidFill>
              </a:rPr>
              <a:t>K1</a:t>
            </a:r>
            <a:r>
              <a:rPr lang="en-US" sz="1800" i="1" dirty="0">
                <a:solidFill>
                  <a:schemeClr val="tx1"/>
                </a:solidFill>
              </a:rPr>
              <a:t>(m) || Enc</a:t>
            </a:r>
            <a:r>
              <a:rPr lang="en-US" sz="1800" i="1" baseline="-25000" dirty="0">
                <a:solidFill>
                  <a:schemeClr val="tx1"/>
                </a:solidFill>
              </a:rPr>
              <a:t>K2</a:t>
            </a:r>
            <a:r>
              <a:rPr lang="en-US" sz="1800" i="1" dirty="0">
                <a:solidFill>
                  <a:schemeClr val="tx1"/>
                </a:solidFill>
              </a:rPr>
              <a:t>(hash(m))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assignments in code </a:t>
            </a:r>
          </a:p>
          <a:p>
            <a:pPr marL="457200" lvl="1" indent="0">
              <a:buNone/>
            </a:pPr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state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:=</a:t>
            </a:r>
            <a:r>
              <a:rPr lang="en-US" sz="1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PERSONALISED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57150" indent="0">
              <a:buNone/>
            </a:pPr>
            <a:endParaRPr lang="en-US" sz="18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i="1" dirty="0">
              <a:solidFill>
                <a:srgbClr val="008000"/>
              </a:solidFill>
            </a:endParaRPr>
          </a:p>
          <a:p>
            <a:pPr lvl="1"/>
            <a:endParaRPr lang="en-US" sz="1800" i="1" dirty="0"/>
          </a:p>
          <a:p>
            <a:pPr lvl="1"/>
            <a:endParaRPr lang="en-US" sz="1800" i="1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A3D021-408C-05BE-7911-F33B1497AA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19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3727251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2EEF-8C52-1EF7-B9FB-D55852DF5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Lifecycle changes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190D9-FA86-0624-1AF6-56279353E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Lifecycle changes can happen by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accent2"/>
                </a:solidFill>
              </a:rPr>
              <a:t>an explicit action</a:t>
            </a:r>
            <a:r>
              <a:rPr lang="en-US" sz="1600" dirty="0"/>
              <a:t>, </a:t>
            </a:r>
          </a:p>
          <a:p>
            <a:pPr marL="400050" lvl="1" indent="0">
              <a:buNone/>
            </a:pPr>
            <a:r>
              <a:rPr lang="en-US" sz="1600" dirty="0"/>
              <a:t>            </a:t>
            </a:r>
            <a:r>
              <a:rPr lang="en-US" sz="1600" dirty="0" err="1"/>
              <a:t>eg.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8000"/>
                </a:solidFill>
              </a:rPr>
              <a:t>setting some </a:t>
            </a:r>
            <a:r>
              <a:rPr lang="en-US" sz="1600" dirty="0" err="1">
                <a:solidFill>
                  <a:srgbClr val="008000"/>
                </a:solidFill>
              </a:rPr>
              <a:t>boolean</a:t>
            </a:r>
            <a:r>
              <a:rPr lang="en-US" sz="1600" dirty="0">
                <a:solidFill>
                  <a:srgbClr val="008000"/>
                </a:solidFill>
              </a:rPr>
              <a:t> field to false or a byte field to </a:t>
            </a:r>
            <a:r>
              <a:rPr lang="en-US" sz="16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ISSUED</a:t>
            </a:r>
            <a:r>
              <a:rPr lang="en-US" sz="1600" dirty="0">
                <a:solidFill>
                  <a:srgbClr val="008000"/>
                </a:solidFill>
              </a:rPr>
              <a:t> 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accent2"/>
                </a:solidFill>
              </a:rPr>
              <a:t>something that happens implicitly</a:t>
            </a:r>
            <a:r>
              <a:rPr lang="en-US" sz="1600" dirty="0"/>
              <a:t>, </a:t>
            </a:r>
          </a:p>
          <a:p>
            <a:pPr marL="400050" lvl="1" indent="0">
              <a:buNone/>
            </a:pPr>
            <a:r>
              <a:rPr lang="en-US" sz="1600" dirty="0"/>
              <a:t>            </a:t>
            </a:r>
            <a:r>
              <a:rPr lang="en-US" sz="1600" dirty="0" err="1"/>
              <a:t>eg.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8000"/>
                </a:solidFill>
              </a:rPr>
              <a:t>a certificate expiring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r>
              <a:rPr lang="en-US" sz="1600" dirty="0"/>
              <a:t>Mention any actions to change the lifecycle as explicit steps in your protocols</a:t>
            </a:r>
          </a:p>
          <a:p>
            <a:r>
              <a:rPr lang="en-US" sz="1600" dirty="0"/>
              <a:t>If some lifecycle state (</a:t>
            </a:r>
            <a:r>
              <a:rPr lang="en-US" sz="1600" dirty="0" err="1"/>
              <a:t>eg.</a:t>
            </a:r>
            <a:r>
              <a:rPr lang="en-US" sz="1600" dirty="0"/>
              <a:t> end-of-life) </a:t>
            </a:r>
            <a:r>
              <a:rPr lang="en-GB" sz="1600" dirty="0"/>
              <a:t>or transition (e.g. unblocking) is not mentioned in any protocol, that is suspicious 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AC9394-3A56-D493-3790-CDC7D3342E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2</a:t>
            </a:fld>
            <a:endParaRPr lang="en-GB" altLang="nl-N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F32A15-8DC2-E6C2-216B-6C6E2BC2D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125538"/>
            <a:ext cx="5658640" cy="144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57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DF37-CE8D-B2FC-40AC-1657C0212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55A4E-A16D-447C-FBF9-D3F57CE64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083469"/>
            <a:ext cx="8136259" cy="4691062"/>
          </a:xfrm>
        </p:spPr>
        <p:txBody>
          <a:bodyPr/>
          <a:lstStyle/>
          <a:p>
            <a:r>
              <a:rPr lang="en-US" sz="1800" dirty="0">
                <a:solidFill>
                  <a:schemeClr val="accent2"/>
                </a:solidFill>
              </a:rPr>
              <a:t>Introduce convenient  mathematical functions &amp; notation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2"/>
                </a:solidFill>
              </a:rPr>
              <a:t>      </a:t>
            </a:r>
            <a:r>
              <a:rPr lang="en-US" sz="1600" dirty="0" err="1">
                <a:solidFill>
                  <a:schemeClr val="tx1"/>
                </a:solidFill>
              </a:rPr>
              <a:t>Eg</a:t>
            </a:r>
            <a:endParaRPr lang="en-US" sz="1600" dirty="0">
              <a:solidFill>
                <a:schemeClr val="tx1"/>
              </a:solidFill>
            </a:endParaRPr>
          </a:p>
          <a:p>
            <a:pPr marL="800100" lvl="2" indent="0">
              <a:buNone/>
            </a:pPr>
            <a:r>
              <a:rPr lang="en-US" sz="1600" i="1" dirty="0">
                <a:solidFill>
                  <a:schemeClr val="tx1"/>
                </a:solidFill>
              </a:rPr>
              <a:t>m  </a:t>
            </a:r>
            <a:r>
              <a:rPr lang="en-US" sz="1600" dirty="0">
                <a:solidFill>
                  <a:schemeClr val="tx1"/>
                </a:solidFill>
              </a:rPr>
              <a:t>=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i="1" dirty="0" err="1">
                <a:solidFill>
                  <a:srgbClr val="008000"/>
                </a:solidFill>
              </a:rPr>
              <a:t>Encrypt</a:t>
            </a:r>
            <a:r>
              <a:rPr lang="en-US" sz="1600" i="1" baseline="-25000" dirty="0" err="1">
                <a:solidFill>
                  <a:srgbClr val="008000"/>
                </a:solidFill>
              </a:rPr>
              <a:t>K</a:t>
            </a:r>
            <a:r>
              <a:rPr lang="en-US" sz="1600" i="1" baseline="-25000" dirty="0">
                <a:solidFill>
                  <a:srgbClr val="00800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i="1" dirty="0">
                <a:solidFill>
                  <a:schemeClr val="tx1"/>
                </a:solidFill>
              </a:rPr>
              <a:t>amount  </a:t>
            </a:r>
            <a:r>
              <a:rPr lang="en-US" sz="1600" dirty="0">
                <a:solidFill>
                  <a:schemeClr val="tx1"/>
                </a:solidFill>
              </a:rPr>
              <a:t>||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i="1" dirty="0" err="1">
                <a:solidFill>
                  <a:schemeClr val="tx1"/>
                </a:solidFill>
              </a:rPr>
              <a:t>card_id</a:t>
            </a:r>
            <a:r>
              <a:rPr lang="en-US" sz="1600" i="1" dirty="0">
                <a:solidFill>
                  <a:schemeClr val="tx1"/>
                </a:solidFill>
              </a:rPr>
              <a:t>  </a:t>
            </a:r>
            <a:r>
              <a:rPr lang="en-US" sz="1600" dirty="0">
                <a:solidFill>
                  <a:schemeClr val="tx1"/>
                </a:solidFill>
              </a:rPr>
              <a:t>|| </a:t>
            </a:r>
            <a:r>
              <a:rPr lang="en-US" sz="1600" i="1" dirty="0">
                <a:solidFill>
                  <a:schemeClr val="tx1"/>
                </a:solidFill>
              </a:rPr>
              <a:t>nonce 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800100" lvl="2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i="1" dirty="0">
                <a:solidFill>
                  <a:schemeClr val="tx1"/>
                </a:solidFill>
              </a:rPr>
              <a:t>amount, </a:t>
            </a:r>
            <a:r>
              <a:rPr lang="en-US" sz="1600" i="1" dirty="0" err="1">
                <a:solidFill>
                  <a:schemeClr val="tx1"/>
                </a:solidFill>
              </a:rPr>
              <a:t>cid</a:t>
            </a:r>
            <a:r>
              <a:rPr lang="en-US" sz="1600" i="1" dirty="0">
                <a:solidFill>
                  <a:schemeClr val="tx1"/>
                </a:solidFill>
              </a:rPr>
              <a:t>, time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=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i="1" dirty="0" err="1">
                <a:solidFill>
                  <a:srgbClr val="008000"/>
                </a:solidFill>
              </a:rPr>
              <a:t>Decrypt</a:t>
            </a:r>
            <a:r>
              <a:rPr lang="en-US" sz="1600" i="1" baseline="-25000" dirty="0" err="1">
                <a:solidFill>
                  <a:srgbClr val="008000"/>
                </a:solidFill>
              </a:rPr>
              <a:t>K</a:t>
            </a:r>
            <a:r>
              <a:rPr lang="en-US" sz="1600" i="1" baseline="-25000" dirty="0">
                <a:solidFill>
                  <a:srgbClr val="00800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i="1" dirty="0">
                <a:solidFill>
                  <a:schemeClr val="tx1"/>
                </a:solidFill>
              </a:rPr>
              <a:t>payload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pPr marL="800100" lvl="2" indent="0">
              <a:buNone/>
            </a:pPr>
            <a:r>
              <a:rPr lang="en-US" sz="1600" i="1" dirty="0">
                <a:solidFill>
                  <a:schemeClr val="tx1"/>
                </a:solidFill>
              </a:rPr>
              <a:t>m</a:t>
            </a:r>
            <a:r>
              <a:rPr lang="en-US" sz="1600" i="1" baseline="-25000" dirty="0">
                <a:solidFill>
                  <a:schemeClr val="tx1"/>
                </a:solidFill>
              </a:rPr>
              <a:t>2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=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rgbClr val="008000"/>
                </a:solidFill>
                <a:cs typeface="Courier New" panose="02070309020205020404" pitchFamily="49" charset="0"/>
              </a:rPr>
              <a:t>DecryptAndCheckSignature</a:t>
            </a:r>
            <a:r>
              <a:rPr lang="en-US" sz="1600" i="1" baseline="-25000" dirty="0">
                <a:solidFill>
                  <a:srgbClr val="008000"/>
                </a:solidFill>
              </a:rPr>
              <a:t>K1,K2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i="1" dirty="0">
                <a:solidFill>
                  <a:schemeClr val="tx1"/>
                </a:solidFill>
              </a:rPr>
              <a:t>m</a:t>
            </a:r>
            <a:r>
              <a:rPr lang="en-US" sz="1600" i="1" baseline="-25000" dirty="0">
                <a:solidFill>
                  <a:schemeClr val="tx1"/>
                </a:solidFill>
              </a:rPr>
              <a:t>1</a:t>
            </a:r>
            <a:r>
              <a:rPr lang="en-US" sz="1600" dirty="0">
                <a:solidFill>
                  <a:schemeClr val="tx1"/>
                </a:solidFill>
              </a:rPr>
              <a:t>) ; abort if signature incorrect</a:t>
            </a:r>
          </a:p>
          <a:p>
            <a:endParaRPr lang="en-US" sz="1800" dirty="0">
              <a:solidFill>
                <a:schemeClr val="accent2"/>
              </a:solidFill>
            </a:endParaRPr>
          </a:p>
          <a:p>
            <a:r>
              <a:rPr lang="en-US" sz="1800" dirty="0">
                <a:solidFill>
                  <a:schemeClr val="accent2"/>
                </a:solidFill>
              </a:rPr>
              <a:t>Numbering steps in protocols can be useful</a:t>
            </a:r>
          </a:p>
          <a:p>
            <a:pPr lvl="1"/>
            <a:r>
              <a:rPr lang="en-US" sz="1800" dirty="0"/>
              <a:t>also when you start coding</a:t>
            </a:r>
          </a:p>
          <a:p>
            <a:pPr marL="400050" lvl="1" indent="0">
              <a:buNone/>
            </a:pPr>
            <a:endParaRPr lang="en-US" sz="1600" i="1" dirty="0">
              <a:solidFill>
                <a:srgbClr val="008000"/>
              </a:solidFill>
            </a:endParaRPr>
          </a:p>
          <a:p>
            <a:pPr lvl="1"/>
            <a:endParaRPr lang="en-US" sz="1800" i="1" dirty="0"/>
          </a:p>
          <a:p>
            <a:pPr lvl="1"/>
            <a:endParaRPr lang="en-US" sz="1800" i="1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A3D021-408C-05BE-7911-F33B1497AA4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20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2388095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F1FC-9CE1-9398-296D-63B6D9205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lifecycle state transitions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F5715-4AF0-5C61-F6E0-3093F6C4E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err="1"/>
              <a:t>Eg.</a:t>
            </a:r>
            <a:r>
              <a:rPr lang="en-US" sz="1600" dirty="0"/>
              <a:t> 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600" dirty="0"/>
              <a:t>good to add </a:t>
            </a:r>
            <a:r>
              <a:rPr lang="en-US" sz="1600" dirty="0">
                <a:solidFill>
                  <a:srgbClr val="C00000"/>
                </a:solidFill>
              </a:rPr>
              <a:t>explicit state change 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0B952-BA7C-F8FD-C99A-83441648E6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3</a:t>
            </a:fld>
            <a:endParaRPr lang="en-GB" altLang="nl-N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A14106-4507-03A0-B868-24FB21AE5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484784"/>
            <a:ext cx="4501480" cy="37193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72A5D-B855-2E5A-EE5A-5FFF9FDBBCF8}"/>
              </a:ext>
            </a:extLst>
          </p:cNvPr>
          <p:cNvSpPr txBox="1"/>
          <p:nvPr/>
        </p:nvSpPr>
        <p:spPr>
          <a:xfrm>
            <a:off x="4932040" y="3933056"/>
            <a:ext cx="1795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 := ISSUED</a:t>
            </a:r>
            <a:endParaRPr lang="en-GB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846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7EB77-B29A-8BAF-8844-EA3AF2629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to also make other actions explicit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540130-61DA-A708-9548-E5A131E274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4</a:t>
            </a:fld>
            <a:endParaRPr lang="en-GB" altLang="nl-N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22DE60-A8BF-06A0-735A-3348B5105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18" y="1171442"/>
            <a:ext cx="7259063" cy="51061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2AF5C49-7710-208C-83C4-B26EDD1C4EB5}"/>
              </a:ext>
            </a:extLst>
          </p:cNvPr>
          <p:cNvSpPr txBox="1"/>
          <p:nvPr/>
        </p:nvSpPr>
        <p:spPr>
          <a:xfrm>
            <a:off x="5004048" y="5157192"/>
            <a:ext cx="22252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 displays “paid”</a:t>
            </a:r>
            <a:endParaRPr lang="en-GB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D9DD69-6AD5-19D1-21AC-B8B0694A3752}"/>
              </a:ext>
            </a:extLst>
          </p:cNvPr>
          <p:cNvSpPr txBox="1"/>
          <p:nvPr/>
        </p:nvSpPr>
        <p:spPr>
          <a:xfrm>
            <a:off x="2843808" y="2852936"/>
            <a:ext cx="14734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balance =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balance – T </a:t>
            </a:r>
            <a:endParaRPr lang="en-GB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129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7FBD9-E59B-55B8-E723-21E69AD71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Spot the security flaw 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DCDD-FE2D-0060-CA06-667F98657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413" y="1191468"/>
            <a:ext cx="7769225" cy="4757811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600" dirty="0"/>
              <a:t>Message 4 includes a nonce </a:t>
            </a:r>
            <a:r>
              <a:rPr lang="en-GB" sz="1600" dirty="0" err="1"/>
              <a:t>n</a:t>
            </a:r>
            <a:r>
              <a:rPr lang="en-GB" sz="1600" baseline="-25000" dirty="0" err="1"/>
              <a:t>c</a:t>
            </a:r>
            <a:r>
              <a:rPr lang="en-GB" sz="1600" baseline="-25000" dirty="0"/>
              <a:t> </a:t>
            </a:r>
            <a:r>
              <a:rPr lang="en-GB" sz="1600" dirty="0"/>
              <a:t> exchanged in mutual authentication phase.</a:t>
            </a:r>
          </a:p>
          <a:p>
            <a:pPr marL="0" indent="0">
              <a:buNone/>
            </a:pPr>
            <a:r>
              <a:rPr lang="en-GB" sz="1600" dirty="0"/>
              <a:t>This ensures ‘freshness’ of the message / ties it to the current session.</a:t>
            </a:r>
          </a:p>
          <a:p>
            <a:pPr marL="0" indent="0">
              <a:buNone/>
            </a:pPr>
            <a:r>
              <a:rPr lang="en-GB" sz="1600" dirty="0"/>
              <a:t>But.... it can be replayed within the same session!</a:t>
            </a:r>
          </a:p>
          <a:p>
            <a:pPr marL="0" indent="0">
              <a:buNone/>
            </a:pPr>
            <a:r>
              <a:rPr lang="en-GB" sz="1600" i="1" dirty="0"/>
              <a:t>Solutions?</a:t>
            </a:r>
          </a:p>
          <a:p>
            <a:pPr>
              <a:buFont typeface="+mj-lt"/>
              <a:buAutoNum type="arabicPeriod"/>
            </a:pPr>
            <a:r>
              <a:rPr lang="en-GB" sz="1600" dirty="0"/>
              <a:t>Card could set a Boolean flag and refuse a second CHANGE_BALANCE OPERATION or </a:t>
            </a:r>
          </a:p>
          <a:p>
            <a:pPr>
              <a:buFont typeface="+mj-lt"/>
              <a:buAutoNum type="arabicPeriod"/>
            </a:pPr>
            <a:r>
              <a:rPr lang="en-GB" sz="1600" dirty="0"/>
              <a:t>Card could change (e.g. increment) the value of </a:t>
            </a:r>
            <a:r>
              <a:rPr lang="en-GB" sz="1600" dirty="0" err="1"/>
              <a:t>n</a:t>
            </a:r>
            <a:r>
              <a:rPr lang="en-GB" sz="1600" baseline="-25000" dirty="0" err="1"/>
              <a:t>c</a:t>
            </a:r>
            <a:endParaRPr lang="en-GB" sz="1600" baseline="-25000" dirty="0"/>
          </a:p>
          <a:p>
            <a:pPr marL="0" indent="0">
              <a:buNone/>
            </a:pPr>
            <a:r>
              <a:rPr lang="en-GB" sz="1600" dirty="0"/>
              <a:t>Good to include such actions as explicit steps</a:t>
            </a:r>
            <a:endParaRPr lang="en-GB" sz="1600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4A3AD-A075-0630-2A20-6D6747D68D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5</a:t>
            </a:fld>
            <a:endParaRPr lang="en-GB" altLang="nl-NL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C3E373-803D-4F90-1522-DFADF8395E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b="44184"/>
          <a:stretch/>
        </p:blipFill>
        <p:spPr>
          <a:xfrm>
            <a:off x="1115616" y="1151428"/>
            <a:ext cx="7719288" cy="198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14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7FBD9-E59B-55B8-E723-21E69AD71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Spot the potential security </a:t>
            </a:r>
            <a:r>
              <a:rPr lang="en-US"/>
              <a:t>flaw with step </a:t>
            </a:r>
            <a:r>
              <a:rPr lang="en-US" dirty="0"/>
              <a:t>6 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DCDD-FE2D-0060-CA06-667F98657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619960"/>
            <a:ext cx="7769225" cy="561808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i="1" dirty="0"/>
              <a:t>A MitM attacker could replay message 2 as message 6.</a:t>
            </a:r>
          </a:p>
          <a:p>
            <a:pPr marL="400050" lvl="1" indent="0">
              <a:buNone/>
            </a:pPr>
            <a:r>
              <a:rPr lang="en-GB" sz="1600" dirty="0"/>
              <a:t>Including more information in the signature to distinguish message 2  and 6 would prevent this. Ideally, all signed messages have unambiguous meanings and can never be reused in the wrong place.</a:t>
            </a:r>
          </a:p>
          <a:p>
            <a:pPr marL="0" indent="0">
              <a:buNone/>
            </a:pPr>
            <a:r>
              <a:rPr lang="en-GB" sz="1600" i="1" dirty="0"/>
              <a:t>Also, what happens if we do a card tear before step 6?</a:t>
            </a:r>
          </a:p>
          <a:p>
            <a:pPr marL="400050" lvl="1" indent="0">
              <a:buNone/>
            </a:pPr>
            <a:r>
              <a:rPr lang="en-GB" sz="1600" dirty="0"/>
              <a:t>Card tears messing with things are unavoidable, </a:t>
            </a:r>
            <a:br>
              <a:rPr lang="en-GB" sz="1600" dirty="0"/>
            </a:br>
            <a:r>
              <a:rPr lang="en-GB" sz="1600" dirty="0"/>
              <a:t>but check their security impact!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4A3AD-A075-0630-2A20-6D6747D68D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6</a:t>
            </a:fld>
            <a:endParaRPr lang="en-GB" altLang="nl-NL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66F174-7F43-4309-0BC3-AE6EDF8E9A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b="-696"/>
          <a:stretch/>
        </p:blipFill>
        <p:spPr>
          <a:xfrm>
            <a:off x="1115616" y="1015510"/>
            <a:ext cx="6264696" cy="291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59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39A1187-EA4A-58CD-DEF8-4D07990ED5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121" b="18331"/>
          <a:stretch/>
        </p:blipFill>
        <p:spPr>
          <a:xfrm>
            <a:off x="684213" y="1485653"/>
            <a:ext cx="7050843" cy="432048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0012087-6E8F-7EE0-514C-1AC4DAE93378}"/>
              </a:ext>
            </a:extLst>
          </p:cNvPr>
          <p:cNvSpPr txBox="1">
            <a:spLocks/>
          </p:cNvSpPr>
          <p:nvPr/>
        </p:nvSpPr>
        <p:spPr bwMode="auto">
          <a:xfrm>
            <a:off x="827584" y="1268760"/>
            <a:ext cx="7769225" cy="469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92125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ea typeface="+mn-ea"/>
                <a:cs typeface="+mn-cs"/>
              </a:defRPr>
            </a:lvl1pPr>
            <a:lvl2pPr marL="742950" indent="-285750" algn="l" defTabSz="492125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+mn-cs"/>
              </a:defRPr>
            </a:lvl2pPr>
            <a:lvl3pPr marL="1143000" indent="-228600" algn="l" defTabSz="492125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+mn-cs"/>
              </a:defRPr>
            </a:lvl3pPr>
            <a:lvl4pPr marL="1600200" indent="-228600" algn="l" defTabSz="492125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+mn-cs"/>
              </a:defRPr>
            </a:lvl4pPr>
            <a:lvl5pPr marL="2057400" indent="-228600" algn="l" defTabSz="492125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defRPr sz="2000">
                <a:solidFill>
                  <a:srgbClr val="000000"/>
                </a:solidFill>
                <a:latin typeface="Arial Rounded MT Bold" panose="020F0704030504030204" pitchFamily="34" charset="0"/>
                <a:cs typeface="+mn-cs"/>
              </a:defRPr>
            </a:lvl5pPr>
            <a:lvl6pPr marL="2514600" indent="-228600" algn="l" defTabSz="492125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92125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92125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92125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Times New Roman" panose="02020603050405020304" pitchFamily="18" charset="0"/>
              <a:buNone/>
            </a:pPr>
            <a:endParaRPr lang="en-US" kern="0" dirty="0"/>
          </a:p>
          <a:p>
            <a:pPr marL="0" indent="0">
              <a:buFont typeface="Times New Roman" panose="02020603050405020304" pitchFamily="18" charset="0"/>
              <a:buNone/>
            </a:pPr>
            <a:endParaRPr lang="en-GB" kern="0" dirty="0"/>
          </a:p>
          <a:p>
            <a:pPr marL="0" indent="0">
              <a:buFont typeface="Times New Roman" panose="02020603050405020304" pitchFamily="18" charset="0"/>
              <a:buNone/>
            </a:pPr>
            <a:endParaRPr lang="en-GB" kern="0" dirty="0"/>
          </a:p>
          <a:p>
            <a:pPr marL="0" indent="0">
              <a:buNone/>
            </a:pPr>
            <a:r>
              <a:rPr lang="en-GB" sz="1600" kern="0" dirty="0"/>
              <a:t>Instead of just signing   </a:t>
            </a:r>
          </a:p>
          <a:p>
            <a:pPr marL="0" indent="0">
              <a:buNone/>
            </a:pPr>
            <a:r>
              <a:rPr lang="en-GB" sz="1600" i="1" kern="0" dirty="0"/>
              <a:t>                          </a:t>
            </a:r>
            <a:r>
              <a:rPr lang="en-GB" sz="1600" i="1" kern="0" dirty="0" err="1"/>
              <a:t>balance_change</a:t>
            </a:r>
            <a:r>
              <a:rPr lang="en-GB" sz="1600" i="1" kern="0" dirty="0"/>
              <a:t>, </a:t>
            </a:r>
            <a:r>
              <a:rPr lang="en-GB" sz="1600" i="1" kern="0" dirty="0" err="1"/>
              <a:t>n</a:t>
            </a:r>
            <a:r>
              <a:rPr lang="en-GB" sz="1600" i="1" kern="0" baseline="-25000" dirty="0" err="1"/>
              <a:t>c</a:t>
            </a:r>
            <a:r>
              <a:rPr lang="en-GB" sz="1600" kern="0" dirty="0"/>
              <a:t>     </a:t>
            </a:r>
            <a:endParaRPr lang="en-GB" sz="1600" i="1" kern="0" baseline="-25000" dirty="0"/>
          </a:p>
          <a:p>
            <a:pPr marL="0" indent="0">
              <a:buNone/>
            </a:pPr>
            <a:r>
              <a:rPr lang="en-GB" sz="1600" kern="0" dirty="0"/>
              <a:t>the protocol becomes more robust if we include signature over</a:t>
            </a:r>
          </a:p>
          <a:p>
            <a:pPr marL="0" indent="0">
              <a:buNone/>
            </a:pPr>
            <a:r>
              <a:rPr lang="en-GB" sz="1600" kern="0" dirty="0"/>
              <a:t>                         </a:t>
            </a:r>
            <a:r>
              <a:rPr lang="en-GB" sz="1600" i="1" kern="0" dirty="0"/>
              <a:t>BALANCE_CHANGE</a:t>
            </a:r>
            <a:r>
              <a:rPr lang="en-GB" sz="1600" kern="0" dirty="0"/>
              <a:t>,  </a:t>
            </a:r>
            <a:r>
              <a:rPr lang="en-GB" sz="1600" i="1" kern="0" dirty="0" err="1"/>
              <a:t>current_balance</a:t>
            </a:r>
            <a:r>
              <a:rPr lang="en-GB" sz="1600" i="1" kern="0" dirty="0"/>
              <a:t>, </a:t>
            </a:r>
            <a:r>
              <a:rPr lang="en-GB" sz="1600" i="1" kern="0" dirty="0" err="1"/>
              <a:t>n</a:t>
            </a:r>
            <a:r>
              <a:rPr lang="en-GB" sz="1600" i="1" kern="0" baseline="-25000" dirty="0" err="1"/>
              <a:t>c</a:t>
            </a:r>
            <a:r>
              <a:rPr lang="en-GB" sz="1600" kern="0" dirty="0"/>
              <a:t> </a:t>
            </a:r>
          </a:p>
          <a:p>
            <a:pPr marL="0" indent="0">
              <a:buNone/>
            </a:pPr>
            <a:endParaRPr lang="en-GB" sz="1600" kern="0" dirty="0"/>
          </a:p>
          <a:p>
            <a:pPr marL="0" indent="0">
              <a:buNone/>
            </a:pPr>
            <a:r>
              <a:rPr lang="en-GB" sz="1600" kern="0" dirty="0"/>
              <a:t>where </a:t>
            </a:r>
            <a:r>
              <a:rPr lang="en-GB" sz="1600" i="1" kern="0" dirty="0"/>
              <a:t>BALANCE_CHANGE </a:t>
            </a:r>
            <a:r>
              <a:rPr lang="en-GB" sz="1600" kern="0" dirty="0"/>
              <a:t> is some constant byte for this specific  message/operation   </a:t>
            </a:r>
          </a:p>
          <a:p>
            <a:pPr marL="0" indent="0">
              <a:buNone/>
            </a:pPr>
            <a:endParaRPr lang="en-GB" sz="1600" i="1" kern="0" baseline="-25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D7FBD9-E59B-55B8-E723-21E69AD71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improvement: sign </a:t>
            </a:r>
            <a:r>
              <a:rPr lang="en-US" i="1" dirty="0"/>
              <a:t>everything</a:t>
            </a:r>
            <a:endParaRPr lang="en-GB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4A3AD-A075-0630-2A20-6D6747D68D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7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4241809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3C87D-3271-9E6A-7029-2A14BCCD1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vs HOW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4E494-159F-4169-9E7C-015E7C29A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Clearly separate </a:t>
            </a:r>
          </a:p>
          <a:p>
            <a:r>
              <a:rPr lang="en-US" sz="1800" dirty="0">
                <a:solidFill>
                  <a:schemeClr val="accent2"/>
                </a:solidFill>
              </a:rPr>
              <a:t>the security requirement (WHAT)</a:t>
            </a:r>
          </a:p>
          <a:p>
            <a:r>
              <a:rPr lang="en-US" sz="1800" dirty="0">
                <a:solidFill>
                  <a:srgbClr val="008000"/>
                </a:solidFill>
              </a:rPr>
              <a:t>the way in which that requirement is ensures (HOW)</a:t>
            </a:r>
          </a:p>
          <a:p>
            <a:endParaRPr lang="en-US" dirty="0">
              <a:solidFill>
                <a:srgbClr val="008000"/>
              </a:solidFill>
            </a:endParaRPr>
          </a:p>
          <a:p>
            <a:endParaRPr lang="en-US" dirty="0">
              <a:solidFill>
                <a:srgbClr val="008000"/>
              </a:solidFill>
            </a:endParaRPr>
          </a:p>
          <a:p>
            <a:endParaRPr lang="en-US" dirty="0">
              <a:solidFill>
                <a:srgbClr val="008000"/>
              </a:solidFill>
            </a:endParaRPr>
          </a:p>
          <a:p>
            <a:endParaRPr lang="en-US" dirty="0">
              <a:solidFill>
                <a:srgbClr val="008000"/>
              </a:solidFill>
            </a:endParaRPr>
          </a:p>
          <a:p>
            <a:endParaRPr lang="en-US" sz="1200" dirty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If you don’t, it is easy for two to get mixed and for design decisions to become implicit.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</a:p>
          <a:p>
            <a:pPr marL="400050" lvl="1" indent="0">
              <a:buNone/>
            </a:pPr>
            <a:r>
              <a:rPr lang="en-GB" sz="1600" dirty="0" err="1">
                <a:solidFill>
                  <a:schemeClr val="tx1"/>
                </a:solidFill>
              </a:rPr>
              <a:t>Eg</a:t>
            </a:r>
            <a:r>
              <a:rPr lang="en-GB" sz="1600" dirty="0">
                <a:solidFill>
                  <a:schemeClr val="tx1"/>
                </a:solidFill>
              </a:rPr>
              <a:t> why not use a counter instead of random number?  </a:t>
            </a:r>
            <a:br>
              <a:rPr lang="en-GB" sz="1600" dirty="0">
                <a:solidFill>
                  <a:schemeClr val="tx1"/>
                </a:solidFill>
              </a:rPr>
            </a:br>
            <a:r>
              <a:rPr lang="en-GB" sz="1600" dirty="0">
                <a:solidFill>
                  <a:schemeClr val="tx1"/>
                </a:solidFill>
              </a:rPr>
              <a:t>Or maybe the terminal sends more data, including a nonce, that is signed (rather than encrypted)?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6E1842-A555-6836-E3CB-E17382CA47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B1D249E-CF8A-42E7-8DB9-88F6D293CD93}" type="slidenum">
              <a:rPr lang="en-GB" altLang="nl-NL" smtClean="0"/>
              <a:pPr>
                <a:defRPr/>
              </a:pPr>
              <a:t>8</a:t>
            </a:fld>
            <a:endParaRPr lang="en-GB" altLang="nl-NL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B5416A-B3FB-96F3-C6E1-502BB831F1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797" y="2338433"/>
            <a:ext cx="7473338" cy="108292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4A33002-6512-4DC1-2377-FC83D58538B2}"/>
                  </a:ext>
                </a:extLst>
              </p14:cNvPr>
              <p14:cNvContentPartPr/>
              <p14:nvPr/>
            </p14:nvContentPartPr>
            <p14:xfrm>
              <a:off x="1713807" y="2576141"/>
              <a:ext cx="5013360" cy="4572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4A33002-6512-4DC1-2377-FC83D58538B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60167" y="2468501"/>
                <a:ext cx="5121000" cy="26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2549EDB9-36C2-1CD2-0554-33B98F142EFC}"/>
                  </a:ext>
                </a:extLst>
              </p14:cNvPr>
              <p14:cNvContentPartPr/>
              <p14:nvPr/>
            </p14:nvContentPartPr>
            <p14:xfrm>
              <a:off x="2190807" y="2807261"/>
              <a:ext cx="5628600" cy="460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2549EDB9-36C2-1CD2-0554-33B98F142EF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36807" y="2699261"/>
                <a:ext cx="5736240" cy="26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5056158-949E-6255-1BE9-F193CC0656C7}"/>
                  </a:ext>
                </a:extLst>
              </p14:cNvPr>
              <p14:cNvContentPartPr/>
              <p14:nvPr/>
            </p14:nvContentPartPr>
            <p14:xfrm>
              <a:off x="1728567" y="3011021"/>
              <a:ext cx="6144840" cy="90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5056158-949E-6255-1BE9-F193CC0656C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74927" y="2903381"/>
                <a:ext cx="6252480" cy="30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D9B93C08-CFB5-C914-509F-61F051888323}"/>
                  </a:ext>
                </a:extLst>
              </p14:cNvPr>
              <p14:cNvContentPartPr/>
              <p14:nvPr/>
            </p14:nvContentPartPr>
            <p14:xfrm>
              <a:off x="1710927" y="3260141"/>
              <a:ext cx="1270080" cy="1908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D9B93C08-CFB5-C914-509F-61F05188832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657287" y="3152141"/>
                <a:ext cx="1377720" cy="23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86559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40ACE14-3F8B-4F48-4A62-445541ADD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case: lost or stolen cards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72D9C2-730C-5659-63A0-B225B452E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i="1" dirty="0">
                <a:solidFill>
                  <a:schemeClr val="accent2"/>
                </a:solidFill>
              </a:rPr>
              <a:t>What happens if cards get stolen or lost?</a:t>
            </a:r>
          </a:p>
          <a:p>
            <a:pPr marL="0" indent="0">
              <a:buNone/>
            </a:pPr>
            <a:endParaRPr lang="en-GB" sz="1800" dirty="0"/>
          </a:p>
          <a:p>
            <a:pPr marL="57150" indent="0">
              <a:buNone/>
            </a:pPr>
            <a:r>
              <a:rPr lang="en-GB" sz="1800" dirty="0"/>
              <a:t>Reporting a card as stolen or lost would be a separate use case</a:t>
            </a:r>
          </a:p>
          <a:p>
            <a:pPr marL="57150" indent="0">
              <a:buNone/>
            </a:pPr>
            <a:endParaRPr lang="en-GB" sz="1800" dirty="0"/>
          </a:p>
          <a:p>
            <a:pPr marL="57150" indent="0">
              <a:buNone/>
            </a:pPr>
            <a:r>
              <a:rPr lang="en-GB" sz="1800" dirty="0"/>
              <a:t>Decision not to have procedure for this deserves to be explicitly stated &amp; motivated. </a:t>
            </a:r>
            <a:endParaRPr lang="en-US" sz="1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940824-61DC-2A33-29E9-4DDA885FB9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33596ADE-1EC8-4462-9A09-C290E933111B}" type="slidenum">
              <a:rPr lang="en-GB" altLang="nl-NL" smtClean="0"/>
              <a:pPr>
                <a:defRPr/>
              </a:pPr>
              <a:t>9</a:t>
            </a:fld>
            <a:endParaRPr lang="en-GB" altLang="nl-NL" dirty="0"/>
          </a:p>
        </p:txBody>
      </p:sp>
    </p:spTree>
    <p:extLst>
      <p:ext uri="{BB962C8B-B14F-4D97-AF65-F5344CB8AC3E}">
        <p14:creationId xmlns:p14="http://schemas.microsoft.com/office/powerpoint/2010/main" val="2467962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"/>
        <a:cs typeface="Times New Roman"/>
      </a:majorFont>
      <a:minorFont>
        <a:latin typeface="Comic Sans MS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92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92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3972</TotalTime>
  <Words>1209</Words>
  <Application>Microsoft Office PowerPoint</Application>
  <PresentationFormat>On-screen Show (4:3)</PresentationFormat>
  <Paragraphs>220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 Rounded MT Bold</vt:lpstr>
      <vt:lpstr>Comic Sans MS</vt:lpstr>
      <vt:lpstr>Courier New</vt:lpstr>
      <vt:lpstr>Times New Roman</vt:lpstr>
      <vt:lpstr>Office Theme</vt:lpstr>
      <vt:lpstr>Security Protocol Project  Generic Feedback </vt:lpstr>
      <vt:lpstr>Lifecycle changes</vt:lpstr>
      <vt:lpstr>Explicit lifecycle state transitions</vt:lpstr>
      <vt:lpstr>Good to also make other actions explicit</vt:lpstr>
      <vt:lpstr>Spot the security flaw  </vt:lpstr>
      <vt:lpstr>Spot the potential security flaw with step 6  </vt:lpstr>
      <vt:lpstr>Generic improvement: sign everything</vt:lpstr>
      <vt:lpstr>WHAT vs HOW</vt:lpstr>
      <vt:lpstr>Use case: lost or stolen cards</vt:lpstr>
      <vt:lpstr>Blocking cards  </vt:lpstr>
      <vt:lpstr>Spotting protocol flaws </vt:lpstr>
      <vt:lpstr>Spotting protocol flaws/improvements </vt:lpstr>
      <vt:lpstr>Certificates</vt:lpstr>
      <vt:lpstr>Potential improvement?</vt:lpstr>
      <vt:lpstr>IDs  </vt:lpstr>
      <vt:lpstr>Defense in Depth</vt:lpstr>
      <vt:lpstr>Stylistic advice</vt:lpstr>
      <vt:lpstr>Avoid duplication</vt:lpstr>
      <vt:lpstr>Notation</vt:lpstr>
      <vt:lpstr>Notation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Opportunities and challenges for formal specification of Java programs</dc:title>
  <dc:creator>aa</dc:creator>
  <cp:lastModifiedBy>Poll, E. (Erik)</cp:lastModifiedBy>
  <cp:revision>173</cp:revision>
  <cp:lastPrinted>1601-01-01T00:00:00Z</cp:lastPrinted>
  <dcterms:created xsi:type="dcterms:W3CDTF">2003-01-08T18:45:38Z</dcterms:created>
  <dcterms:modified xsi:type="dcterms:W3CDTF">2024-03-07T12:17:03Z</dcterms:modified>
</cp:coreProperties>
</file>