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62" r:id="rId4"/>
    <p:sldId id="261" r:id="rId5"/>
    <p:sldId id="268" r:id="rId6"/>
    <p:sldId id="267" r:id="rId7"/>
    <p:sldId id="269" r:id="rId8"/>
    <p:sldId id="270" r:id="rId9"/>
    <p:sldId id="265" r:id="rId10"/>
    <p:sldId id="271" r:id="rId11"/>
    <p:sldId id="264" r:id="rId12"/>
    <p:sldId id="266" r:id="rId13"/>
    <p:sldId id="272" r:id="rId1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6DA"/>
    <a:srgbClr val="DDC237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348FDC-B6B2-40AC-8955-D84A28B0095A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50BA09-C4A7-4C9F-9F40-A6C1ACD24F84}" type="datetime1">
              <a:rPr lang="nl-NL" noProof="0" smtClean="0"/>
              <a:t>24-11-2023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73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6535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E58AF97-A3DC-4923-BC1F-2FBF277F66F2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AF9B3-E18E-4B83-B521-103F6ED60B13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D71A35F6-5941-42AF-A847-E14C7F8640F2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FD34D3-5BB1-4325-B227-559E9E07842B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069727D-B0FA-4977-8AA0-478D434CE9A6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DAC0D-BCDF-433B-9B20-E2DA31A64EDF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>
            <a:lvl1pPr marL="342900" indent="-342900" rtl="0">
              <a:buFont typeface="Wingdings" panose="05000000000000000000" pitchFamily="2" charset="2"/>
              <a:buChar char="§"/>
              <a:defRPr/>
            </a:lvl1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DE4790-AFB4-4495-8959-7672CEF5C0D3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9E9282-5448-488B-80DE-5B327E77B61B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A176DA-F5CB-4859-99A1-BE0EEB2A804E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 rtl="0">
              <a:defRPr sz="30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half" idx="2" hasCustomPrompt="1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</p:txBody>
      </p:sp>
      <p:sp>
        <p:nvSpPr>
          <p:cNvPr id="3" name="Tijdelijke aanduiding voor inhoud 3"/>
          <p:cNvSpPr>
            <a:spLocks noGrp="1"/>
          </p:cNvSpPr>
          <p:nvPr>
            <p:ph idx="1" hasCustomPrompt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 marL="342900" indent="-342900" rtl="0">
              <a:buFont typeface="Wingdings" panose="05000000000000000000" pitchFamily="2" charset="2"/>
              <a:buChar char="§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70CEA-F47B-4195-BE6E-906E0750017B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 rtl="0">
              <a:defRPr sz="30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1D7054-6807-4443-8E62-731181AE8B5F}" type="datetime1">
              <a:rPr lang="nl-NL" smtClean="0"/>
              <a:t>24-11-2023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dirty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/>
              <a:t>Klik om de tekststijlen van het model te bewerken</a:t>
            </a:r>
            <a:endParaRPr lang="nl-NL" noProof="0" dirty="0"/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  <a:p>
            <a:pPr lvl="5" rtl="0"/>
            <a:r>
              <a:rPr lang="nl-NL" noProof="0" dirty="0"/>
              <a:t>Zesde</a:t>
            </a:r>
          </a:p>
          <a:p>
            <a:pPr lvl="6" rtl="0"/>
            <a:r>
              <a:rPr lang="nl-NL" noProof="0" dirty="0"/>
              <a:t>Zevende</a:t>
            </a:r>
          </a:p>
          <a:p>
            <a:pPr lvl="7" rtl="0"/>
            <a:r>
              <a:rPr lang="nl-NL" noProof="0" dirty="0"/>
              <a:t>Achtste</a:t>
            </a:r>
          </a:p>
          <a:p>
            <a:pPr lvl="8" rtl="0"/>
            <a:r>
              <a:rPr lang="nl-NL" noProof="0" dirty="0"/>
              <a:t>Negende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50F33F76-EEFF-49D2-A969-B2E37F8A00C8}" type="datetime1">
              <a:rPr lang="nl-NL" noProof="0" smtClean="0"/>
              <a:t>24-11-2023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microsoft.com/office/2007/relationships/hdphoto" Target="../media/hdphoto6.wdp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4.wdp"/><Relationship Id="rId12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Type </a:t>
            </a:r>
            <a:r>
              <a:rPr lang="nl-NL" dirty="0" err="1"/>
              <a:t>safety</a:t>
            </a:r>
            <a:r>
              <a:rPr lang="nl-NL" dirty="0"/>
              <a:t> of </a:t>
            </a:r>
            <a:r>
              <a:rPr lang="nl-NL" dirty="0" err="1"/>
              <a:t>Simply</a:t>
            </a:r>
            <a:r>
              <a:rPr lang="nl-NL" dirty="0"/>
              <a:t> </a:t>
            </a:r>
            <a:r>
              <a:rPr lang="nl-NL" dirty="0" err="1"/>
              <a:t>Typed</a:t>
            </a:r>
            <a:r>
              <a:rPr lang="nl-NL" dirty="0"/>
              <a:t> </a:t>
            </a:r>
            <a:r>
              <a:rPr lang="nl-NL" dirty="0" err="1"/>
              <a:t>Lambda</a:t>
            </a:r>
            <a:r>
              <a:rPr lang="nl-NL" dirty="0"/>
              <a:t> Calculus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Maud van de Lockant</a:t>
            </a:r>
          </a:p>
          <a:p>
            <a:pPr rtl="0"/>
            <a:r>
              <a:rPr lang="nl-NL" dirty="0"/>
              <a:t>Susan Withaar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8B0CC-E7A3-018B-F0B2-F5F7F18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Fundamental</a:t>
            </a:r>
            <a:r>
              <a:rPr lang="nl-NL" dirty="0"/>
              <a:t> Property/Basic Lemma </a:t>
            </a:r>
            <a:r>
              <a:rPr lang="nl-NL" dirty="0" err="1"/>
              <a:t>Theorem</a:t>
            </a:r>
            <a:r>
              <a:rPr lang="nl-NL" dirty="0"/>
              <a:t> (A)</a:t>
            </a:r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344AE6-7CBA-997E-06DD-773EABC9AB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9368" y="1828456"/>
            <a:ext cx="2152632" cy="11382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F92248-8E45-8897-5010-E5078D20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594" y="2196587"/>
            <a:ext cx="702774" cy="40199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9185037-34EB-8F2A-39C6-39BF29B32E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535" y="2213044"/>
            <a:ext cx="4764927" cy="52260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43AD0FE-8C1B-22CD-5F97-4ADC8E89E4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1146" y="2953806"/>
            <a:ext cx="3507646" cy="52260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09AC2B0-BC86-FBA5-2D62-88C7FB9A18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052"/>
          <a:stretch/>
        </p:blipFill>
        <p:spPr>
          <a:xfrm>
            <a:off x="603800" y="4065814"/>
            <a:ext cx="11588200" cy="106445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5D1C069-2356-B80A-718C-7899933B4A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542"/>
          <a:stretch/>
        </p:blipFill>
        <p:spPr>
          <a:xfrm>
            <a:off x="603800" y="4065813"/>
            <a:ext cx="11588200" cy="15612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758C99-227F-36D8-628E-564938FC7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473"/>
          <a:stretch/>
        </p:blipFill>
        <p:spPr>
          <a:xfrm>
            <a:off x="169675" y="5627046"/>
            <a:ext cx="12131329" cy="9807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A8CA7F-D865-EE31-C5C0-D01EB18612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488" b="14853"/>
          <a:stretch/>
        </p:blipFill>
        <p:spPr>
          <a:xfrm>
            <a:off x="1098535" y="2953807"/>
            <a:ext cx="6187318" cy="5226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5EA59C-D050-4B91-0B47-B3B96A9D5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304" y="5327056"/>
            <a:ext cx="2936376" cy="5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47011-5E63-334C-9408-8A291CA1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Fundamental</a:t>
            </a:r>
            <a:r>
              <a:rPr lang="nl-NL" dirty="0"/>
              <a:t> Property/Basic Lemma </a:t>
            </a:r>
            <a:r>
              <a:rPr lang="nl-NL" dirty="0" err="1"/>
              <a:t>Theorem</a:t>
            </a:r>
            <a:r>
              <a:rPr lang="nl-NL" dirty="0"/>
              <a:t> (A)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83908CE-183C-F6FD-69E2-C682DC85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059" y="2903522"/>
            <a:ext cx="10824833" cy="2961294"/>
          </a:xfr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70A3CB52-10B6-A504-7927-7C958A6F4EE9}"/>
              </a:ext>
            </a:extLst>
          </p:cNvPr>
          <p:cNvSpPr/>
          <p:nvPr/>
        </p:nvSpPr>
        <p:spPr>
          <a:xfrm>
            <a:off x="1896176" y="4384169"/>
            <a:ext cx="2926079" cy="169404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0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DEA10-C1CC-6748-8590-6F7F70EC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Fundamental</a:t>
            </a:r>
            <a:r>
              <a:rPr lang="nl-NL" dirty="0"/>
              <a:t> Property/Basic Lemma </a:t>
            </a:r>
            <a:r>
              <a:rPr lang="nl-NL" dirty="0" err="1"/>
              <a:t>Theorem</a:t>
            </a:r>
            <a:r>
              <a:rPr lang="nl-NL" dirty="0"/>
              <a:t> (A)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65BBDE-ABDD-749F-CDD8-C509A675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7314" y="2196585"/>
            <a:ext cx="702774" cy="4019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58D3DD-2286-B96A-FE15-74C43CB5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9848" y="1716528"/>
            <a:ext cx="3197888" cy="13621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3989E1-A485-0D08-EBE0-670DE5B5F0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126" y="1820661"/>
            <a:ext cx="4177999" cy="4582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38A257-5AFA-4B37-01D5-AC3B5E1C8F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488" b="14853"/>
          <a:stretch/>
        </p:blipFill>
        <p:spPr>
          <a:xfrm>
            <a:off x="1630126" y="2355500"/>
            <a:ext cx="5425192" cy="45823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D7196C-BCF6-3849-825D-74E66321864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7583" y="6365095"/>
            <a:ext cx="2698150" cy="40199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308D9B2-EDF7-982C-3D63-0E9A4C26B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309"/>
          <a:stretch/>
        </p:blipFill>
        <p:spPr>
          <a:xfrm>
            <a:off x="1565328" y="3340776"/>
            <a:ext cx="7545584" cy="798087"/>
          </a:xfrm>
          <a:prstGeom prst="rect">
            <a:avLst/>
          </a:prstGeom>
        </p:spPr>
      </p:pic>
      <p:pic>
        <p:nvPicPr>
          <p:cNvPr id="18" name="Tijdelijke aanduiding voor inhoud 4">
            <a:extLst>
              <a:ext uri="{FF2B5EF4-FFF2-40B4-BE49-F238E27FC236}">
                <a16:creationId xmlns:a16="http://schemas.microsoft.com/office/drawing/2014/main" id="{A0F84A9F-2362-EA9A-50F0-56A4FB3F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309" t="48798" r="46811" b="27983"/>
          <a:stretch/>
        </p:blipFill>
        <p:spPr>
          <a:xfrm>
            <a:off x="8611763" y="5773182"/>
            <a:ext cx="3493970" cy="441634"/>
          </a:xfr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24C6016-AAB1-B517-4CDC-3BFF1DB35DA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86"/>
          <a:stretch/>
        </p:blipFill>
        <p:spPr>
          <a:xfrm>
            <a:off x="1565328" y="3340776"/>
            <a:ext cx="7545584" cy="168876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FDFAAD1-A9BA-2E40-02BE-20CA74AE7F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932"/>
          <a:stretch/>
        </p:blipFill>
        <p:spPr>
          <a:xfrm>
            <a:off x="1565328" y="3340776"/>
            <a:ext cx="7545584" cy="211271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C120B1D-5B13-1A76-110D-282C920253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571" b="20387"/>
          <a:stretch/>
        </p:blipFill>
        <p:spPr>
          <a:xfrm>
            <a:off x="1565328" y="5479981"/>
            <a:ext cx="7545584" cy="66973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B1FC5C9-F579-05FD-C17F-E5E9DA8404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2" b="-6285"/>
          <a:stretch/>
        </p:blipFill>
        <p:spPr>
          <a:xfrm>
            <a:off x="1565328" y="6158524"/>
            <a:ext cx="7545584" cy="92928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CED58DE-39F2-FD50-00D7-566219EC7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126" y="2890339"/>
            <a:ext cx="5425192" cy="4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2E70A-D12F-E569-DB86-5D9EAA71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Fundamental</a:t>
            </a:r>
            <a:r>
              <a:rPr lang="nl-NL" dirty="0"/>
              <a:t> Property/Basic Lemma </a:t>
            </a:r>
            <a:r>
              <a:rPr lang="nl-NL" dirty="0" err="1"/>
              <a:t>Theorem</a:t>
            </a:r>
            <a:r>
              <a:rPr lang="nl-NL" dirty="0"/>
              <a:t> (A)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5D0606-A054-1BF8-9791-4D7150E6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7314" y="2196585"/>
            <a:ext cx="702774" cy="4019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88704E-28AB-D7F3-5005-EB8F0EABAD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9848" y="1716528"/>
            <a:ext cx="3197888" cy="136211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327D45-EDF3-8899-D679-9BA374C25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440" y="3484542"/>
            <a:ext cx="4764927" cy="5226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AAFCB9-6F35-0871-3757-006EEBA3EB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495" y="2628804"/>
            <a:ext cx="5299391" cy="6004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CA53A73-1846-8ECB-F29E-73520FAC0D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45" b="41761"/>
          <a:stretch/>
        </p:blipFill>
        <p:spPr>
          <a:xfrm>
            <a:off x="211102" y="4692178"/>
            <a:ext cx="11769795" cy="52260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BC180F2-6D7D-82B5-7148-E1376632C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30"/>
          <a:stretch/>
        </p:blipFill>
        <p:spPr>
          <a:xfrm>
            <a:off x="1008971" y="1775327"/>
            <a:ext cx="11303581" cy="66868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F361686-77A2-ABF5-9D9D-443161706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44" b="23379"/>
          <a:stretch/>
        </p:blipFill>
        <p:spPr>
          <a:xfrm>
            <a:off x="211102" y="4692178"/>
            <a:ext cx="11769795" cy="96747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6762D9F-B00F-9C7E-B5D3-6BF5FDD497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45"/>
          <a:stretch/>
        </p:blipFill>
        <p:spPr>
          <a:xfrm>
            <a:off x="211102" y="4692178"/>
            <a:ext cx="11769795" cy="15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Table</a:t>
            </a:r>
            <a:r>
              <a:rPr lang="nl-NL" dirty="0"/>
              <a:t> of contents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dirty="0"/>
              <a:t>Introduction</a:t>
            </a:r>
            <a:r>
              <a:rPr lang="nl-NL" dirty="0"/>
              <a:t> type </a:t>
            </a:r>
            <a:r>
              <a:rPr lang="en-GB" dirty="0"/>
              <a:t>safety</a:t>
            </a:r>
            <a:r>
              <a:rPr lang="nl-NL" dirty="0"/>
              <a:t> </a:t>
            </a:r>
          </a:p>
          <a:p>
            <a:pPr rtl="0"/>
            <a:r>
              <a:rPr lang="nl-NL" dirty="0"/>
              <a:t>Type safety theorem </a:t>
            </a:r>
          </a:p>
          <a:p>
            <a:pPr rtl="0"/>
            <a:r>
              <a:rPr lang="nl-NL" dirty="0"/>
              <a:t>Logical relations </a:t>
            </a:r>
            <a:r>
              <a:rPr lang="nl-NL" dirty="0" err="1"/>
              <a:t>for</a:t>
            </a:r>
            <a:r>
              <a:rPr lang="nl-NL" dirty="0"/>
              <a:t> type </a:t>
            </a:r>
            <a:r>
              <a:rPr lang="nl-NL" dirty="0" err="1"/>
              <a:t>safety</a:t>
            </a:r>
            <a:endParaRPr lang="nl-NL" dirty="0"/>
          </a:p>
          <a:p>
            <a:r>
              <a:rPr lang="nl-NL" dirty="0" err="1"/>
              <a:t>Proof</a:t>
            </a:r>
            <a:r>
              <a:rPr lang="nl-NL" dirty="0"/>
              <a:t> in </a:t>
            </a:r>
            <a:r>
              <a:rPr lang="nl-NL" dirty="0" err="1"/>
              <a:t>two</a:t>
            </a:r>
            <a:r>
              <a:rPr lang="nl-NL"/>
              <a:t> steps</a:t>
            </a:r>
            <a:endParaRPr lang="nl-NL" dirty="0"/>
          </a:p>
          <a:p>
            <a:pPr rtl="0"/>
            <a:r>
              <a:rPr lang="nl-NL" dirty="0" err="1"/>
              <a:t>Semantic</a:t>
            </a:r>
            <a:r>
              <a:rPr lang="nl-NL" dirty="0"/>
              <a:t> well-</a:t>
            </a:r>
            <a:r>
              <a:rPr lang="nl-NL" dirty="0" err="1"/>
              <a:t>typedness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B2BFB-6BE9-1158-5561-C5B6460E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Definition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typed</a:t>
            </a:r>
            <a:r>
              <a:rPr lang="nl-NL" dirty="0"/>
              <a:t> </a:t>
            </a:r>
            <a:r>
              <a:rPr lang="nl-NL" dirty="0" err="1"/>
              <a:t>lambda</a:t>
            </a:r>
            <a:r>
              <a:rPr lang="nl-NL" dirty="0"/>
              <a:t> environment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39E7520-30BE-035C-3E13-CE6B32F99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512" y="2993170"/>
            <a:ext cx="8769801" cy="2381372"/>
          </a:xfrm>
        </p:spPr>
      </p:pic>
    </p:spTree>
    <p:extLst>
      <p:ext uri="{BB962C8B-B14F-4D97-AF65-F5344CB8AC3E}">
        <p14:creationId xmlns:p14="http://schemas.microsoft.com/office/powerpoint/2010/main" val="18537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E6837-F9FB-C00D-7D00-B5EE4352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 </a:t>
            </a:r>
            <a:r>
              <a:rPr lang="nl-NL" dirty="0" err="1"/>
              <a:t>safety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813FA-3CAD-D2BB-5F66-AECA87A5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“well-typed programs do not go wrong.” -</a:t>
            </a:r>
            <a:r>
              <a:rPr lang="nl-NL" dirty="0"/>
              <a:t>Robin </a:t>
            </a:r>
            <a:r>
              <a:rPr lang="nl-NL" dirty="0" err="1"/>
              <a:t>Milner</a:t>
            </a:r>
            <a:endParaRPr lang="nl-NL" dirty="0"/>
          </a:p>
          <a:p>
            <a:endParaRPr lang="nl-NL" dirty="0"/>
          </a:p>
          <a:p>
            <a:r>
              <a:rPr lang="en-US" dirty="0"/>
              <a:t>“well-typed programs do not get stuck.”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B0053D-570B-7479-21A6-48F3BBE9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633" y="4754850"/>
            <a:ext cx="10420886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95065-C365-8577-2049-5B4C29E3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theorem</a:t>
            </a:r>
            <a:r>
              <a:rPr lang="nl-NL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4E00400-E6CF-29CB-D4AF-B2F2FA8366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237" y="2200374"/>
            <a:ext cx="9363526" cy="35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E0A2A-8324-0679-DD04-535929FA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Logical</a:t>
            </a:r>
            <a:r>
              <a:rPr lang="nl-NL" dirty="0"/>
              <a:t> relations </a:t>
            </a:r>
            <a:r>
              <a:rPr lang="nl-NL" dirty="0" err="1"/>
              <a:t>for</a:t>
            </a:r>
            <a:r>
              <a:rPr lang="nl-NL" dirty="0"/>
              <a:t> type </a:t>
            </a:r>
            <a:r>
              <a:rPr lang="nl-NL" dirty="0" err="1"/>
              <a:t>safety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69EAF6B-C72F-23DB-6C27-ECA1220BB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30" t="23759" r="51492" b="49284"/>
          <a:stretch/>
        </p:blipFill>
        <p:spPr>
          <a:xfrm>
            <a:off x="3319289" y="3818864"/>
            <a:ext cx="1964980" cy="1074573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B77E65D4-EB20-7E77-15B8-321550CD1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26425"/>
          <a:stretch/>
        </p:blipFill>
        <p:spPr>
          <a:xfrm>
            <a:off x="5284269" y="1924709"/>
            <a:ext cx="7004594" cy="1399421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B8814F-7198-91B2-C070-D2038123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43" r="71653" b="53725"/>
          <a:stretch/>
        </p:blipFill>
        <p:spPr>
          <a:xfrm>
            <a:off x="536780" y="3850106"/>
            <a:ext cx="2774312" cy="86627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BC8C9D-E76E-3202-DD16-3C9C9CCE7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63" b="73043"/>
          <a:stretch/>
        </p:blipFill>
        <p:spPr>
          <a:xfrm>
            <a:off x="2637323" y="2871787"/>
            <a:ext cx="7686558" cy="10745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0D801BC-EC04-500A-EBDC-2CFB80D56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538" b="75457"/>
          <a:stretch/>
        </p:blipFill>
        <p:spPr>
          <a:xfrm>
            <a:off x="536779" y="2871788"/>
            <a:ext cx="2100544" cy="97831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6D73669-A9C7-0E2A-5963-897D6DB4E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08" b="51794"/>
          <a:stretch/>
        </p:blipFill>
        <p:spPr>
          <a:xfrm>
            <a:off x="5284269" y="2871786"/>
            <a:ext cx="5039612" cy="192159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1671F6-0025-72A4-5E11-9A234FF33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206"/>
          <a:stretch/>
        </p:blipFill>
        <p:spPr>
          <a:xfrm>
            <a:off x="536778" y="4793381"/>
            <a:ext cx="9787103" cy="206461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60F716B-4C9A-AF1B-E25B-40EB03054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l="1538" b="21581"/>
          <a:stretch/>
        </p:blipFill>
        <p:spPr>
          <a:xfrm>
            <a:off x="6094476" y="6130354"/>
            <a:ext cx="5852047" cy="522605"/>
          </a:xfrm>
          <a:prstGeom prst="rect">
            <a:avLst/>
          </a:prstGeom>
          <a:pattFill prst="pct5">
            <a:fgClr>
              <a:srgbClr val="C0000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0836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2622D-D8F2-1351-9E9C-649CF225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Semantic</a:t>
            </a:r>
            <a:r>
              <a:rPr lang="nl-NL" dirty="0"/>
              <a:t> well-</a:t>
            </a:r>
            <a:r>
              <a:rPr lang="nl-NL" dirty="0" err="1"/>
              <a:t>typedness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CDC9AF-17B7-3FF1-72D6-8533C1F7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306"/>
          <a:stretch/>
        </p:blipFill>
        <p:spPr>
          <a:xfrm>
            <a:off x="529293" y="3666527"/>
            <a:ext cx="11130366" cy="179099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F6B0C95-DAA8-9BE8-D886-DE311A6900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640" y="1963959"/>
            <a:ext cx="7556888" cy="1943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9F32BF-6139-8E5E-7589-25158EA845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22" y="5457524"/>
            <a:ext cx="10986065" cy="7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C138A-52FD-9E00-BEDC-089057E8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Proof</a:t>
            </a:r>
            <a:r>
              <a:rPr lang="nl-NL" dirty="0"/>
              <a:t> of part B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096280-55DB-5B70-716F-A933F01D4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894"/>
          <a:stretch/>
        </p:blipFill>
        <p:spPr>
          <a:xfrm>
            <a:off x="1279017" y="3633281"/>
            <a:ext cx="9629775" cy="67888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7BE9C7C-6919-79A6-BF3E-56F6A8470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l="1538" b="21581"/>
          <a:stretch/>
        </p:blipFill>
        <p:spPr>
          <a:xfrm>
            <a:off x="1422513" y="1907459"/>
            <a:ext cx="5852047" cy="522605"/>
          </a:xfrm>
          <a:prstGeom prst="rect">
            <a:avLst/>
          </a:prstGeom>
          <a:pattFill prst="pct5">
            <a:fgClr>
              <a:srgbClr val="C00000"/>
            </a:fgClr>
            <a:bgClr>
              <a:schemeClr val="bg1"/>
            </a:bgClr>
          </a:pattFill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8F396C3-6C8E-60D6-62C6-6530F35F5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488" b="14853"/>
          <a:stretch/>
        </p:blipFill>
        <p:spPr>
          <a:xfrm>
            <a:off x="1422513" y="3110675"/>
            <a:ext cx="6187327" cy="5226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9BA7A8-DC65-2A4E-A6BA-21C23DD44E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513" y="2509067"/>
            <a:ext cx="4764927" cy="5226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B1018A-345E-1313-249C-CE683D36024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1146" y="1907458"/>
            <a:ext cx="3507646" cy="52260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9CCC4D-FC2D-8ED5-2618-DFDE5187E54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DC2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0936" y="2507344"/>
            <a:ext cx="1614995" cy="522605"/>
          </a:xfrm>
          <a:prstGeom prst="rect">
            <a:avLst/>
          </a:prstGeom>
        </p:spPr>
      </p:pic>
      <p:pic>
        <p:nvPicPr>
          <p:cNvPr id="15" name="Tijdelijke aanduiding voor inhoud 4">
            <a:extLst>
              <a:ext uri="{FF2B5EF4-FFF2-40B4-BE49-F238E27FC236}">
                <a16:creationId xmlns:a16="http://schemas.microsoft.com/office/drawing/2014/main" id="{BC1E0487-3EBB-E1A5-C2B9-EF58310DB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06" b="67638"/>
          <a:stretch/>
        </p:blipFill>
        <p:spPr>
          <a:xfrm>
            <a:off x="1279017" y="4312169"/>
            <a:ext cx="9629775" cy="413836"/>
          </a:xfrm>
          <a:prstGeom prst="rect">
            <a:avLst/>
          </a:prstGeom>
        </p:spPr>
      </p:pic>
      <p:pic>
        <p:nvPicPr>
          <p:cNvPr id="16" name="Tijdelijke aanduiding voor inhoud 4">
            <a:extLst>
              <a:ext uri="{FF2B5EF4-FFF2-40B4-BE49-F238E27FC236}">
                <a16:creationId xmlns:a16="http://schemas.microsoft.com/office/drawing/2014/main" id="{C9F95E77-3E51-5D23-EBB9-7FF5FC88F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362" b="55382"/>
          <a:stretch/>
        </p:blipFill>
        <p:spPr>
          <a:xfrm>
            <a:off x="1279017" y="4726005"/>
            <a:ext cx="9629775" cy="413836"/>
          </a:xfrm>
          <a:prstGeom prst="rect">
            <a:avLst/>
          </a:prstGeom>
        </p:spPr>
      </p:pic>
      <p:pic>
        <p:nvPicPr>
          <p:cNvPr id="17" name="Tijdelijke aanduiding voor inhoud 4">
            <a:extLst>
              <a:ext uri="{FF2B5EF4-FFF2-40B4-BE49-F238E27FC236}">
                <a16:creationId xmlns:a16="http://schemas.microsoft.com/office/drawing/2014/main" id="{32D059B6-1F7F-A59D-B123-4E8F3BB85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619" b="43125"/>
          <a:stretch/>
        </p:blipFill>
        <p:spPr>
          <a:xfrm>
            <a:off x="1279017" y="5139841"/>
            <a:ext cx="9629775" cy="413836"/>
          </a:xfrm>
          <a:prstGeom prst="rect">
            <a:avLst/>
          </a:prstGeom>
        </p:spPr>
      </p:pic>
      <p:pic>
        <p:nvPicPr>
          <p:cNvPr id="18" name="Tijdelijke aanduiding voor inhoud 4">
            <a:extLst>
              <a:ext uri="{FF2B5EF4-FFF2-40B4-BE49-F238E27FC236}">
                <a16:creationId xmlns:a16="http://schemas.microsoft.com/office/drawing/2014/main" id="{3F5A2BBD-CD3E-9D85-4347-6AAF2048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9017" y="3633280"/>
            <a:ext cx="9629775" cy="33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47011-5E63-334C-9408-8A291CA1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 dirty="0" err="1"/>
              <a:t>Fundamental</a:t>
            </a:r>
            <a:r>
              <a:rPr lang="nl-NL" dirty="0"/>
              <a:t> Property/Basic Lemma </a:t>
            </a:r>
            <a:r>
              <a:rPr lang="nl-NL" dirty="0" err="1"/>
              <a:t>Theorem</a:t>
            </a:r>
            <a:r>
              <a:rPr lang="nl-NL" dirty="0"/>
              <a:t> (A)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83908CE-183C-F6FD-69E2-C682DC85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059" y="3282215"/>
            <a:ext cx="10824833" cy="2961294"/>
          </a:xfr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302B883-158A-D836-AAF5-AF029EEA475B}"/>
              </a:ext>
            </a:extLst>
          </p:cNvPr>
          <p:cNvSpPr/>
          <p:nvPr/>
        </p:nvSpPr>
        <p:spPr>
          <a:xfrm>
            <a:off x="386080" y="3668295"/>
            <a:ext cx="1982804" cy="169404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64D35A51-AB81-D982-8438-660E0FF9C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3" t="27448" r="29838" b="55002"/>
          <a:stretch/>
        </p:blipFill>
        <p:spPr>
          <a:xfrm>
            <a:off x="3869434" y="2082368"/>
            <a:ext cx="4450081" cy="4811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26C748-D74F-F4E9-60ED-B2DB7C783B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6984" y="2623032"/>
            <a:ext cx="9334980" cy="762039"/>
          </a:xfrm>
          <a:prstGeom prst="roundRect">
            <a:avLst>
              <a:gd name="adj" fmla="val 50000"/>
            </a:avLst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7276977-401D-9697-582D-F22C9076B5C6}"/>
              </a:ext>
            </a:extLst>
          </p:cNvPr>
          <p:cNvSpPr/>
          <p:nvPr/>
        </p:nvSpPr>
        <p:spPr>
          <a:xfrm flipH="1">
            <a:off x="10209091" y="3041665"/>
            <a:ext cx="711200" cy="481100"/>
          </a:xfrm>
          <a:prstGeom prst="rect">
            <a:avLst/>
          </a:prstGeom>
          <a:solidFill>
            <a:srgbClr val="E5E6DA"/>
          </a:solidFill>
          <a:ln>
            <a:solidFill>
              <a:srgbClr val="E5E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Educatieve onderwerpen,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49_TF03462902_TF03462902" id="{B7C2723D-17BF-4B6F-9B73-075EE8BACA67}" vid="{2819DDAE-0280-4038-AFD5-620239D05CD1}"/>
    </a:ext>
  </a:extLst>
</a:theme>
</file>

<file path=ppt/theme/theme2.xml><?xml version="1.0" encoding="utf-8"?>
<a:theme xmlns:a="http://schemas.openxmlformats.org/drawingml/2006/main" name="Office-th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educatieve onderwerpen, ontwerp met schoolbordillustratie (breedbeeld)</Template>
  <TotalTime>3614</TotalTime>
  <Words>120</Words>
  <Application>Microsoft Office PowerPoint</Application>
  <PresentationFormat>Breedbeeld</PresentationFormat>
  <Paragraphs>25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Calibri</vt:lpstr>
      <vt:lpstr>Wingdings</vt:lpstr>
      <vt:lpstr>Educatieve onderwerpen, 16 x 9</vt:lpstr>
      <vt:lpstr>Type safety of Simply Typed Lambda Calculus</vt:lpstr>
      <vt:lpstr>Table of contents</vt:lpstr>
      <vt:lpstr>Definition simple typed lambda environment</vt:lpstr>
      <vt:lpstr>Type safety</vt:lpstr>
      <vt:lpstr>Type safety theorem </vt:lpstr>
      <vt:lpstr>Logical relations for type safety</vt:lpstr>
      <vt:lpstr>Semantic well-typedness</vt:lpstr>
      <vt:lpstr>Proof of part B</vt:lpstr>
      <vt:lpstr>Fundamental Property/Basic Lemma Theorem (A)</vt:lpstr>
      <vt:lpstr>Fundamental Property/Basic Lemma Theorem (A)</vt:lpstr>
      <vt:lpstr>Fundamental Property/Basic Lemma Theorem (A)</vt:lpstr>
      <vt:lpstr>Fundamental Property/Basic Lemma Theorem (A)</vt:lpstr>
      <vt:lpstr>Fundamental Property/Basic Lemma Theorem (A)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safety of Simply Typed Lambda Calculus</dc:title>
  <dc:creator>Maud van de Lockant</dc:creator>
  <cp:lastModifiedBy>Susan Withaar</cp:lastModifiedBy>
  <cp:revision>11</cp:revision>
  <dcterms:created xsi:type="dcterms:W3CDTF">2023-11-20T13:40:10Z</dcterms:created>
  <dcterms:modified xsi:type="dcterms:W3CDTF">2023-11-24T14:33:16Z</dcterms:modified>
</cp:coreProperties>
</file>