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3 + 2 + 2 + 2 + 2 + 2 + 2 + 1 + 4 + 3 + 2 + 2 + 2.5 + 1.5 + 4 + 6 = 41 min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9fd1a1a95e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9fd1a1a95e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sijmen 4 min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9fd1a1a95e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29fd1a1a95e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sijmen 3 min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9fd090b978_0_8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29fd090b978_0_8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Quinten - 2 min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can only touch internal state with provided functions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9fd090b978_0_8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9fd090b978_0_8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Quinten - 2 min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29fd090b978_0_8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29fd090b978_0_8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sijmen 2.5 min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With objects, you work with values of existential types (rather than the hidden type)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a00db84e79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2a00db84e79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sijmen 1.5 min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9fd090b978_0_8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29fd090b978_0_8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Samen - 4 min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With two existentially typed values, you can only peek into one because the other is ‘packed’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ec501ef5b4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ec501ef5b4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Quinten - 6 min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Y is type returned by ‘user code’ (continuation)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forall C, because in the user code we do not care about what type C is.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9fd090b978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9fd090b978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Quinten - 3 min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9fd090b978_0_8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9fd090b978_0_8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Quinten - 2 min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clearly state that S being hidden is important and that we’ll see examples of why later. i.e. all </a:t>
            </a:r>
            <a:r>
              <a:rPr lang="nl"/>
              <a:t>slides</a:t>
            </a:r>
            <a:r>
              <a:rPr lang="nl"/>
              <a:t> build on this notion.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9fd090b978_0_8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9fd090b978_0_8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Quinten - 2 min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9fd090b978_0_8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9fd090b978_0_8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Quinten - 2 min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A is not useful except side effects: X cannot be ‘converted’ to a non-abstract type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B is useful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C is not very useful as we cannot use a and f is just Nat-&gt;Nat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D</a:t>
            </a:r>
            <a:r>
              <a:rPr lang="nl"/>
              <a:t> is not useful as it’s the same as the simple type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9fd090b978_0_8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9fd090b978_0_8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sijmen 2 min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to make type inference work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9fd1a1a95e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9fd1a1a95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sijmen 2 min</a:t>
            </a:r>
            <a:endParaRPr/>
          </a:p>
          <a:p>
            <a:pPr indent="0" lvl="0" marL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>
                <a:solidFill>
                  <a:schemeClr val="dk1"/>
                </a:solidFill>
              </a:rPr>
              <a:t>{*Nat, {a: 42, get: λn:Nat.n}  will be properly explained later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a08707dfa4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a08707dfa4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sijmen 2 min 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9fd090b978_0_8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29fd090b978_0_8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sijmen 1 min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649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  <a:defRPr>
                <a:solidFill>
                  <a:srgbClr val="000000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Existential Types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132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dk1"/>
                </a:solidFill>
              </a:rPr>
              <a:t>Sijmen van Bommel &amp; Quinten Kock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based on Types and Programming Languages (Pierce 2002)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Evaluation rules</a:t>
            </a:r>
            <a:endParaRPr/>
          </a:p>
        </p:txBody>
      </p:sp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11700" y="1164900"/>
            <a:ext cx="8520600" cy="386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let {X,x} = ({*T,t} as U) in e → e[X := T, x := t]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t1 → t2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{*T, t1} as U → {*T, t2} as U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t1 → t2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nl"/>
              <a:t>let {X,x} = t1 in e → </a:t>
            </a:r>
            <a:r>
              <a:rPr lang="nl">
                <a:solidFill>
                  <a:schemeClr val="dk1"/>
                </a:solidFill>
              </a:rPr>
              <a:t>let {X,x} = t2 in e</a:t>
            </a:r>
            <a:endParaRPr/>
          </a:p>
        </p:txBody>
      </p:sp>
      <p:sp>
        <p:nvSpPr>
          <p:cNvPr id="114" name="Google Shape;114;p22"/>
          <p:cNvSpPr txBox="1"/>
          <p:nvPr/>
        </p:nvSpPr>
        <p:spPr>
          <a:xfrm>
            <a:off x="6875950" y="1164900"/>
            <a:ext cx="19563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E-UnpackPack</a:t>
            </a:r>
            <a:endParaRPr sz="1800">
              <a:solidFill>
                <a:schemeClr val="dk2"/>
              </a:solidFill>
            </a:endParaRPr>
          </a:p>
        </p:txBody>
      </p:sp>
      <p:cxnSp>
        <p:nvCxnSpPr>
          <p:cNvPr id="115" name="Google Shape;115;p22"/>
          <p:cNvCxnSpPr/>
          <p:nvPr/>
        </p:nvCxnSpPr>
        <p:spPr>
          <a:xfrm>
            <a:off x="3128825" y="2568000"/>
            <a:ext cx="2785500" cy="7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6" name="Google Shape;116;p22"/>
          <p:cNvSpPr txBox="1"/>
          <p:nvPr/>
        </p:nvSpPr>
        <p:spPr>
          <a:xfrm>
            <a:off x="6807125" y="2340900"/>
            <a:ext cx="1819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E-Pack</a:t>
            </a:r>
            <a:endParaRPr sz="1800">
              <a:solidFill>
                <a:schemeClr val="dk2"/>
              </a:solidFill>
            </a:endParaRPr>
          </a:p>
        </p:txBody>
      </p:sp>
      <p:cxnSp>
        <p:nvCxnSpPr>
          <p:cNvPr id="117" name="Google Shape;117;p22"/>
          <p:cNvCxnSpPr/>
          <p:nvPr/>
        </p:nvCxnSpPr>
        <p:spPr>
          <a:xfrm>
            <a:off x="2655700" y="3960650"/>
            <a:ext cx="4014000" cy="7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8" name="Google Shape;118;p22"/>
          <p:cNvSpPr txBox="1"/>
          <p:nvPr/>
        </p:nvSpPr>
        <p:spPr>
          <a:xfrm>
            <a:off x="7013050" y="3882200"/>
            <a:ext cx="1819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E-Unpack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Typing rules</a:t>
            </a:r>
            <a:endParaRPr/>
          </a:p>
        </p:txBody>
      </p:sp>
      <p:sp>
        <p:nvSpPr>
          <p:cNvPr id="124" name="Google Shape;124;p23"/>
          <p:cNvSpPr txBox="1"/>
          <p:nvPr>
            <p:ph idx="1" type="body"/>
          </p:nvPr>
        </p:nvSpPr>
        <p:spPr>
          <a:xfrm>
            <a:off x="311700" y="11649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rgbClr val="1E1E1E"/>
                </a:solidFill>
                <a:highlight>
                  <a:srgbClr val="FFFFFF"/>
                </a:highlight>
              </a:rPr>
              <a:t>Γ </a:t>
            </a:r>
            <a:r>
              <a:rPr lang="nl">
                <a:solidFill>
                  <a:srgbClr val="0C0D0E"/>
                </a:solidFill>
                <a:highlight>
                  <a:srgbClr val="FFFFFF"/>
                </a:highlight>
              </a:rPr>
              <a:t>⊢ </a:t>
            </a:r>
            <a:r>
              <a:rPr lang="nl">
                <a:solidFill>
                  <a:srgbClr val="0C0D0E"/>
                </a:solidFill>
                <a:highlight>
                  <a:srgbClr val="FFFFFF"/>
                </a:highlight>
              </a:rPr>
              <a:t>t</a:t>
            </a:r>
            <a:r>
              <a:rPr lang="nl">
                <a:solidFill>
                  <a:srgbClr val="0C0D0E"/>
                </a:solidFill>
                <a:highlight>
                  <a:srgbClr val="FFFFFF"/>
                </a:highlight>
              </a:rPr>
              <a:t> : T[ X := U ]</a:t>
            </a:r>
            <a:endParaRPr>
              <a:solidFill>
                <a:srgbClr val="0C0D0E"/>
              </a:solidFill>
              <a:highlight>
                <a:srgbClr val="FFFFFF"/>
              </a:highlight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nl">
                <a:solidFill>
                  <a:srgbClr val="1E1E1E"/>
                </a:solidFill>
                <a:highlight>
                  <a:schemeClr val="lt1"/>
                </a:highlight>
              </a:rPr>
              <a:t>Γ </a:t>
            </a:r>
            <a:r>
              <a:rPr lang="nl">
                <a:solidFill>
                  <a:srgbClr val="0C0D0E"/>
                </a:solidFill>
                <a:highlight>
                  <a:schemeClr val="lt1"/>
                </a:highlight>
              </a:rPr>
              <a:t>⊢ {*U, t} as {</a:t>
            </a:r>
            <a:r>
              <a:rPr lang="nl">
                <a:solidFill>
                  <a:schemeClr val="dk1"/>
                </a:solidFill>
              </a:rPr>
              <a:t>∃X, T</a:t>
            </a:r>
            <a:r>
              <a:rPr lang="nl">
                <a:solidFill>
                  <a:srgbClr val="0C0D0E"/>
                </a:solidFill>
                <a:highlight>
                  <a:schemeClr val="lt1"/>
                </a:highlight>
              </a:rPr>
              <a:t>} : {</a:t>
            </a:r>
            <a:r>
              <a:rPr lang="nl">
                <a:solidFill>
                  <a:schemeClr val="dk1"/>
                </a:solidFill>
              </a:rPr>
              <a:t>∃X, T</a:t>
            </a:r>
            <a:r>
              <a:rPr lang="nl">
                <a:solidFill>
                  <a:srgbClr val="0C0D0E"/>
                </a:solidFill>
                <a:highlight>
                  <a:schemeClr val="lt1"/>
                </a:highlight>
              </a:rPr>
              <a:t>}</a:t>
            </a:r>
            <a:endParaRPr>
              <a:solidFill>
                <a:srgbClr val="0C0D0E"/>
              </a:solidFill>
              <a:highlight>
                <a:schemeClr val="lt1"/>
              </a:highlight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C0D0E"/>
              </a:solidFill>
              <a:highlight>
                <a:schemeClr val="lt1"/>
              </a:highlight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nl">
                <a:solidFill>
                  <a:srgbClr val="1E1E1E"/>
                </a:solidFill>
                <a:highlight>
                  <a:schemeClr val="lt1"/>
                </a:highlight>
              </a:rPr>
              <a:t>Γ </a:t>
            </a:r>
            <a:r>
              <a:rPr lang="nl">
                <a:solidFill>
                  <a:srgbClr val="0C0D0E"/>
                </a:solidFill>
                <a:highlight>
                  <a:schemeClr val="lt1"/>
                </a:highlight>
              </a:rPr>
              <a:t>⊢ t1 : {</a:t>
            </a:r>
            <a:r>
              <a:rPr lang="nl">
                <a:solidFill>
                  <a:schemeClr val="dk1"/>
                </a:solidFill>
              </a:rPr>
              <a:t>∃X, T</a:t>
            </a:r>
            <a:r>
              <a:rPr lang="nl">
                <a:solidFill>
                  <a:srgbClr val="0C0D0E"/>
                </a:solidFill>
                <a:highlight>
                  <a:schemeClr val="lt1"/>
                </a:highlight>
              </a:rPr>
              <a:t>}       </a:t>
            </a:r>
            <a:r>
              <a:rPr lang="nl">
                <a:solidFill>
                  <a:srgbClr val="1E1E1E"/>
                </a:solidFill>
                <a:highlight>
                  <a:schemeClr val="lt1"/>
                </a:highlight>
              </a:rPr>
              <a:t>Γ, X, x : T </a:t>
            </a:r>
            <a:r>
              <a:rPr lang="nl">
                <a:solidFill>
                  <a:srgbClr val="0C0D0E"/>
                </a:solidFill>
                <a:highlight>
                  <a:schemeClr val="lt1"/>
                </a:highlight>
              </a:rPr>
              <a:t>⊢ y : Y</a:t>
            </a:r>
            <a:endParaRPr>
              <a:solidFill>
                <a:srgbClr val="0C0D0E"/>
              </a:solidFill>
              <a:highlight>
                <a:schemeClr val="lt1"/>
              </a:highlight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nl">
                <a:solidFill>
                  <a:srgbClr val="1E1E1E"/>
                </a:solidFill>
                <a:highlight>
                  <a:schemeClr val="lt1"/>
                </a:highlight>
              </a:rPr>
              <a:t>Γ </a:t>
            </a:r>
            <a:r>
              <a:rPr lang="nl">
                <a:solidFill>
                  <a:srgbClr val="0C0D0E"/>
                </a:solidFill>
                <a:highlight>
                  <a:schemeClr val="lt1"/>
                </a:highlight>
              </a:rPr>
              <a:t>⊢ let {</a:t>
            </a:r>
            <a:r>
              <a:rPr lang="nl">
                <a:solidFill>
                  <a:schemeClr val="dk1"/>
                </a:solidFill>
              </a:rPr>
              <a:t>X, x</a:t>
            </a:r>
            <a:r>
              <a:rPr lang="nl">
                <a:solidFill>
                  <a:srgbClr val="0C0D0E"/>
                </a:solidFill>
                <a:highlight>
                  <a:schemeClr val="lt1"/>
                </a:highlight>
              </a:rPr>
              <a:t>} = t1 in y : Y</a:t>
            </a:r>
            <a:endParaRPr>
              <a:solidFill>
                <a:srgbClr val="0C0D0E"/>
              </a:solidFill>
              <a:highlight>
                <a:schemeClr val="lt1"/>
              </a:highlight>
            </a:endParaRPr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C0D0E"/>
              </a:solidFill>
              <a:highlight>
                <a:schemeClr val="lt1"/>
              </a:highlight>
            </a:endParaRPr>
          </a:p>
        </p:txBody>
      </p:sp>
      <p:cxnSp>
        <p:nvCxnSpPr>
          <p:cNvPr id="125" name="Google Shape;125;p23"/>
          <p:cNvCxnSpPr/>
          <p:nvPr/>
        </p:nvCxnSpPr>
        <p:spPr>
          <a:xfrm>
            <a:off x="3034275" y="1623275"/>
            <a:ext cx="3133800" cy="36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6" name="Google Shape;126;p23"/>
          <p:cNvCxnSpPr/>
          <p:nvPr/>
        </p:nvCxnSpPr>
        <p:spPr>
          <a:xfrm>
            <a:off x="2614250" y="3039100"/>
            <a:ext cx="4028700" cy="24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7" name="Google Shape;127;p23"/>
          <p:cNvSpPr txBox="1"/>
          <p:nvPr/>
        </p:nvSpPr>
        <p:spPr>
          <a:xfrm>
            <a:off x="6876000" y="1410575"/>
            <a:ext cx="19563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T-Pack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28" name="Google Shape;128;p23"/>
          <p:cNvSpPr txBox="1"/>
          <p:nvPr/>
        </p:nvSpPr>
        <p:spPr>
          <a:xfrm>
            <a:off x="6876000" y="2820700"/>
            <a:ext cx="19563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T-Unpack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Abstract Data Types (ADTs)</a:t>
            </a:r>
            <a:endParaRPr/>
          </a:p>
        </p:txBody>
      </p:sp>
      <p:sp>
        <p:nvSpPr>
          <p:cNvPr id="134" name="Google Shape;134;p24"/>
          <p:cNvSpPr txBox="1"/>
          <p:nvPr>
            <p:ph idx="1" type="body"/>
          </p:nvPr>
        </p:nvSpPr>
        <p:spPr>
          <a:xfrm>
            <a:off x="311700" y="1164900"/>
            <a:ext cx="8520600" cy="388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Existential types hide actual representation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Useful for enforcing </a:t>
            </a:r>
            <a:r>
              <a:rPr lang="nl"/>
              <a:t>abstraction</a:t>
            </a:r>
            <a:r>
              <a:rPr lang="nl"/>
              <a:t> boundaries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>
                <a:latin typeface="Courier New"/>
                <a:ea typeface="Courier New"/>
                <a:cs typeface="Courier New"/>
                <a:sym typeface="Courier New"/>
              </a:rPr>
              <a:t>let {X,x}=p in (λy:X. x.f y) x.a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x.f and x.a are values from p.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X is abstract for Nat, but: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>
                <a:latin typeface="Courier New"/>
                <a:ea typeface="Courier New"/>
                <a:cs typeface="Courier New"/>
                <a:sym typeface="Courier New"/>
              </a:rPr>
              <a:t>let {X,x}=p in succ(x.a)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is forbidden! We are not allowed to use values of type X as Nat outside of p.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ADTs are like modules: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let {X,x}=p </a:t>
            </a:r>
            <a:r>
              <a:rPr b="1" lang="nl"/>
              <a:t>↔</a:t>
            </a:r>
            <a:r>
              <a:rPr lang="nl"/>
              <a:t> import p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ADT examples</a:t>
            </a:r>
            <a:endParaRPr/>
          </a:p>
        </p:txBody>
      </p:sp>
      <p:sp>
        <p:nvSpPr>
          <p:cNvPr id="140" name="Google Shape;140;p25"/>
          <p:cNvSpPr txBox="1"/>
          <p:nvPr>
            <p:ph idx="1" type="body"/>
          </p:nvPr>
        </p:nvSpPr>
        <p:spPr>
          <a:xfrm>
            <a:off x="311700" y="11649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Counter</a:t>
            </a:r>
            <a:endParaRPr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Font typeface="Courier New"/>
              <a:buChar char="○"/>
            </a:pPr>
            <a:r>
              <a:rPr lang="nl" sz="1500"/>
              <a:t>counterADT = {*Nat, {new=0, get=λi:Nat. i, inc=λi:Nat. succ(i)}}</a:t>
            </a:r>
            <a:br>
              <a:rPr lang="nl" sz="1600"/>
            </a:br>
            <a:r>
              <a:rPr lang="nl" sz="1500"/>
              <a:t>as {∃C, new:C, get: C-&gt;Nat, inc: C-&gt;C}</a:t>
            </a:r>
            <a:endParaRPr sz="15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nl" sz="1600">
                <a:latin typeface="Arial"/>
                <a:ea typeface="Arial"/>
                <a:cs typeface="Arial"/>
                <a:sym typeface="Arial"/>
              </a:rPr>
              <a:t>Prevents incorrect use (like dec)</a:t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Associative datatypes</a:t>
            </a:r>
            <a:endParaRPr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nl" sz="1600">
                <a:latin typeface="Arial"/>
                <a:ea typeface="Arial"/>
                <a:cs typeface="Arial"/>
                <a:sym typeface="Arial"/>
              </a:rPr>
              <a:t>abstract over hashmap vs treemap vs ...</a:t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Font typeface="Arial"/>
              <a:buChar char="○"/>
            </a:pPr>
            <a:r>
              <a:rPr lang="nl" sz="1600">
                <a:latin typeface="Arial"/>
                <a:ea typeface="Arial"/>
                <a:cs typeface="Arial"/>
                <a:sym typeface="Arial"/>
              </a:rPr>
              <a:t>maintain invariants (e.g. that the tree is in order)</a:t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●"/>
            </a:pPr>
            <a:r>
              <a:rPr lang="nl"/>
              <a:t>Rational numbers</a:t>
            </a:r>
            <a:endParaRPr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nl" sz="1600">
                <a:latin typeface="Arial"/>
                <a:ea typeface="Arial"/>
                <a:cs typeface="Arial"/>
                <a:sym typeface="Arial"/>
              </a:rPr>
              <a:t>Floating point vs fixed point vs ratio</a:t>
            </a:r>
            <a:endParaRPr sz="16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Existential Objects</a:t>
            </a:r>
            <a:endParaRPr/>
          </a:p>
        </p:txBody>
      </p:sp>
      <p:sp>
        <p:nvSpPr>
          <p:cNvPr id="146" name="Google Shape;146;p26"/>
          <p:cNvSpPr txBox="1"/>
          <p:nvPr>
            <p:ph idx="1" type="body"/>
          </p:nvPr>
        </p:nvSpPr>
        <p:spPr>
          <a:xfrm>
            <a:off x="311700" y="959975"/>
            <a:ext cx="8520600" cy="326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dk1"/>
                </a:solidFill>
              </a:rPr>
              <a:t>counterObject </a:t>
            </a:r>
            <a:r>
              <a:rPr lang="nl"/>
              <a:t>= {*Nat,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				{ state = 5,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	  			  methods = {get = λx : Nat . x,</a:t>
            </a:r>
            <a:endParaRPr/>
          </a:p>
          <a:p>
            <a:pPr indent="457200" lvl="0" marL="2743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inc = </a:t>
            </a:r>
            <a:r>
              <a:rPr lang="nl">
                <a:solidFill>
                  <a:schemeClr val="dk1"/>
                </a:solidFill>
              </a:rPr>
              <a:t>λx : Nat . succ(x) }}}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dk1"/>
                </a:solidFill>
              </a:rPr>
              <a:t>				as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dk1"/>
                </a:solidFill>
              </a:rPr>
              <a:t>				{∃X, {state: x, methods: {get: X → Nat, inc: X → X }}}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47" name="Google Shape;147;p26"/>
          <p:cNvSpPr txBox="1"/>
          <p:nvPr>
            <p:ph idx="1" type="body"/>
          </p:nvPr>
        </p:nvSpPr>
        <p:spPr>
          <a:xfrm>
            <a:off x="404125" y="4156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nl">
                <a:solidFill>
                  <a:schemeClr val="dk1"/>
                </a:solidFill>
              </a:rPr>
              <a:t>let {X,body} = </a:t>
            </a:r>
            <a:r>
              <a:rPr lang="nl">
                <a:solidFill>
                  <a:schemeClr val="dk1"/>
                </a:solidFill>
              </a:rPr>
              <a:t>counterObject</a:t>
            </a:r>
            <a:r>
              <a:rPr lang="nl">
                <a:solidFill>
                  <a:schemeClr val="dk1"/>
                </a:solidFill>
              </a:rPr>
              <a:t> in body.methods.get(body.state)             </a:t>
            </a:r>
            <a:r>
              <a:rPr lang="nl">
                <a:solidFill>
                  <a:schemeClr val="dk2"/>
                </a:solidFill>
              </a:rPr>
              <a:t>evaluates to?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functions using counters </a:t>
            </a:r>
            <a:r>
              <a:rPr lang="nl">
                <a:solidFill>
                  <a:schemeClr val="dk2"/>
                </a:solidFill>
              </a:rPr>
              <a:t>(as e</a:t>
            </a:r>
            <a:r>
              <a:rPr lang="nl">
                <a:solidFill>
                  <a:schemeClr val="dk2"/>
                </a:solidFill>
              </a:rPr>
              <a:t>xistential objects)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7"/>
          <p:cNvSpPr txBox="1"/>
          <p:nvPr>
            <p:ph idx="1" type="body"/>
          </p:nvPr>
        </p:nvSpPr>
        <p:spPr>
          <a:xfrm>
            <a:off x="311700" y="1164900"/>
            <a:ext cx="8520600" cy="379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sendinc = </a:t>
            </a:r>
            <a:r>
              <a:rPr lang="nl">
                <a:solidFill>
                  <a:schemeClr val="dk1"/>
                </a:solidFill>
              </a:rPr>
              <a:t>λc : Counter 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dk1"/>
                </a:solidFill>
              </a:rPr>
              <a:t>			let {X,Body} = c in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dk1"/>
                </a:solidFill>
              </a:rPr>
              <a:t>				{*X,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dk1"/>
                </a:solidFill>
              </a:rPr>
              <a:t>					{state = body.methods.inc(body.state).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dk1"/>
                </a:solidFill>
              </a:rPr>
              <a:t>					 methods = body.methods}}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dk1"/>
                </a:solidFill>
              </a:rPr>
              <a:t>				as Counter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l">
                <a:solidFill>
                  <a:schemeClr val="dk1"/>
                </a:solidFill>
              </a:rPr>
              <a:t>sendinc : {∃X, {state:X, ...}} → {∃X, {state:X, ...}}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8"/>
          <p:cNvSpPr txBox="1"/>
          <p:nvPr>
            <p:ph type="title"/>
          </p:nvPr>
        </p:nvSpPr>
        <p:spPr>
          <a:xfrm>
            <a:off x="290450" y="536300"/>
            <a:ext cx="4098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ADTs</a:t>
            </a:r>
            <a:endParaRPr/>
          </a:p>
        </p:txBody>
      </p:sp>
      <p:sp>
        <p:nvSpPr>
          <p:cNvPr id="159" name="Google Shape;159;p28"/>
          <p:cNvSpPr txBox="1"/>
          <p:nvPr>
            <p:ph idx="1" type="body"/>
          </p:nvPr>
        </p:nvSpPr>
        <p:spPr>
          <a:xfrm>
            <a:off x="407500" y="1144725"/>
            <a:ext cx="4458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lang="nl" sz="1400"/>
              <a:t>usage: </a:t>
            </a:r>
            <a:r>
              <a:rPr lang="nl" sz="1400">
                <a:solidFill>
                  <a:schemeClr val="dk1"/>
                </a:solidFill>
              </a:rPr>
              <a:t>counter.get( counter.inc</a:t>
            </a:r>
            <a:r>
              <a:rPr lang="nl" sz="1400">
                <a:solidFill>
                  <a:schemeClr val="dk1"/>
                </a:solidFill>
              </a:rPr>
              <a:t>( </a:t>
            </a:r>
            <a:r>
              <a:rPr lang="nl" sz="1400">
                <a:solidFill>
                  <a:schemeClr val="dk1"/>
                </a:solidFill>
              </a:rPr>
              <a:t>counter.new))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SzPts val="770"/>
              <a:buNone/>
            </a:pPr>
            <a:r>
              <a:rPr lang="nl" sz="1400">
                <a:solidFill>
                  <a:schemeClr val="dk1"/>
                </a:solidFill>
              </a:rPr>
              <a:t>type: {∃C, {get: C-&gt; Nat, ...}}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SzPts val="770"/>
              <a:buNone/>
            </a:pPr>
            <a:r>
              <a:t/>
            </a:r>
            <a:endParaRPr sz="1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SzPts val="770"/>
              <a:buNone/>
            </a:pPr>
            <a:r>
              <a:rPr lang="nl" sz="1400"/>
              <a:t>uses internal representation</a:t>
            </a:r>
            <a:endParaRPr sz="1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nl" sz="1400">
                <a:solidFill>
                  <a:schemeClr val="dk1"/>
                </a:solidFill>
              </a:rPr>
              <a:t>set of available functions unextendable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1400">
                <a:solidFill>
                  <a:schemeClr val="dk1"/>
                </a:solidFill>
              </a:rPr>
              <a:t>full support for binary operators</a:t>
            </a:r>
            <a:endParaRPr sz="1400">
              <a:solidFill>
                <a:schemeClr val="dk1"/>
              </a:solidFill>
            </a:endParaRPr>
          </a:p>
        </p:txBody>
      </p:sp>
      <p:sp>
        <p:nvSpPr>
          <p:cNvPr id="160" name="Google Shape;160;p28"/>
          <p:cNvSpPr txBox="1"/>
          <p:nvPr>
            <p:ph idx="1" type="body"/>
          </p:nvPr>
        </p:nvSpPr>
        <p:spPr>
          <a:xfrm>
            <a:off x="4785900" y="1144725"/>
            <a:ext cx="4358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1400"/>
              <a:t>usage: </a:t>
            </a:r>
            <a:r>
              <a:rPr lang="nl" sz="1400">
                <a:solidFill>
                  <a:schemeClr val="dk1"/>
                </a:solidFill>
              </a:rPr>
              <a:t>sendget (sendinc (counterObject))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nl" sz="1400">
                <a:solidFill>
                  <a:schemeClr val="dk1"/>
                </a:solidFill>
              </a:rPr>
              <a:t>type: {∃C, {state: C, methods: {get:C-&gt;Nat, ...}}}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nl" sz="1400"/>
              <a:t>keeps packaged structure</a:t>
            </a:r>
            <a:endParaRPr sz="1400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nl" sz="1400"/>
              <a:t>set of available functions can be extended</a:t>
            </a:r>
            <a:endParaRPr sz="1400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nl" sz="1400"/>
              <a:t>limited support for binary operators</a:t>
            </a:r>
            <a:endParaRPr sz="1400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/>
          </a:p>
        </p:txBody>
      </p:sp>
      <p:sp>
        <p:nvSpPr>
          <p:cNvPr id="161" name="Google Shape;161;p28"/>
          <p:cNvSpPr txBox="1"/>
          <p:nvPr>
            <p:ph idx="1" type="body"/>
          </p:nvPr>
        </p:nvSpPr>
        <p:spPr>
          <a:xfrm>
            <a:off x="2392950" y="4110925"/>
            <a:ext cx="4358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nl" sz="1400"/>
              <a:t>modern object oriented languages use a hybrid.</a:t>
            </a:r>
            <a:endParaRPr sz="1400"/>
          </a:p>
        </p:txBody>
      </p:sp>
      <p:cxnSp>
        <p:nvCxnSpPr>
          <p:cNvPr id="162" name="Google Shape;162;p28"/>
          <p:cNvCxnSpPr/>
          <p:nvPr/>
        </p:nvCxnSpPr>
        <p:spPr>
          <a:xfrm>
            <a:off x="4654425" y="1059000"/>
            <a:ext cx="5100" cy="2753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63" name="Google Shape;163;p28"/>
          <p:cNvSpPr txBox="1"/>
          <p:nvPr>
            <p:ph type="title"/>
          </p:nvPr>
        </p:nvSpPr>
        <p:spPr>
          <a:xfrm>
            <a:off x="4925200" y="536300"/>
            <a:ext cx="3885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Objects</a:t>
            </a:r>
            <a:endParaRPr/>
          </a:p>
        </p:txBody>
      </p:sp>
      <p:sp>
        <p:nvSpPr>
          <p:cNvPr id="164" name="Google Shape;164;p28"/>
          <p:cNvSpPr txBox="1"/>
          <p:nvPr>
            <p:ph type="title"/>
          </p:nvPr>
        </p:nvSpPr>
        <p:spPr>
          <a:xfrm>
            <a:off x="3497925" y="536300"/>
            <a:ext cx="2318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vs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9"/>
          <p:cNvSpPr txBox="1"/>
          <p:nvPr>
            <p:ph type="title"/>
          </p:nvPr>
        </p:nvSpPr>
        <p:spPr>
          <a:xfrm>
            <a:off x="311700" y="445025"/>
            <a:ext cx="8832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Encoding existential types as universal types </a:t>
            </a:r>
            <a:r>
              <a:rPr lang="nl">
                <a:solidFill>
                  <a:schemeClr val="dk2"/>
                </a:solidFill>
              </a:rPr>
              <a:t>(with example)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70" name="Google Shape;170;p29"/>
          <p:cNvSpPr txBox="1"/>
          <p:nvPr>
            <p:ph idx="1" type="body"/>
          </p:nvPr>
        </p:nvSpPr>
        <p:spPr>
          <a:xfrm>
            <a:off x="311700" y="1164900"/>
            <a:ext cx="8520600" cy="397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dk1"/>
                </a:solidFill>
              </a:rPr>
              <a:t>existential type: 	</a:t>
            </a:r>
            <a:r>
              <a:rPr lang="nl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{∃C, {get: C-&gt;Nat, ...}}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dk1"/>
                </a:solidFill>
              </a:rPr>
              <a:t>universal type:	</a:t>
            </a:r>
            <a:r>
              <a:rPr lang="nl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∀Y. (∀C. {get: C-&gt;Nat, ...} -&gt; Y) -&gt; Y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dk1"/>
                </a:solidFill>
              </a:rPr>
              <a:t>existential value:	</a:t>
            </a:r>
            <a:r>
              <a:rPr lang="nl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{*Nat, {get=id, ...}}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>
                <a:solidFill>
                  <a:schemeClr val="dk1"/>
                </a:solidFill>
              </a:rPr>
              <a:t>universal value:	λ</a:t>
            </a:r>
            <a:r>
              <a:rPr lang="nl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Y.λy:</a:t>
            </a:r>
            <a:r>
              <a:rPr lang="nl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(∀C. {get: C-&gt;Nat, ...} -&gt; Y)</a:t>
            </a:r>
            <a:r>
              <a:rPr lang="nl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br>
              <a:rPr lang="nl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nl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				y[Nat]({get=id, ...})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>
                <a:solidFill>
                  <a:schemeClr val="dk1"/>
                </a:solidFill>
              </a:rPr>
              <a:t>existential usage:	</a:t>
            </a:r>
            <a:r>
              <a:rPr lang="nl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let (Counter, counter) = p in v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>
                <a:solidFill>
                  <a:schemeClr val="dk1"/>
                </a:solidFill>
              </a:rPr>
              <a:t>universal usage:	</a:t>
            </a:r>
            <a:r>
              <a:rPr lang="nl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p[V](λCounter. λcounter. v)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Recap: Universal types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649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nl">
                <a:solidFill>
                  <a:schemeClr val="dk1"/>
                </a:solidFill>
              </a:rPr>
              <a:t>Polymorphism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nl">
                <a:solidFill>
                  <a:schemeClr val="dk1"/>
                </a:solidFill>
              </a:rPr>
              <a:t>∀X.T: value has type T[X:=S] for any type 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nl">
                <a:solidFill>
                  <a:schemeClr val="dk1"/>
                </a:solidFill>
              </a:rPr>
              <a:t>type S is abstract: only known after specialization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nl">
                <a:solidFill>
                  <a:schemeClr val="dk1"/>
                </a:solidFill>
              </a:rPr>
              <a:t>id = </a:t>
            </a:r>
            <a:r>
              <a:rPr lang="nl">
                <a:solidFill>
                  <a:schemeClr val="dk1"/>
                </a:solidFill>
              </a:rPr>
              <a:t>λ</a:t>
            </a:r>
            <a:r>
              <a:rPr lang="nl">
                <a:solidFill>
                  <a:schemeClr val="dk1"/>
                </a:solidFill>
              </a:rPr>
              <a:t>X. λx:X. x	:	∀X. X-&gt;X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nl">
                <a:solidFill>
                  <a:schemeClr val="dk1"/>
                </a:solidFill>
              </a:rPr>
              <a:t>erases to untyped λx. x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nl">
                <a:solidFill>
                  <a:schemeClr val="dk1"/>
                </a:solidFill>
              </a:rPr>
              <a:t>specializes to λx:S. x :	S-&gt;S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Existential types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649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nl">
                <a:solidFill>
                  <a:schemeClr val="dk1"/>
                </a:solidFill>
              </a:rPr>
              <a:t>{∃X, T}: value has type T[X:=S] for </a:t>
            </a:r>
            <a:r>
              <a:rPr b="1" i="1" lang="nl">
                <a:solidFill>
                  <a:schemeClr val="dk1"/>
                </a:solidFill>
              </a:rPr>
              <a:t>some</a:t>
            </a:r>
            <a:r>
              <a:rPr lang="nl">
                <a:solidFill>
                  <a:schemeClr val="dk1"/>
                </a:solidFill>
              </a:rPr>
              <a:t> type X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nl">
                <a:solidFill>
                  <a:schemeClr val="dk1"/>
                </a:solidFill>
              </a:rPr>
              <a:t>value can be seen as pair {*S, t}: a type S and a term t : T[X:=S]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nl">
                <a:solidFill>
                  <a:schemeClr val="dk1"/>
                </a:solidFill>
              </a:rPr>
              <a:t>type S is hidden: only visible in the definition of t</a:t>
            </a:r>
            <a:endParaRPr sz="1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Type abstraction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649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Different hidden types, same existential type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p : {</a:t>
            </a:r>
            <a:r>
              <a:rPr lang="nl">
                <a:solidFill>
                  <a:schemeClr val="dk1"/>
                </a:solidFill>
              </a:rPr>
              <a:t>∃X, {a:X, f:X-&gt;Nat}}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lphaUcPeriod"/>
            </a:pPr>
            <a:r>
              <a:rPr lang="nl">
                <a:solidFill>
                  <a:schemeClr val="dk1"/>
                </a:solidFill>
              </a:rPr>
              <a:t>p = {*Nat, {a=0, f=\x:Nat. x}}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lphaUcPeriod"/>
            </a:pPr>
            <a:r>
              <a:rPr lang="nl">
                <a:solidFill>
                  <a:schemeClr val="dk1"/>
                </a:solidFill>
              </a:rPr>
              <a:t>p = {*Bool, {a=False, f=\x:Bool. if x then 1 else 0}}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Type ambiguity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649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dk1"/>
                </a:solidFill>
              </a:rPr>
              <a:t>Same value, different existential type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dk1"/>
                </a:solidFill>
              </a:rPr>
              <a:t>p = {*Nat, {v=0, f=λx:Nat. succ(x)}}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lphaUcPeriod"/>
            </a:pPr>
            <a:r>
              <a:rPr lang="nl">
                <a:solidFill>
                  <a:schemeClr val="dk1"/>
                </a:solidFill>
              </a:rPr>
              <a:t>p : {∃X, {v:X, f:X-&gt;X}}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lphaUcPeriod"/>
            </a:pPr>
            <a:r>
              <a:rPr lang="nl">
                <a:solidFill>
                  <a:schemeClr val="dk1"/>
                </a:solidFill>
              </a:rPr>
              <a:t>p : {∃X, {v:X, f:X-&gt;Nat}}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lphaUcPeriod"/>
            </a:pPr>
            <a:r>
              <a:rPr lang="nl">
                <a:solidFill>
                  <a:schemeClr val="dk1"/>
                </a:solidFill>
              </a:rPr>
              <a:t>p : {∃X, {v:X, f:Nat-&gt;Nat}}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lphaUcPeriod"/>
            </a:pPr>
            <a:r>
              <a:rPr lang="nl">
                <a:solidFill>
                  <a:schemeClr val="dk1"/>
                </a:solidFill>
              </a:rPr>
              <a:t>p : {∃X, {v:Nat, f:Nat-&gt;Nat}} 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Packing 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64900"/>
            <a:ext cx="4946400" cy="11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packing a value can be done using </a:t>
            </a:r>
            <a:r>
              <a:rPr b="1" lang="nl"/>
              <a:t>as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l"/>
              <a:t>{*T,t} as U</a:t>
            </a:r>
            <a:endParaRPr/>
          </a:p>
        </p:txBody>
      </p:sp>
      <p:sp>
        <p:nvSpPr>
          <p:cNvPr id="86" name="Google Shape;86;p18"/>
          <p:cNvSpPr txBox="1"/>
          <p:nvPr/>
        </p:nvSpPr>
        <p:spPr>
          <a:xfrm>
            <a:off x="5732950" y="1411800"/>
            <a:ext cx="3099600" cy="9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where T is some type</a:t>
            </a:r>
            <a:br>
              <a:rPr lang="nl" sz="1800">
                <a:solidFill>
                  <a:schemeClr val="dk2"/>
                </a:solidFill>
              </a:rPr>
            </a:br>
            <a:r>
              <a:rPr lang="nl" sz="1800">
                <a:solidFill>
                  <a:schemeClr val="dk2"/>
                </a:solidFill>
              </a:rPr>
              <a:t>t is a term/value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U is an </a:t>
            </a:r>
            <a:r>
              <a:rPr lang="nl" sz="1800">
                <a:solidFill>
                  <a:schemeClr val="dk2"/>
                </a:solidFill>
              </a:rPr>
              <a:t>existential</a:t>
            </a:r>
            <a:r>
              <a:rPr lang="nl" sz="1800">
                <a:solidFill>
                  <a:schemeClr val="dk2"/>
                </a:solidFill>
              </a:rPr>
              <a:t> type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311700" y="3163400"/>
            <a:ext cx="4946400" cy="15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dk1"/>
                </a:solidFill>
              </a:rPr>
              <a:t>Examples: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nl">
                <a:solidFill>
                  <a:schemeClr val="dk1"/>
                </a:solidFill>
              </a:rPr>
              <a:t>{*Nat, 42} as {∃X, X}</a:t>
            </a:r>
            <a:endParaRPr b="1"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{*Bool, true} as {</a:t>
            </a:r>
            <a:r>
              <a:rPr lang="nl">
                <a:solidFill>
                  <a:schemeClr val="dk1"/>
                </a:solidFill>
              </a:rPr>
              <a:t>∃X, X</a:t>
            </a:r>
            <a:r>
              <a:rPr lang="nl"/>
              <a:t>}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Unpacking</a:t>
            </a:r>
            <a:endParaRPr/>
          </a:p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365125" y="2752075"/>
            <a:ext cx="6769500" cy="200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example:</a:t>
            </a:r>
            <a:endParaRPr/>
          </a:p>
          <a:p>
            <a:pPr indent="0" lvl="0" marL="0" rtl="0" algn="l">
              <a:lnSpc>
                <a:spcPct val="138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>
                <a:solidFill>
                  <a:schemeClr val="dk1"/>
                </a:solidFill>
              </a:rPr>
              <a:t>p = {*Nat, {a: 42, get: λn:Nat.n} as {∃X, {X, X -&gt; Nat}}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8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dk1"/>
                </a:solidFill>
              </a:rPr>
              <a:t>let {X,x} = p in x.get(x.a)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8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nl">
                <a:solidFill>
                  <a:schemeClr val="dk2"/>
                </a:solidFill>
              </a:rPr>
              <a:t>evaluates to?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94" name="Google Shape;94;p19"/>
          <p:cNvSpPr txBox="1"/>
          <p:nvPr/>
        </p:nvSpPr>
        <p:spPr>
          <a:xfrm>
            <a:off x="4731300" y="1625550"/>
            <a:ext cx="4101000" cy="9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where p is an existentially typed value</a:t>
            </a:r>
            <a:br>
              <a:rPr lang="nl" sz="1800">
                <a:solidFill>
                  <a:schemeClr val="dk2"/>
                </a:solidFill>
              </a:rPr>
            </a:br>
            <a:r>
              <a:rPr lang="nl" sz="1800">
                <a:solidFill>
                  <a:schemeClr val="dk2"/>
                </a:solidFill>
              </a:rPr>
              <a:t>X becomes a type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1800">
                <a:solidFill>
                  <a:schemeClr val="dk2"/>
                </a:solidFill>
              </a:rPr>
              <a:t>x becomes a </a:t>
            </a:r>
            <a:r>
              <a:rPr lang="nl" sz="1800">
                <a:solidFill>
                  <a:schemeClr val="dk2"/>
                </a:solidFill>
              </a:rPr>
              <a:t>term/value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v is a term/value that may contain x 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65125" y="1265400"/>
            <a:ext cx="5098800" cy="12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Unpacking can be done using </a:t>
            </a:r>
            <a:r>
              <a:rPr b="1" lang="nl"/>
              <a:t>let</a:t>
            </a:r>
            <a:r>
              <a:rPr lang="nl"/>
              <a:t> … </a:t>
            </a:r>
            <a:r>
              <a:rPr b="1" lang="nl"/>
              <a:t>=</a:t>
            </a:r>
            <a:r>
              <a:rPr lang="nl"/>
              <a:t> … </a:t>
            </a:r>
            <a:r>
              <a:rPr b="1" lang="nl"/>
              <a:t>in</a:t>
            </a:r>
            <a:r>
              <a:rPr lang="nl"/>
              <a:t> …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l">
                <a:solidFill>
                  <a:schemeClr val="dk1"/>
                </a:solidFill>
              </a:rPr>
              <a:t>let {X,x} = p in v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Illegal unpacking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1649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dk1"/>
                </a:solidFill>
              </a:rPr>
              <a:t>p = {*Nat, {a: 42, get: λn:Nat.n} as {∃X, {X, X -&gt; Nat}}</a:t>
            </a:r>
            <a:br>
              <a:rPr lang="nl">
                <a:solidFill>
                  <a:schemeClr val="dk1"/>
                </a:solidFill>
              </a:rPr>
            </a:br>
            <a:br>
              <a:rPr lang="nl">
                <a:solidFill>
                  <a:schemeClr val="dk1"/>
                </a:solidFill>
              </a:rPr>
            </a:br>
            <a:r>
              <a:rPr lang="nl">
                <a:solidFill>
                  <a:schemeClr val="dk1"/>
                </a:solidFill>
              </a:rPr>
              <a:t>let {X,x} = p in succ(x.a)					</a:t>
            </a:r>
            <a:r>
              <a:rPr lang="nl">
                <a:solidFill>
                  <a:schemeClr val="dk2"/>
                </a:solidFill>
              </a:rPr>
              <a:t>argument of succ is X, not a number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38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dk1"/>
                </a:solidFill>
              </a:rPr>
              <a:t>let {X,x} = p in x.a							</a:t>
            </a:r>
            <a:r>
              <a:rPr lang="nl">
                <a:solidFill>
                  <a:schemeClr val="dk2"/>
                </a:solidFill>
              </a:rPr>
              <a:t>type X escapes scope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Syntax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11649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terms: ...</a:t>
            </a:r>
            <a:br>
              <a:rPr lang="nl"/>
            </a:br>
            <a:r>
              <a:rPr lang="nl"/>
              <a:t>	| {*T, t} as U						</a:t>
            </a:r>
            <a:r>
              <a:rPr i="1" lang="nl"/>
              <a:t>packing</a:t>
            </a:r>
            <a:br>
              <a:rPr lang="nl"/>
            </a:br>
            <a:r>
              <a:rPr lang="nl"/>
              <a:t>	| let {X,x}=p in v					</a:t>
            </a:r>
            <a:r>
              <a:rPr i="1" lang="nl"/>
              <a:t>unpacking</a:t>
            </a:r>
            <a:endParaRPr i="1"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values: ...</a:t>
            </a:r>
            <a:br>
              <a:rPr lang="nl"/>
            </a:br>
            <a:r>
              <a:rPr lang="nl"/>
              <a:t>	| {*T,v} as U						</a:t>
            </a:r>
            <a:r>
              <a:rPr i="1" lang="nl"/>
              <a:t>package value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nl"/>
              <a:t>types: ...</a:t>
            </a:r>
            <a:br>
              <a:rPr lang="nl"/>
            </a:br>
            <a:r>
              <a:rPr lang="nl"/>
              <a:t>	| {∃X, T}							</a:t>
            </a:r>
            <a:r>
              <a:rPr i="1" lang="nl"/>
              <a:t>existential type</a:t>
            </a:r>
            <a:endParaRPr i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