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6" r:id="rId2"/>
  </p:sldMasterIdLst>
  <p:notesMasterIdLst>
    <p:notesMasterId r:id="rId67"/>
  </p:notesMasterIdLst>
  <p:handoutMasterIdLst>
    <p:handoutMasterId r:id="rId68"/>
  </p:handoutMasterIdLst>
  <p:sldIdLst>
    <p:sldId id="708" r:id="rId3"/>
    <p:sldId id="736" r:id="rId4"/>
    <p:sldId id="848" r:id="rId5"/>
    <p:sldId id="495" r:id="rId6"/>
    <p:sldId id="799" r:id="rId7"/>
    <p:sldId id="800" r:id="rId8"/>
    <p:sldId id="824" r:id="rId9"/>
    <p:sldId id="506" r:id="rId10"/>
    <p:sldId id="802" r:id="rId11"/>
    <p:sldId id="826" r:id="rId12"/>
    <p:sldId id="849" r:id="rId13"/>
    <p:sldId id="349" r:id="rId14"/>
    <p:sldId id="432" r:id="rId15"/>
    <p:sldId id="354" r:id="rId16"/>
    <p:sldId id="353" r:id="rId17"/>
    <p:sldId id="395" r:id="rId18"/>
    <p:sldId id="352" r:id="rId19"/>
    <p:sldId id="719" r:id="rId20"/>
    <p:sldId id="721" r:id="rId21"/>
    <p:sldId id="744" r:id="rId22"/>
    <p:sldId id="745" r:id="rId23"/>
    <p:sldId id="746" r:id="rId24"/>
    <p:sldId id="748" r:id="rId25"/>
    <p:sldId id="827" r:id="rId26"/>
    <p:sldId id="830" r:id="rId27"/>
    <p:sldId id="752" r:id="rId28"/>
    <p:sldId id="753" r:id="rId29"/>
    <p:sldId id="754" r:id="rId30"/>
    <p:sldId id="812" r:id="rId31"/>
    <p:sldId id="852" r:id="rId32"/>
    <p:sldId id="836" r:id="rId33"/>
    <p:sldId id="828" r:id="rId34"/>
    <p:sldId id="831" r:id="rId35"/>
    <p:sldId id="832" r:id="rId36"/>
    <p:sldId id="834" r:id="rId37"/>
    <p:sldId id="829" r:id="rId38"/>
    <p:sldId id="813" r:id="rId39"/>
    <p:sldId id="818" r:id="rId40"/>
    <p:sldId id="820" r:id="rId41"/>
    <p:sldId id="850" r:id="rId42"/>
    <p:sldId id="805" r:id="rId43"/>
    <p:sldId id="479" r:id="rId44"/>
    <p:sldId id="480" r:id="rId45"/>
    <p:sldId id="840" r:id="rId46"/>
    <p:sldId id="838" r:id="rId47"/>
    <p:sldId id="811" r:id="rId48"/>
    <p:sldId id="847" r:id="rId49"/>
    <p:sldId id="839" r:id="rId50"/>
    <p:sldId id="505" r:id="rId51"/>
    <p:sldId id="853" r:id="rId52"/>
    <p:sldId id="453" r:id="rId53"/>
    <p:sldId id="842" r:id="rId54"/>
    <p:sldId id="492" r:id="rId55"/>
    <p:sldId id="843" r:id="rId56"/>
    <p:sldId id="846" r:id="rId57"/>
    <p:sldId id="841" r:id="rId58"/>
    <p:sldId id="450" r:id="rId59"/>
    <p:sldId id="817" r:id="rId60"/>
    <p:sldId id="844" r:id="rId61"/>
    <p:sldId id="749" r:id="rId62"/>
    <p:sldId id="416" r:id="rId63"/>
    <p:sldId id="483" r:id="rId64"/>
    <p:sldId id="845" r:id="rId65"/>
    <p:sldId id="428" r:id="rId66"/>
  </p:sldIdLst>
  <p:sldSz cx="9144000" cy="6858000" type="screen4x3"/>
  <p:notesSz cx="7010400" cy="92964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Poll" initials="EP" lastIdx="1" clrIdx="0">
    <p:extLst>
      <p:ext uri="{19B8F6BF-5375-455C-9EA6-DF929625EA0E}">
        <p15:presenceInfo xmlns:p15="http://schemas.microsoft.com/office/powerpoint/2012/main" userId="Erik Po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39933"/>
    <a:srgbClr val="FFFFCC"/>
    <a:srgbClr val="33CC33"/>
    <a:srgbClr val="006600"/>
    <a:srgbClr val="FF9900"/>
    <a:srgbClr val="66FF33"/>
    <a:srgbClr val="CC66FF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E8743D8D-B383-407E-B305-F734D40BF4E7}" type="datetimeFigureOut">
              <a:rPr lang="en-GB">
                <a:latin typeface="Arial Rounded MT Bold" panose="020F0704030504030204" pitchFamily="34" charset="0"/>
              </a:rPr>
              <a:pPr>
                <a:defRPr/>
              </a:pPr>
              <a:t>24/11/2023</a:t>
            </a:fld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E91BD8FA-2A2B-4437-B358-28625BCFC453}" type="slidenum">
              <a:rPr lang="en-GB" altLang="nl-NL">
                <a:latin typeface="Arial Rounded MT Bold" panose="020F0704030504030204" pitchFamily="34" charset="0"/>
              </a:rPr>
              <a:pPr>
                <a:defRPr/>
              </a:pPr>
              <a:t>‹#›</a:t>
            </a:fld>
            <a:endParaRPr lang="en-GB" altLang="nl-N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20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2577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970338" y="0"/>
            <a:ext cx="302736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9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33912" cy="3475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5938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8829675"/>
            <a:ext cx="302577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829675"/>
            <a:ext cx="302736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A9B11392-17C7-43A2-9174-46EA27F88E07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4960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FAC44E-94A0-40F8-83A2-E404A3DEBCBB}" type="slidenum">
              <a:rPr lang="en-US" altLang="nl-NL" smtClean="0"/>
              <a:pPr>
                <a:spcBef>
                  <a:spcPct val="0"/>
                </a:spcBef>
              </a:pPr>
              <a:t>1</a:t>
            </a:fld>
            <a:endParaRPr lang="en-US" altLang="nl-NL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23657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D7D753-C99B-4E75-90FE-81941CAA4172}" type="slidenum">
              <a:rPr lang="en-GB" altLang="nl-NL" smtClean="0"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GB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662667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3">
            <a:extLst>
              <a:ext uri="{FF2B5EF4-FFF2-40B4-BE49-F238E27FC236}">
                <a16:creationId xmlns:a16="http://schemas.microsoft.com/office/drawing/2014/main" id="{15828C71-D6C5-89A8-86A6-CBAD72C52C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8EE3255-428B-4790-85C6-DA49DE67F17D}" type="slidenum">
              <a:rPr lang="en-GB" altLang="en-US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pPr/>
              <a:t>42</a:t>
            </a:fld>
            <a:endParaRPr lang="en-GB" altLang="en-US">
              <a:solidFill>
                <a:srgbClr val="0000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CC39BF88-AC62-38ED-12B2-BCFDBCB7C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 altLang="en-US"/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3D62702E-A340-45E8-B959-7BC84B23699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1038" y="4716463"/>
            <a:ext cx="5427662" cy="455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3">
            <a:extLst>
              <a:ext uri="{FF2B5EF4-FFF2-40B4-BE49-F238E27FC236}">
                <a16:creationId xmlns:a16="http://schemas.microsoft.com/office/drawing/2014/main" id="{1369C4FC-AEB4-958A-7A7E-2D8B73AB50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CAF259F-AB06-42CF-9D59-2D34C4C6CFA5}" type="slidenum">
              <a:rPr lang="en-GB" altLang="en-US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pPr/>
              <a:t>43</a:t>
            </a:fld>
            <a:endParaRPr lang="en-GB" altLang="en-US">
              <a:solidFill>
                <a:srgbClr val="0000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774B0589-51C1-3FCE-F6B7-8C3482C1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 altLang="en-US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B3038A2C-1579-A244-DA0C-75849F5E8A8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1038" y="4716463"/>
            <a:ext cx="5427662" cy="455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D550023D-A403-497F-BD78-4EE37DF165DF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49</a:t>
            </a:fld>
            <a:endParaRPr lang="en-GB" dirty="0">
              <a:cs typeface="Times New Roman" pitchFamily="18" charset="0"/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1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>
            <a:extLst>
              <a:ext uri="{FF2B5EF4-FFF2-40B4-BE49-F238E27FC236}">
                <a16:creationId xmlns:a16="http://schemas.microsoft.com/office/drawing/2014/main" id="{98DF9C2A-9D61-6155-922D-C1214955E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Tijdelijke aanduiding voor notities 2">
            <a:extLst>
              <a:ext uri="{FF2B5EF4-FFF2-40B4-BE49-F238E27FC236}">
                <a16:creationId xmlns:a16="http://schemas.microsoft.com/office/drawing/2014/main" id="{7E22C84B-DD7D-43B6-DA78-56F74056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restrict the language, enforce this in the front-end? validate/sanatise inputs? or outputs?</a:t>
            </a:r>
          </a:p>
        </p:txBody>
      </p:sp>
      <p:sp>
        <p:nvSpPr>
          <p:cNvPr id="45060" name="Tijdelijke aanduiding voor dianummer 3">
            <a:extLst>
              <a:ext uri="{FF2B5EF4-FFF2-40B4-BE49-F238E27FC236}">
                <a16:creationId xmlns:a16="http://schemas.microsoft.com/office/drawing/2014/main" id="{DFE19733-F420-E02F-97FE-D73C15CFD9C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3B275ED-43E8-4AA5-B9D3-29A094783B08}" type="slidenum">
              <a:rPr lang="en-US" altLang="nl-NL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10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7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>
            <a:extLst>
              <a:ext uri="{FF2B5EF4-FFF2-40B4-BE49-F238E27FC236}">
                <a16:creationId xmlns:a16="http://schemas.microsoft.com/office/drawing/2014/main" id="{98DF9C2A-9D61-6155-922D-C1214955E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Tijdelijke aanduiding voor notities 2">
            <a:extLst>
              <a:ext uri="{FF2B5EF4-FFF2-40B4-BE49-F238E27FC236}">
                <a16:creationId xmlns:a16="http://schemas.microsoft.com/office/drawing/2014/main" id="{7E22C84B-DD7D-43B6-DA78-56F74056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restrict the language, enforce this in the front-end? validate/sanatise inputs? or outputs?</a:t>
            </a:r>
          </a:p>
        </p:txBody>
      </p:sp>
      <p:sp>
        <p:nvSpPr>
          <p:cNvPr id="45060" name="Tijdelijke aanduiding voor dianummer 3">
            <a:extLst>
              <a:ext uri="{FF2B5EF4-FFF2-40B4-BE49-F238E27FC236}">
                <a16:creationId xmlns:a16="http://schemas.microsoft.com/office/drawing/2014/main" id="{DFE19733-F420-E02F-97FE-D73C15CFD9C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3B275ED-43E8-4AA5-B9D3-29A094783B08}" type="slidenum">
              <a:rPr lang="en-US" altLang="nl-NL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13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8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restrict the language, enforce this in the front-end? validate/sanatise inputs? or outputs?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marR="0" lvl="0" indent="0" algn="r" defTabSz="49212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/>
            </a:pPr>
            <a:fld id="{0C193197-7ADC-4513-B54D-02FD8E45085A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pPr marL="0" marR="0" lvl="0" indent="0" algn="r" defTabSz="49212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1988" algn="l"/>
                  <a:tab pos="1323975" algn="l"/>
                  <a:tab pos="1985963" algn="l"/>
                  <a:tab pos="2647950" algn="l"/>
                </a:tabLst>
                <a:defRPr/>
              </a:pPr>
              <a:t>19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31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restrict the language, enforce this in the front-end? validate/sanatise inputs? or outputs?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marR="0" lvl="0" indent="0" algn="r" defTabSz="49212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/>
            </a:pPr>
            <a:fld id="{0C193197-7ADC-4513-B54D-02FD8E45085A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pPr marL="0" marR="0" lvl="0" indent="0" algn="r" defTabSz="49212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1988" algn="l"/>
                  <a:tab pos="1323975" algn="l"/>
                  <a:tab pos="1985963" algn="l"/>
                  <a:tab pos="2647950" algn="l"/>
                </a:tabLst>
                <a:defRPr/>
              </a:pPr>
              <a:t>20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16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restrict the language, enforce this in the front-end? validate/sanatise inputs? or outputs?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marR="0" lvl="0" indent="0" algn="r" defTabSz="49212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/>
            </a:pPr>
            <a:fld id="{0C193197-7ADC-4513-B54D-02FD8E45085A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pPr marL="0" marR="0" lvl="0" indent="0" algn="r" defTabSz="49212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1988" algn="l"/>
                  <a:tab pos="1323975" algn="l"/>
                  <a:tab pos="1985963" algn="l"/>
                  <a:tab pos="2647950" algn="l"/>
                </a:tabLst>
                <a:defRPr/>
              </a:pPr>
              <a:t>21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1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restrict the language, enforce this in the front-end? validate/sanatise inputs? or outputs?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marR="0" lvl="0" indent="0" algn="r" defTabSz="49212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/>
            </a:pPr>
            <a:fld id="{0C193197-7ADC-4513-B54D-02FD8E45085A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pPr marL="0" marR="0" lvl="0" indent="0" algn="r" defTabSz="49212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1988" algn="l"/>
                  <a:tab pos="1323975" algn="l"/>
                  <a:tab pos="1985963" algn="l"/>
                  <a:tab pos="2647950" algn="l"/>
                </a:tabLst>
                <a:defRPr/>
              </a:pPr>
              <a:t>22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1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restrict the language, enforce this in the front-end? validate/sanatise inputs? or outputs?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marR="0" lvl="0" indent="0" algn="r" defTabSz="49212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/>
            </a:pPr>
            <a:fld id="{0C193197-7ADC-4513-B54D-02FD8E45085A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pPr marL="0" marR="0" lvl="0" indent="0" algn="r" defTabSz="49212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1988" algn="l"/>
                  <a:tab pos="1323975" algn="l"/>
                  <a:tab pos="1985963" algn="l"/>
                  <a:tab pos="2647950" algn="l"/>
                </a:tabLst>
                <a:defRPr/>
              </a:pPr>
              <a:t>23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0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A5A288-02E4-42F5-A645-5F7284397B2E}" type="slidenum">
              <a:rPr lang="en-GB" altLang="nl-NL" smtClean="0"/>
              <a:pPr>
                <a:spcBef>
                  <a:spcPct val="0"/>
                </a:spcBef>
              </a:pPr>
              <a:t>26</a:t>
            </a:fld>
            <a:endParaRPr lang="en-GB" altLang="nl-NL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9385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A022D-6612-40C3-8F73-4FE84000F395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140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ctr">
              <a:defRPr sz="1814" b="1" cap="all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80" y="1977327"/>
            <a:ext cx="7771680" cy="1500638"/>
          </a:xfrm>
        </p:spPr>
        <p:txBody>
          <a:bodyPr anchor="b"/>
          <a:lstStyle>
            <a:lvl1pPr marL="0" indent="0" algn="ctr">
              <a:buNone/>
              <a:defRPr sz="2540">
                <a:solidFill>
                  <a:srgbClr val="C00000"/>
                </a:solidFill>
                <a:latin typeface="Arial Rounded MT Bold" panose="020F0704030504030204" pitchFamily="34" charset="0"/>
              </a:defRPr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DEB0-5426-4115-B1A1-BE4B89520665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95893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1814">
                <a:latin typeface="Arial Rounded MT Bold" panose="020F0704030504030204" pitchFamily="34" charset="0"/>
              </a:defRPr>
            </a:lvl1pPr>
            <a:lvl2pPr>
              <a:defRPr sz="1814">
                <a:latin typeface="Arial Rounded MT Bold" panose="020F0704030504030204" pitchFamily="34" charset="0"/>
              </a:defRPr>
            </a:lvl2pPr>
            <a:lvl3pPr>
              <a:defRPr sz="1814">
                <a:latin typeface="Arial Rounded MT Bold" panose="020F0704030504030204" pitchFamily="34" charset="0"/>
              </a:defRPr>
            </a:lvl3pPr>
            <a:lvl4pPr>
              <a:defRPr sz="1633">
                <a:latin typeface="Arial Rounded MT Bold" panose="020F0704030504030204" pitchFamily="34" charset="0"/>
              </a:defRPr>
            </a:lvl4pPr>
            <a:lvl5pPr>
              <a:defRPr sz="1633">
                <a:latin typeface="Arial Rounded MT Bold" panose="020F0704030504030204" pitchFamily="34" charset="0"/>
              </a:defRPr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1814">
                <a:latin typeface="Arial Rounded MT Bold" panose="020F0704030504030204" pitchFamily="34" charset="0"/>
              </a:defRPr>
            </a:lvl1pPr>
            <a:lvl2pPr>
              <a:defRPr sz="1814">
                <a:latin typeface="Arial Rounded MT Bold" panose="020F0704030504030204" pitchFamily="34" charset="0"/>
              </a:defRPr>
            </a:lvl2pPr>
            <a:lvl3pPr>
              <a:defRPr sz="1814">
                <a:latin typeface="Arial Rounded MT Bold" panose="020F0704030504030204" pitchFamily="34" charset="0"/>
              </a:defRPr>
            </a:lvl3pPr>
            <a:lvl4pPr>
              <a:defRPr sz="1633">
                <a:latin typeface="Arial Rounded MT Bold" panose="020F0704030504030204" pitchFamily="34" charset="0"/>
              </a:defRPr>
            </a:lvl4pPr>
            <a:lvl5pPr>
              <a:defRPr sz="1633">
                <a:latin typeface="Arial Rounded MT Bold" panose="020F0704030504030204" pitchFamily="34" charset="0"/>
              </a:defRPr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781D-423D-4691-A409-FB2B6259717A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80737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E8B5-0B6A-439E-8DD8-4B62EB8DA477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7854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2051-0689-466F-801D-3169EFE505AB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36297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&lt;#&gt;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Erik Poll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Radboud University Nijmegen</a:t>
            </a:r>
          </a:p>
        </p:txBody>
      </p:sp>
    </p:spTree>
    <p:extLst>
      <p:ext uri="{BB962C8B-B14F-4D97-AF65-F5344CB8AC3E}">
        <p14:creationId xmlns:p14="http://schemas.microsoft.com/office/powerpoint/2010/main" val="186116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74863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3803650" cy="4816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68760"/>
            <a:ext cx="3805238" cy="4816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56549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C230-21FF-44A4-9AAD-1C1D30A8417D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3590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24446-1146-492B-891B-4917982AD882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16140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61288" cy="1008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98673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8" y="260648"/>
            <a:ext cx="7761288" cy="1008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7761288" cy="2304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17033"/>
            <a:ext cx="7761288" cy="2367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210F-E187-462D-9A5A-A06FF233235A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2224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latin typeface="Arial Rounded MT Bold" panose="020F0704030504030204" pitchFamily="34" charset="0"/>
              </a:defRPr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218E-0481-4205-9DD0-7FB663384F66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18888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40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14">
                <a:latin typeface="Arial Rounded MT Bold" panose="020F0704030504030204" pitchFamily="34" charset="0"/>
              </a:defRPr>
            </a:lvl1pPr>
            <a:lvl2pPr>
              <a:buFont typeface="Arial" pitchFamily="34" charset="0"/>
              <a:buChar char="•"/>
              <a:defRPr>
                <a:latin typeface="Arial Rounded MT Bold" panose="020F0704030504030204" pitchFamily="34" charset="0"/>
              </a:defRPr>
            </a:lvl2pPr>
            <a:lvl3pPr>
              <a:defRPr sz="1814"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2583360" y="6247376"/>
            <a:ext cx="3803040" cy="4694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BF67-ACF3-4BC0-8580-DE31188868CD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08169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6225"/>
            <a:ext cx="7761288" cy="8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4745"/>
            <a:ext cx="7761288" cy="49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outline text format</a:t>
            </a:r>
          </a:p>
          <a:p>
            <a:pPr lvl="1"/>
            <a:r>
              <a:rPr lang="en-GB" altLang="nl-NL" dirty="0"/>
              <a:t>Second Outline Level</a:t>
            </a:r>
          </a:p>
          <a:p>
            <a:pPr lvl="2"/>
            <a:r>
              <a:rPr lang="en-GB" altLang="nl-NL" dirty="0"/>
              <a:t>Third Outline Level</a:t>
            </a:r>
          </a:p>
          <a:p>
            <a:pPr lvl="3"/>
            <a:r>
              <a:rPr lang="en-GB" altLang="nl-NL" dirty="0"/>
              <a:t>Fourth Outline Level</a:t>
            </a:r>
          </a:p>
          <a:p>
            <a:pPr lvl="4"/>
            <a:r>
              <a:rPr lang="en-GB" altLang="nl-NL" dirty="0"/>
              <a:t>Fifth Outline Level</a:t>
            </a:r>
          </a:p>
          <a:p>
            <a:pPr lvl="4"/>
            <a:r>
              <a:rPr lang="en-GB" altLang="nl-NL" dirty="0"/>
              <a:t>Sixth Outline Level</a:t>
            </a:r>
          </a:p>
          <a:p>
            <a:pPr lvl="4"/>
            <a:r>
              <a:rPr lang="en-GB" altLang="nl-NL" dirty="0"/>
              <a:t>Seventh Outline Level</a:t>
            </a:r>
          </a:p>
          <a:p>
            <a:pPr lvl="4"/>
            <a:r>
              <a:rPr lang="en-GB" altLang="nl-NL" dirty="0"/>
              <a:t>Eighth Outline Level</a:t>
            </a:r>
          </a:p>
          <a:p>
            <a:pPr lvl="4"/>
            <a:r>
              <a:rPr lang="en-GB" altLang="nl-NL" dirty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627313" y="6237288"/>
            <a:ext cx="3960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290586BA-BC27-4D33-B03C-01CAD134E49D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2pPr>
      <a:lvl3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3pPr>
      <a:lvl4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4pPr>
      <a:lvl5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5pPr>
      <a:lvl6pPr marL="25146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6pPr>
      <a:lvl7pPr marL="29718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7pPr>
      <a:lvl8pPr marL="34290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8pPr>
      <a:lvl9pPr marL="38862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9pPr>
    </p:titleStyle>
    <p:bodyStyle>
      <a:lvl1pPr marL="342900" indent="-34290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2pPr>
      <a:lvl3pPr marL="1143000" indent="-22860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3pPr>
      <a:lvl4pPr marL="1600200" indent="-228600" algn="l" defTabSz="492125" rtl="0" eaLnBrk="0" fontAlgn="base" hangingPunct="0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4pPr>
      <a:lvl5pPr marL="2057400" indent="-228600" algn="l" defTabSz="492125" rtl="0" eaLnBrk="0" fontAlgn="base" hangingPunct="0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5pPr>
      <a:lvl6pPr marL="25146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80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147801"/>
            <a:ext cx="8225280" cy="498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outline text format</a:t>
            </a:r>
          </a:p>
          <a:p>
            <a:pPr lvl="1"/>
            <a:r>
              <a:rPr lang="en-GB" altLang="nl-NL" dirty="0"/>
              <a:t>Second Outline Level</a:t>
            </a:r>
          </a:p>
          <a:p>
            <a:pPr lvl="2"/>
            <a:r>
              <a:rPr lang="en-GB" altLang="nl-NL" dirty="0"/>
              <a:t>Third Outline Level</a:t>
            </a:r>
          </a:p>
          <a:p>
            <a:pPr lvl="3"/>
            <a:r>
              <a:rPr lang="en-GB" altLang="nl-NL" dirty="0"/>
              <a:t>Fourth Outline Level</a:t>
            </a:r>
          </a:p>
          <a:p>
            <a:pPr lvl="4"/>
            <a:r>
              <a:rPr lang="en-GB" altLang="nl-NL" dirty="0"/>
              <a:t>Fifth Outline Level</a:t>
            </a:r>
          </a:p>
          <a:p>
            <a:pPr lvl="4"/>
            <a:r>
              <a:rPr lang="en-GB" altLang="nl-NL" dirty="0"/>
              <a:t>Sixth Outline Level</a:t>
            </a:r>
          </a:p>
          <a:p>
            <a:pPr lvl="4"/>
            <a:r>
              <a:rPr lang="en-GB" altLang="nl-NL" dirty="0"/>
              <a:t>Seventh Outline Level</a:t>
            </a:r>
          </a:p>
          <a:p>
            <a:pPr lvl="4"/>
            <a:r>
              <a:rPr lang="en-GB" altLang="nl-NL" dirty="0"/>
              <a:t>Eighth Outline Level</a:t>
            </a:r>
          </a:p>
          <a:p>
            <a:pPr lvl="4"/>
            <a:r>
              <a:rPr lang="en-GB" altLang="nl-NL" dirty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27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Erik Poll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23680" y="6247376"/>
            <a:ext cx="38030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27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Radboud University Nijmegen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E233DDCF-2EC9-403A-8D1D-24A69B0A0E28}" type="slidenum">
              <a:rPr lang="en-US" altLang="nl-NL" smtClean="0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6921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ftr="0"/>
  <p:txStyles>
    <p:titleStyle>
      <a:lvl1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2pPr>
      <a:lvl3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3pPr>
      <a:lvl4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4pPr>
      <a:lvl5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5pPr>
      <a:lvl6pPr marL="2280994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6pPr>
      <a:lvl7pPr marL="2695720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7pPr>
      <a:lvl8pPr marL="3110446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8pPr>
      <a:lvl9pPr marL="3525172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9pPr>
    </p:titleStyle>
    <p:bodyStyle>
      <a:lvl1pPr marL="311045" indent="-311045" algn="l" defTabSz="446407" rtl="0" eaLnBrk="0" fontAlgn="base" hangingPunct="0">
        <a:lnSpc>
          <a:spcPct val="11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177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673930" indent="-259204" algn="l" defTabSz="446407" rtl="0" eaLnBrk="0" fontAlgn="base" hangingPunct="0">
        <a:lnSpc>
          <a:spcPct val="11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2pPr>
      <a:lvl3pPr marL="1036815" indent="-207363" algn="l" defTabSz="446407" rtl="0" eaLnBrk="0" fontAlgn="base" hangingPunct="0">
        <a:lnSpc>
          <a:spcPct val="11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3pPr>
      <a:lvl4pPr marL="1451541" indent="-207363" algn="l" defTabSz="446407" rtl="0" eaLnBrk="0" fontAlgn="base" hangingPunct="0">
        <a:lnSpc>
          <a:spcPct val="11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4pPr>
      <a:lvl5pPr marL="1866268" indent="-207363" algn="l" defTabSz="446407" rtl="0" eaLnBrk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5pPr>
      <a:lvl6pPr marL="2280994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1194217"/>
            <a:ext cx="7772400" cy="1847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 dirty="0"/>
              <a:t>Software Security</a:t>
            </a:r>
            <a:br>
              <a:rPr lang="en-GB" altLang="nl-NL" sz="3200" dirty="0"/>
            </a:br>
            <a:br>
              <a:rPr lang="en-GB" altLang="nl-NL" sz="3200" dirty="0"/>
            </a:br>
            <a:r>
              <a:rPr lang="en-GB" altLang="nl-NL" sz="3200" dirty="0"/>
              <a:t>Secure input handling</a:t>
            </a:r>
            <a:br>
              <a:rPr lang="en-GB" altLang="nl-NL" sz="4000" dirty="0"/>
            </a:br>
            <a:r>
              <a:rPr lang="en-GB" altLang="nl-NL" sz="4000" dirty="0"/>
              <a:t>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640" y="4120695"/>
            <a:ext cx="6400800" cy="1156105"/>
          </a:xfrm>
        </p:spPr>
        <p:txBody>
          <a:bodyPr/>
          <a:lstStyle/>
          <a:p>
            <a:pPr marL="0" indent="0" algn="ctr" eaLnBrk="1" hangingPunct="1">
              <a:spcBef>
                <a:spcPts val="8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800" dirty="0">
                <a:solidFill>
                  <a:srgbClr val="008000"/>
                </a:solidFill>
              </a:rPr>
              <a:t>Erik Poll</a:t>
            </a:r>
          </a:p>
          <a:p>
            <a:pPr marL="0" indent="0" algn="ctr" eaLnBrk="1" hangingPunct="1"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 dirty="0">
                <a:solidFill>
                  <a:srgbClr val="3333CC"/>
                </a:solidFill>
              </a:rPr>
              <a:t>Digital Security</a:t>
            </a:r>
          </a:p>
          <a:p>
            <a:pPr marL="0" indent="0" algn="ctr" eaLnBrk="1" hangingPunct="1"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 dirty="0" err="1"/>
              <a:t>Radboud</a:t>
            </a:r>
            <a:r>
              <a:rPr lang="en-GB" altLang="nl-NL" sz="2000" dirty="0"/>
              <a:t> University Nijmegen</a:t>
            </a:r>
          </a:p>
          <a:p>
            <a:pPr marL="0" indent="0" algn="ctr" eaLnBrk="1" hangingPunct="1">
              <a:spcBef>
                <a:spcPts val="9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3600" dirty="0"/>
          </a:p>
          <a:p>
            <a:pPr marL="0" indent="0" algn="ctr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1800" dirty="0"/>
          </a:p>
          <a:p>
            <a:pPr marL="0" indent="0" algn="ctr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1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DBFCF-253D-46EE-9AC7-7BD7B39DA6AF}" type="slidenum">
              <a:rPr lang="en-GB" altLang="nl-NL" smtClean="0"/>
              <a:pPr>
                <a:defRPr/>
              </a:pPr>
              <a:t>1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113347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1BA82990-C827-4E37-7F17-FB313709F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t="27126" b="40657"/>
          <a:stretch>
            <a:fillRect/>
          </a:stretch>
        </p:blipFill>
        <p:spPr bwMode="auto">
          <a:xfrm>
            <a:off x="6463739" y="2403021"/>
            <a:ext cx="2652540" cy="96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itle 1">
            <a:extLst>
              <a:ext uri="{FF2B5EF4-FFF2-40B4-BE49-F238E27FC236}">
                <a16:creationId xmlns:a16="http://schemas.microsoft.com/office/drawing/2014/main" id="{B4C2F661-92A3-7827-7398-FA229155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/>
              <a:t>Anti-pattern: shotgun parser</a:t>
            </a: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id="{B10DC61A-165D-8095-58AC-5C0E45FE9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47" y="3545422"/>
            <a:ext cx="7632848" cy="290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Fragments of input penetrate deeply, and any code that touches these fragments may contain exploitable input bugs.</a:t>
            </a:r>
          </a:p>
          <a:p>
            <a:pPr>
              <a:lnSpc>
                <a:spcPct val="150000"/>
              </a:lnSpc>
              <a:defRPr/>
            </a:pPr>
            <a:endParaRPr lang="en-US" alt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Code incrementally parses &amp; interprets input, in a piecemeal fashion</a:t>
            </a:r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chopping it up for further parsing elsewhere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Fragments passed around as unparsed </a:t>
            </a:r>
            <a:r>
              <a:rPr lang="en-US" altLang="en-US" sz="1600" dirty="0">
                <a:solidFill>
                  <a:srgbClr val="339933"/>
                </a:solidFill>
                <a:latin typeface="Arial Rounded MT Bold" panose="020F0704030504030204" pitchFamily="34" charset="0"/>
              </a:rPr>
              <a:t>byte arrays </a:t>
            </a:r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or </a:t>
            </a:r>
            <a:r>
              <a:rPr lang="en-US" altLang="en-US" sz="1600" dirty="0">
                <a:solidFill>
                  <a:srgbClr val="339933"/>
                </a:solidFill>
                <a:latin typeface="Arial Rounded MT Bold" panose="020F0704030504030204" pitchFamily="34" charset="0"/>
              </a:rPr>
              <a:t>strings</a:t>
            </a:r>
          </a:p>
          <a:p>
            <a:pPr>
              <a:lnSpc>
                <a:spcPct val="150000"/>
              </a:lnSpc>
              <a:defRPr/>
            </a:pPr>
            <a:endParaRPr lang="en-US" alt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B361B79-B72E-B17D-1C27-43DFCA14E7DE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10</a:t>
            </a:fld>
            <a:endParaRPr lang="en-US" altLang="nl-NL" dirty="0"/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653C068A-F203-36FB-657C-5F8FC531B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28" y="883706"/>
            <a:ext cx="1448927" cy="1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EDB5B9-0316-415D-FFDD-757A11E801A2}"/>
              </a:ext>
            </a:extLst>
          </p:cNvPr>
          <p:cNvGrpSpPr/>
          <p:nvPr/>
        </p:nvGrpSpPr>
        <p:grpSpPr>
          <a:xfrm>
            <a:off x="919598" y="1140740"/>
            <a:ext cx="5120130" cy="2220848"/>
            <a:chOff x="1310044" y="1368098"/>
            <a:chExt cx="5120130" cy="2220848"/>
          </a:xfrm>
        </p:grpSpPr>
        <p:grpSp>
          <p:nvGrpSpPr>
            <p:cNvPr id="44036" name="Groep 2">
              <a:extLst>
                <a:ext uri="{FF2B5EF4-FFF2-40B4-BE49-F238E27FC236}">
                  <a16:creationId xmlns:a16="http://schemas.microsoft.com/office/drawing/2014/main" id="{BD8B0E7C-110F-F0CB-56BE-F74E367E6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0044" y="1368098"/>
              <a:ext cx="5120130" cy="2220848"/>
              <a:chOff x="1543166" y="1142409"/>
              <a:chExt cx="5212111" cy="2261327"/>
            </a:xfrm>
          </p:grpSpPr>
          <p:sp>
            <p:nvSpPr>
              <p:cNvPr id="44039" name="Afgeronde rechthoek 4">
                <a:extLst>
                  <a:ext uri="{FF2B5EF4-FFF2-40B4-BE49-F238E27FC236}">
                    <a16:creationId xmlns:a16="http://schemas.microsoft.com/office/drawing/2014/main" id="{BBEF86AD-2365-E41E-A55A-74738B4A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4198" y="1142409"/>
                <a:ext cx="2991079" cy="2261327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DejaVu Sans"/>
                    <a:cs typeface="DejaVu Sans"/>
                  </a:rPr>
                  <a:t> </a:t>
                </a:r>
              </a:p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GB" alt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DejaVu Sans"/>
                  <a:cs typeface="DejaVu Sans"/>
                </a:endParaRPr>
              </a:p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GB" alt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DejaVu Sans"/>
                  <a:cs typeface="DejaVu Sans"/>
                </a:endParaRPr>
              </a:p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GB" alt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DejaVu Sans"/>
                  <a:cs typeface="DejaVu Sans"/>
                </a:endParaRPr>
              </a:p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GB" alt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DejaVu Sans"/>
                  <a:cs typeface="DejaVu Sans"/>
                </a:endParaRPr>
              </a:p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GB" alt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DejaVu Sans"/>
                  <a:cs typeface="DejaVu Sans"/>
                </a:endParaRPr>
              </a:p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GB" alt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DejaVu Sans"/>
                  <a:cs typeface="DejaVu Sans"/>
                </a:endParaRPr>
              </a:p>
            </p:txBody>
          </p:sp>
          <p:pic>
            <p:nvPicPr>
              <p:cNvPr id="44040" name="Picture 2" descr="C:\Users\erikpoll\Desktop\.png">
                <a:extLst>
                  <a:ext uri="{FF2B5EF4-FFF2-40B4-BE49-F238E27FC236}">
                    <a16:creationId xmlns:a16="http://schemas.microsoft.com/office/drawing/2014/main" id="{B8CC02B6-32C6-9311-EDD6-0F70D39AF5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3166" y="1673754"/>
                <a:ext cx="763029" cy="76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ight Arrow 28">
                <a:extLst>
                  <a:ext uri="{FF2B5EF4-FFF2-40B4-BE49-F238E27FC236}">
                    <a16:creationId xmlns:a16="http://schemas.microsoft.com/office/drawing/2014/main" id="{26639087-D918-AC6B-8E91-E9196B1F9DED}"/>
                  </a:ext>
                </a:extLst>
              </p:cNvPr>
              <p:cNvSpPr/>
              <p:nvPr/>
            </p:nvSpPr>
            <p:spPr>
              <a:xfrm>
                <a:off x="2463494" y="1908061"/>
                <a:ext cx="1077867" cy="28902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177" dirty="0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44037" name="Rechthoek 5">
              <a:extLst>
                <a:ext uri="{FF2B5EF4-FFF2-40B4-BE49-F238E27FC236}">
                  <a16:creationId xmlns:a16="http://schemas.microsoft.com/office/drawing/2014/main" id="{15684E91-50A0-6DA9-3BDC-46806A407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762" y="1761481"/>
              <a:ext cx="321520" cy="9144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4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DejaVu Sans"/>
                  <a:cs typeface="DejaVu Sans"/>
                </a:rPr>
                <a:t>parser</a:t>
              </a:r>
              <a:endParaRPr lang="en-GB" altLang="en-US" sz="1600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08FD4DE-612D-A3E1-1E6B-E5014D3B962C}"/>
                </a:ext>
              </a:extLst>
            </p:cNvPr>
            <p:cNvSpPr txBox="1"/>
            <p:nvPr/>
          </p:nvSpPr>
          <p:spPr>
            <a:xfrm>
              <a:off x="2206950" y="1761481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NL" dirty="0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5" name="Right Arrow 28">
              <a:extLst>
                <a:ext uri="{FF2B5EF4-FFF2-40B4-BE49-F238E27FC236}">
                  <a16:creationId xmlns:a16="http://schemas.microsoft.com/office/drawing/2014/main" id="{B4E66668-5E23-A70A-7739-30ABD9DA50EB}"/>
                </a:ext>
              </a:extLst>
            </p:cNvPr>
            <p:cNvSpPr/>
            <p:nvPr/>
          </p:nvSpPr>
          <p:spPr bwMode="auto">
            <a:xfrm>
              <a:off x="3859417" y="1919629"/>
              <a:ext cx="426167" cy="1542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7" name="Right Arrow 28">
              <a:extLst>
                <a:ext uri="{FF2B5EF4-FFF2-40B4-BE49-F238E27FC236}">
                  <a16:creationId xmlns:a16="http://schemas.microsoft.com/office/drawing/2014/main" id="{1F979F1C-0C30-FB05-CF61-0453CAC371B1}"/>
                </a:ext>
              </a:extLst>
            </p:cNvPr>
            <p:cNvSpPr/>
            <p:nvPr/>
          </p:nvSpPr>
          <p:spPr bwMode="auto">
            <a:xfrm>
              <a:off x="3860044" y="2453347"/>
              <a:ext cx="426167" cy="1542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8" name="Rechthoek 5">
              <a:extLst>
                <a:ext uri="{FF2B5EF4-FFF2-40B4-BE49-F238E27FC236}">
                  <a16:creationId xmlns:a16="http://schemas.microsoft.com/office/drawing/2014/main" id="{0CFEEFBF-20D8-37AC-35E7-CBA006731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587" y="1757266"/>
              <a:ext cx="161279" cy="407297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9" name="Rechthoek 5">
              <a:extLst>
                <a:ext uri="{FF2B5EF4-FFF2-40B4-BE49-F238E27FC236}">
                  <a16:creationId xmlns:a16="http://schemas.microsoft.com/office/drawing/2014/main" id="{64915A89-2F9F-7D72-3F2B-B847D6D95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040" y="2424495"/>
              <a:ext cx="161279" cy="407297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11" name="Rechthoek 5">
              <a:extLst>
                <a:ext uri="{FF2B5EF4-FFF2-40B4-BE49-F238E27FC236}">
                  <a16:creationId xmlns:a16="http://schemas.microsoft.com/office/drawing/2014/main" id="{9142AACA-CF4B-94BD-E0DC-FD385CB50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720" y="2241437"/>
              <a:ext cx="161279" cy="407297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12" name="Rechthoek 5">
              <a:extLst>
                <a:ext uri="{FF2B5EF4-FFF2-40B4-BE49-F238E27FC236}">
                  <a16:creationId xmlns:a16="http://schemas.microsoft.com/office/drawing/2014/main" id="{571916EC-02D9-7702-2D5B-930737DE9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5640" y="2806025"/>
              <a:ext cx="161279" cy="407297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13" name="Right Arrow 28">
              <a:extLst>
                <a:ext uri="{FF2B5EF4-FFF2-40B4-BE49-F238E27FC236}">
                  <a16:creationId xmlns:a16="http://schemas.microsoft.com/office/drawing/2014/main" id="{8C5758BA-D181-9484-B516-F6CD3DD36B61}"/>
                </a:ext>
              </a:extLst>
            </p:cNvPr>
            <p:cNvSpPr/>
            <p:nvPr/>
          </p:nvSpPr>
          <p:spPr bwMode="auto">
            <a:xfrm>
              <a:off x="4545235" y="2478522"/>
              <a:ext cx="749869" cy="10663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4" name="Right Arrow 28">
              <a:extLst>
                <a:ext uri="{FF2B5EF4-FFF2-40B4-BE49-F238E27FC236}">
                  <a16:creationId xmlns:a16="http://schemas.microsoft.com/office/drawing/2014/main" id="{5358A175-D097-2D7E-40C5-EA046201AD98}"/>
                </a:ext>
              </a:extLst>
            </p:cNvPr>
            <p:cNvSpPr/>
            <p:nvPr/>
          </p:nvSpPr>
          <p:spPr bwMode="auto">
            <a:xfrm>
              <a:off x="4568298" y="2809803"/>
              <a:ext cx="673363" cy="15007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7" name="Rechthoek 5">
              <a:extLst>
                <a:ext uri="{FF2B5EF4-FFF2-40B4-BE49-F238E27FC236}">
                  <a16:creationId xmlns:a16="http://schemas.microsoft.com/office/drawing/2014/main" id="{D745C6BB-7858-BC70-1CF7-6B502F77C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9238" y="2076072"/>
              <a:ext cx="161279" cy="407297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18" name="Right Arrow 28">
              <a:extLst>
                <a:ext uri="{FF2B5EF4-FFF2-40B4-BE49-F238E27FC236}">
                  <a16:creationId xmlns:a16="http://schemas.microsoft.com/office/drawing/2014/main" id="{57F52331-9582-C6BC-A291-45825B1ED796}"/>
                </a:ext>
              </a:extLst>
            </p:cNvPr>
            <p:cNvSpPr/>
            <p:nvPr/>
          </p:nvSpPr>
          <p:spPr bwMode="auto">
            <a:xfrm>
              <a:off x="5552816" y="2230356"/>
              <a:ext cx="466157" cy="14419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9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E4A0-75B2-981E-4B14-8445E04C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</a:rPr>
              <a:t>LangSec</a:t>
            </a:r>
            <a:r>
              <a:rPr lang="en-US" sz="2400" dirty="0">
                <a:solidFill>
                  <a:srgbClr val="FF0000"/>
                </a:solidFill>
              </a:rPr>
              <a:t> concepts</a:t>
            </a:r>
            <a:endParaRPr lang="en-NL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BDF4-CA53-5465-78FD-75E3C5B65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>
                <a:solidFill>
                  <a:schemeClr val="accent2"/>
                </a:solidFill>
              </a:rPr>
              <a:t>Shotgun parser: </a:t>
            </a:r>
            <a:r>
              <a:rPr lang="nl-NL" sz="1800" dirty="0">
                <a:solidFill>
                  <a:schemeClr val="tx2"/>
                </a:solidFill>
              </a:rPr>
              <a:t>shattershot approach to parsing data in bits and pieces, mixing </a:t>
            </a:r>
            <a:r>
              <a:rPr lang="nl-NL" sz="1800" dirty="0">
                <a:solidFill>
                  <a:srgbClr val="339933"/>
                </a:solidFill>
              </a:rPr>
              <a:t>recognition (i.e. the actual parsing) </a:t>
            </a:r>
            <a:r>
              <a:rPr lang="nl-NL" sz="1800" dirty="0">
                <a:solidFill>
                  <a:schemeClr val="tx2"/>
                </a:solidFill>
              </a:rPr>
              <a:t>&amp; </a:t>
            </a:r>
            <a:r>
              <a:rPr lang="nl-NL" sz="1800" dirty="0">
                <a:solidFill>
                  <a:srgbClr val="339933"/>
                </a:solidFill>
              </a:rPr>
              <a:t>processing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</a:p>
          <a:p>
            <a:endParaRPr lang="nl-NL" sz="1800" dirty="0">
              <a:solidFill>
                <a:schemeClr val="accent2"/>
              </a:solidFill>
            </a:endParaRPr>
          </a:p>
          <a:p>
            <a:r>
              <a:rPr lang="nl-NL" sz="1800" dirty="0">
                <a:solidFill>
                  <a:schemeClr val="accent2"/>
                </a:solidFill>
              </a:rPr>
              <a:t>Weird machine: </a:t>
            </a:r>
            <a:r>
              <a:rPr lang="nl-NL" sz="1800" dirty="0">
                <a:solidFill>
                  <a:schemeClr val="tx1"/>
                </a:solidFill>
              </a:rPr>
              <a:t>a buggy parser provides a strange execution platform that can be ‘programmed’ with malformed input</a:t>
            </a:r>
          </a:p>
          <a:p>
            <a:pPr lvl="1"/>
            <a:r>
              <a:rPr lang="nl-NL" sz="1600" dirty="0">
                <a:solidFill>
                  <a:schemeClr val="tx1"/>
                </a:solidFill>
              </a:rPr>
              <a:t>This weird machine may even be Turing-complete (recall ROP programming with gadgets)</a:t>
            </a:r>
          </a:p>
          <a:p>
            <a:pPr lvl="1"/>
            <a:r>
              <a:rPr lang="nl-NL" sz="1600" dirty="0">
                <a:solidFill>
                  <a:schemeClr val="tx1"/>
                </a:solidFill>
              </a:rPr>
              <a:t>Cool example: executing code on a x86 processor just using page faults, without ever executing CPU instructions                                      </a:t>
            </a:r>
          </a:p>
          <a:p>
            <a:pPr marL="914400" lvl="2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[</a:t>
            </a:r>
            <a:r>
              <a:rPr lang="en-US" sz="1200" dirty="0" err="1">
                <a:solidFill>
                  <a:schemeClr val="tx1"/>
                </a:solidFill>
              </a:rPr>
              <a:t>Bangert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Bratus</a:t>
            </a:r>
            <a:r>
              <a:rPr lang="en-US" sz="1200" dirty="0">
                <a:solidFill>
                  <a:schemeClr val="tx1"/>
                </a:solidFill>
              </a:rPr>
              <a:t>, Shapiro, and Smith, The Page-Fault Weird Machine: Lessons in Instruction-less Computation, USENIX WOOT 2014]</a:t>
            </a:r>
          </a:p>
          <a:p>
            <a:pPr lvl="1"/>
            <a:endParaRPr lang="nl-NL" sz="1800" dirty="0">
              <a:solidFill>
                <a:schemeClr val="tx1"/>
              </a:solidFill>
            </a:endParaRPr>
          </a:p>
          <a:p>
            <a:pPr marL="414726" lvl="1" indent="0">
              <a:buNone/>
            </a:pPr>
            <a:r>
              <a:rPr lang="nl-NL" sz="1800" u="sng" dirty="0">
                <a:solidFill>
                  <a:srgbClr val="FF0000"/>
                </a:solidFill>
              </a:rPr>
              <a:t>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E96FD-4C0D-BF9B-F004-A638179DF66D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11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8055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9CD3CC6-934D-8F54-3839-D556A7F8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400" dirty="0">
                <a:solidFill>
                  <a:srgbClr val="FF0000"/>
                </a:solidFill>
              </a:rPr>
              <a:t>LangSec principles to prevent buggy parsing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218C3-B634-6529-A122-F7907E7E2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nl-NL" dirty="0"/>
              <a:t>No more hand-coded shotgun parsers, but</a:t>
            </a:r>
          </a:p>
          <a:p>
            <a:pPr marL="457153" indent="-457153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NL" i="1" u="sng" dirty="0">
                <a:solidFill>
                  <a:schemeClr val="accent2"/>
                </a:solidFill>
              </a:rPr>
              <a:t>precisely </a:t>
            </a:r>
            <a:r>
              <a:rPr lang="nl-NL" i="1" u="sng" dirty="0" err="1">
                <a:solidFill>
                  <a:schemeClr val="accent2"/>
                </a:solidFill>
              </a:rPr>
              <a:t>defined</a:t>
            </a:r>
            <a:r>
              <a:rPr lang="nl-NL" dirty="0">
                <a:solidFill>
                  <a:schemeClr val="accent2"/>
                </a:solidFill>
              </a:rPr>
              <a:t>  input languages</a:t>
            </a:r>
          </a:p>
          <a:p>
            <a:pPr marL="457153" lvl="1" indent="0">
              <a:lnSpc>
                <a:spcPct val="150000"/>
              </a:lnSpc>
              <a:buNone/>
              <a:defRPr/>
            </a:pPr>
            <a:r>
              <a:rPr lang="nl-NL" sz="1600" dirty="0"/>
              <a:t> ideally with </a:t>
            </a:r>
            <a:r>
              <a:rPr lang="nl-NL" sz="1600" dirty="0">
                <a:solidFill>
                  <a:srgbClr val="339933"/>
                </a:solidFill>
              </a:rPr>
              <a:t>regular expression </a:t>
            </a:r>
            <a:r>
              <a:rPr lang="nl-NL" sz="1600" dirty="0"/>
              <a:t>or </a:t>
            </a:r>
            <a:r>
              <a:rPr lang="nl-NL" sz="1600" dirty="0">
                <a:solidFill>
                  <a:srgbClr val="339933"/>
                </a:solidFill>
              </a:rPr>
              <a:t>context-free grammar </a:t>
            </a:r>
            <a:r>
              <a:rPr lang="nl-NL" sz="1600" dirty="0">
                <a:solidFill>
                  <a:schemeClr val="tx1"/>
                </a:solidFill>
              </a:rPr>
              <a:t>(eg EBNF)</a:t>
            </a:r>
          </a:p>
          <a:p>
            <a:pPr marL="457153" indent="-457153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NL" i="1" u="sng" dirty="0">
                <a:solidFill>
                  <a:schemeClr val="accent2"/>
                </a:solidFill>
              </a:rPr>
              <a:t>generated</a:t>
            </a:r>
            <a:r>
              <a:rPr lang="nl-NL" i="1" dirty="0">
                <a:solidFill>
                  <a:schemeClr val="accent2"/>
                </a:solidFill>
              </a:rPr>
              <a:t> </a:t>
            </a:r>
            <a:r>
              <a:rPr lang="nl-NL" dirty="0">
                <a:solidFill>
                  <a:schemeClr val="accent2"/>
                </a:solidFill>
              </a:rPr>
              <a:t> parser code</a:t>
            </a:r>
          </a:p>
          <a:p>
            <a:pPr marL="457153" indent="-457153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NL" i="1" u="sng" dirty="0">
                <a:solidFill>
                  <a:schemeClr val="accent2"/>
                </a:solidFill>
              </a:rPr>
              <a:t>complete</a:t>
            </a:r>
            <a:r>
              <a:rPr lang="nl-NL" i="1" dirty="0">
                <a:solidFill>
                  <a:schemeClr val="accent2"/>
                </a:solidFill>
              </a:rPr>
              <a:t> parsing </a:t>
            </a:r>
            <a:r>
              <a:rPr lang="nl-NL" i="1" u="sng" dirty="0">
                <a:solidFill>
                  <a:schemeClr val="accent2"/>
                </a:solidFill>
              </a:rPr>
              <a:t>before</a:t>
            </a:r>
            <a:r>
              <a:rPr lang="nl-NL" i="1" dirty="0">
                <a:solidFill>
                  <a:schemeClr val="accent2"/>
                </a:solidFill>
              </a:rPr>
              <a:t> processing</a:t>
            </a:r>
          </a:p>
          <a:p>
            <a:pPr marL="457153" indent="-457153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NL" i="1" dirty="0">
                <a:solidFill>
                  <a:schemeClr val="accent2"/>
                </a:solidFill>
              </a:rPr>
              <a:t>keep the input language </a:t>
            </a:r>
            <a:r>
              <a:rPr lang="nl-NL" i="1" u="sng" dirty="0">
                <a:solidFill>
                  <a:schemeClr val="accent2"/>
                </a:solidFill>
              </a:rPr>
              <a:t>simple &amp; clear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nl-NL" sz="1633" dirty="0"/>
              <a:t>   So </a:t>
            </a:r>
            <a:r>
              <a:rPr lang="nl-NL" sz="1633" dirty="0" err="1"/>
              <a:t>that</a:t>
            </a:r>
            <a:r>
              <a:rPr lang="nl-NL" sz="1633" dirty="0"/>
              <a:t> bugs are </a:t>
            </a:r>
            <a:r>
              <a:rPr lang="nl-NL" sz="1633" dirty="0" err="1"/>
              <a:t>less</a:t>
            </a:r>
            <a:r>
              <a:rPr lang="nl-NL" sz="1633" dirty="0"/>
              <a:t> </a:t>
            </a:r>
            <a:r>
              <a:rPr lang="nl-NL" sz="1633" dirty="0" err="1"/>
              <a:t>likely</a:t>
            </a:r>
            <a:endParaRPr lang="nl-NL" sz="1633" dirty="0"/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nl-NL" sz="1633" dirty="0"/>
              <a:t>   So that you give minimal processing power to attackers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989D21A-141E-C9C4-0488-96DE44738231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12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402893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4C2F661-92A3-7827-7398-FA229155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/>
              <a:t>Preventing buggy parsing - the </a:t>
            </a:r>
            <a:r>
              <a:rPr lang="en-GB" altLang="en-US" sz="2400" dirty="0" err="1"/>
              <a:t>LangSec</a:t>
            </a:r>
            <a:r>
              <a:rPr lang="en-GB" altLang="en-US" sz="2400" dirty="0"/>
              <a:t> way</a:t>
            </a:r>
          </a:p>
        </p:txBody>
      </p:sp>
      <p:sp>
        <p:nvSpPr>
          <p:cNvPr id="44039" name="Afgeronde rechthoek 4">
            <a:extLst>
              <a:ext uri="{FF2B5EF4-FFF2-40B4-BE49-F238E27FC236}">
                <a16:creationId xmlns:a16="http://schemas.microsoft.com/office/drawing/2014/main" id="{BBEF86AD-2365-E41E-A55A-74738B4AE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038" y="1306464"/>
            <a:ext cx="4103297" cy="22665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814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rPr>
              <a:t>application</a:t>
            </a:r>
            <a:endParaRPr lang="en-GB" altLang="en-US" sz="2177" dirty="0">
              <a:solidFill>
                <a:schemeClr val="tx1"/>
              </a:solidFill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pic>
        <p:nvPicPr>
          <p:cNvPr id="44040" name="Picture 2" descr="C:\Users\erikpoll\Desktop\.png">
            <a:extLst>
              <a:ext uri="{FF2B5EF4-FFF2-40B4-BE49-F238E27FC236}">
                <a16:creationId xmlns:a16="http://schemas.microsoft.com/office/drawing/2014/main" id="{B8CC02B6-32C6-9311-EDD6-0F70D39A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98896"/>
            <a:ext cx="883403" cy="88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26639087-D918-AC6B-8E91-E9196B1F9DED}"/>
              </a:ext>
            </a:extLst>
          </p:cNvPr>
          <p:cNvSpPr/>
          <p:nvPr/>
        </p:nvSpPr>
        <p:spPr bwMode="auto">
          <a:xfrm>
            <a:off x="2192720" y="2122946"/>
            <a:ext cx="977760" cy="262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44037" name="Rechthoek 5">
            <a:extLst>
              <a:ext uri="{FF2B5EF4-FFF2-40B4-BE49-F238E27FC236}">
                <a16:creationId xmlns:a16="http://schemas.microsoft.com/office/drawing/2014/main" id="{15684E91-50A0-6DA9-3BDC-46806A407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61" y="1761481"/>
            <a:ext cx="489600" cy="9144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800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rPr>
              <a:t>parser</a:t>
            </a:r>
            <a:endParaRPr lang="en-GB" altLang="en-US" sz="2000" dirty="0">
              <a:solidFill>
                <a:schemeClr val="tx1"/>
              </a:solidFill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id="{B10DC61A-165D-8095-58AC-5C0E45FE9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533959"/>
            <a:ext cx="7632848" cy="254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n-US" sz="2177" dirty="0" err="1">
                <a:solidFill>
                  <a:srgbClr val="008000"/>
                </a:solidFill>
                <a:latin typeface="Arial Rounded MT Bold" panose="020F0704030504030204" pitchFamily="34" charset="0"/>
              </a:rPr>
              <a:t>LangSec</a:t>
            </a:r>
            <a:r>
              <a:rPr lang="en-US" altLang="en-US" sz="2177" dirty="0">
                <a:solidFill>
                  <a:srgbClr val="008000"/>
                </a:solidFill>
                <a:latin typeface="Arial Rounded MT Bold" panose="020F0704030504030204" pitchFamily="34" charset="0"/>
              </a:rPr>
              <a:t> approach:</a:t>
            </a:r>
          </a:p>
          <a:p>
            <a:pPr marL="259204" indent="-259204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14" dirty="0">
                <a:solidFill>
                  <a:srgbClr val="008000"/>
                </a:solidFill>
                <a:latin typeface="Arial Rounded MT Bold" panose="020F0704030504030204" pitchFamily="34" charset="0"/>
              </a:rPr>
              <a:t>Clear &amp; ideally formally defined input specification</a:t>
            </a:r>
          </a:p>
          <a:p>
            <a:pPr marL="259204" indent="-259204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14" dirty="0">
                <a:solidFill>
                  <a:srgbClr val="008000"/>
                </a:solidFill>
                <a:latin typeface="Arial Rounded MT Bold" panose="020F0704030504030204" pitchFamily="34" charset="0"/>
              </a:rPr>
              <a:t>Generated parser code</a:t>
            </a:r>
          </a:p>
          <a:p>
            <a:pPr marL="259204" indent="-259204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14" dirty="0">
                <a:solidFill>
                  <a:srgbClr val="008000"/>
                </a:solidFill>
                <a:latin typeface="Arial Rounded MT Bold" panose="020F0704030504030204" pitchFamily="34" charset="0"/>
              </a:rPr>
              <a:t>Complete parsing before processing  </a:t>
            </a:r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                                 </a:t>
            </a:r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</a:p>
          <a:p>
            <a:pPr lvl="1" indent="0">
              <a:lnSpc>
                <a:spcPct val="15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rest of the program only handles well-formed data structures produced by parser</a:t>
            </a:r>
            <a:endParaRPr lang="en-GB" alt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ight Arrow 28">
            <a:extLst>
              <a:ext uri="{FF2B5EF4-FFF2-40B4-BE49-F238E27FC236}">
                <a16:creationId xmlns:a16="http://schemas.microsoft.com/office/drawing/2014/main" id="{6EE72734-5A1A-411E-C42A-AF24C68FFCCC}"/>
              </a:ext>
            </a:extLst>
          </p:cNvPr>
          <p:cNvSpPr/>
          <p:nvPr/>
        </p:nvSpPr>
        <p:spPr bwMode="auto">
          <a:xfrm>
            <a:off x="3995936" y="2114352"/>
            <a:ext cx="216024" cy="27067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FD4DE-612D-A3E1-1E6B-E5014D3B962C}"/>
              </a:ext>
            </a:extLst>
          </p:cNvPr>
          <p:cNvSpPr txBox="1"/>
          <p:nvPr/>
        </p:nvSpPr>
        <p:spPr>
          <a:xfrm>
            <a:off x="2206950" y="176148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endParaRPr lang="en-NL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02086-D0E2-9555-C119-25BE006DAD52}"/>
              </a:ext>
            </a:extLst>
          </p:cNvPr>
          <p:cNvSpPr txBox="1"/>
          <p:nvPr/>
        </p:nvSpPr>
        <p:spPr>
          <a:xfrm>
            <a:off x="4241264" y="1969527"/>
            <a:ext cx="220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Some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struct, 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Java/C++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object,</a:t>
            </a:r>
          </a:p>
          <a:p>
            <a:r>
              <a:rPr lang="en-US" sz="1600" b="1" dirty="0">
                <a:solidFill>
                  <a:schemeClr val="tx1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or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endParaRPr lang="en-NL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B361B79-B72E-B17D-1C27-43DFCA14E7DE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13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909979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>
            <a:extLst>
              <a:ext uri="{FF2B5EF4-FFF2-40B4-BE49-F238E27FC236}">
                <a16:creationId xmlns:a16="http://schemas.microsoft.com/office/drawing/2014/main" id="{BA2EE570-2ACC-7EF1-B8FB-B5F8E9B9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LangSec</a:t>
            </a:r>
            <a:r>
              <a:rPr lang="en-US" altLang="en-US" dirty="0"/>
              <a:t> in slogans</a:t>
            </a:r>
          </a:p>
        </p:txBody>
      </p:sp>
      <p:pic>
        <p:nvPicPr>
          <p:cNvPr id="46083" name="Content Placeholder 7">
            <a:extLst>
              <a:ext uri="{FF2B5EF4-FFF2-40B4-BE49-F238E27FC236}">
                <a16:creationId xmlns:a16="http://schemas.microsoft.com/office/drawing/2014/main" id="{CAD26967-B0A6-EDA6-0B88-4B81D84ED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121570"/>
            <a:ext cx="6571079" cy="491756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C46F2-DED4-0AEC-17BD-83BEAF9E92E2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14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4212745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>
            <a:extLst>
              <a:ext uri="{FF2B5EF4-FFF2-40B4-BE49-F238E27FC236}">
                <a16:creationId xmlns:a16="http://schemas.microsoft.com/office/drawing/2014/main" id="{8A5F8FDF-5743-DA4F-DE68-A7D83831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7107" name="Content Placeholder 6">
            <a:extLst>
              <a:ext uri="{FF2B5EF4-FFF2-40B4-BE49-F238E27FC236}">
                <a16:creationId xmlns:a16="http://schemas.microsoft.com/office/drawing/2014/main" id="{EF37E037-73A4-ABE7-81B2-DA5321585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7"/>
          <a:stretch>
            <a:fillRect/>
          </a:stretch>
        </p:blipFill>
        <p:spPr>
          <a:xfrm>
            <a:off x="1331640" y="1121570"/>
            <a:ext cx="6583680" cy="4104000"/>
          </a:xfrm>
        </p:spPr>
      </p:pic>
      <p:sp>
        <p:nvSpPr>
          <p:cNvPr id="47108" name="Slide Number Placeholder 2">
            <a:extLst>
              <a:ext uri="{FF2B5EF4-FFF2-40B4-BE49-F238E27FC236}">
                <a16:creationId xmlns:a16="http://schemas.microsoft.com/office/drawing/2014/main" id="{25F71DA8-FF2A-5AB4-202E-6B41329C7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en-US" dirty="0"/>
              <a:t>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B4B7254-CFC7-BEDD-3171-8A0C4CD51734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15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460699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4DDB141F-3476-BF23-75F7-AAF24C3B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 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B1DA3-1422-5E3F-A0A1-FB226BF7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 marL="0" indent="0">
              <a:buNone/>
              <a:defRPr/>
            </a:pPr>
            <a:r>
              <a:rPr lang="nl-NL" sz="1800" dirty="0"/>
              <a:t>Minimise the resources &amp; computing power that input handling gives to </a:t>
            </a:r>
            <a:r>
              <a:rPr lang="nl-NL" sz="1800" dirty="0" err="1"/>
              <a:t>attackers</a:t>
            </a:r>
            <a:r>
              <a:rPr lang="nl-NL" sz="1800" dirty="0"/>
              <a:t> 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D00C5016-B534-3159-288B-4114A5053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1" y="1273321"/>
            <a:ext cx="7387200" cy="30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ED971D-2EDC-C25A-C3C2-2E6302F9FC25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16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177647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DBC6AC-B514-0471-A4FA-034742A63930}"/>
              </a:ext>
            </a:extLst>
          </p:cNvPr>
          <p:cNvSpPr txBox="1">
            <a:spLocks/>
          </p:cNvSpPr>
          <p:nvPr/>
        </p:nvSpPr>
        <p:spPr bwMode="auto">
          <a:xfrm>
            <a:off x="652321" y="1012681"/>
            <a:ext cx="7839360" cy="51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42950" indent="-28575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1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NL" sz="1814" kern="0" dirty="0"/>
          </a:p>
          <a:p>
            <a:pPr>
              <a:defRPr/>
            </a:pPr>
            <a:endParaRPr lang="nl-NL" sz="1814" kern="0" dirty="0"/>
          </a:p>
          <a:p>
            <a:pPr>
              <a:defRPr/>
            </a:pPr>
            <a:endParaRPr lang="nl-NL" sz="1814" kern="0" dirty="0"/>
          </a:p>
          <a:p>
            <a:pPr>
              <a:defRPr/>
            </a:pPr>
            <a:endParaRPr lang="nl-NL" sz="1814" kern="0" dirty="0"/>
          </a:p>
          <a:p>
            <a:pPr>
              <a:defRPr/>
            </a:pPr>
            <a:endParaRPr lang="nl-NL" sz="1814" kern="0" dirty="0"/>
          </a:p>
          <a:p>
            <a:pPr>
              <a:defRPr/>
            </a:pPr>
            <a:endParaRPr lang="nl-NL" sz="1814" kern="0" dirty="0"/>
          </a:p>
          <a:p>
            <a:pPr>
              <a:defRPr/>
            </a:pPr>
            <a:endParaRPr lang="nl-NL" sz="1814" kern="0" dirty="0"/>
          </a:p>
          <a:p>
            <a:pPr>
              <a:defRPr/>
            </a:pPr>
            <a:endParaRPr lang="nl-NL" sz="1814" kern="0" dirty="0"/>
          </a:p>
          <a:p>
            <a:pPr marL="0" indent="0">
              <a:buNone/>
              <a:defRPr/>
            </a:pPr>
            <a:r>
              <a:rPr lang="nl-NL" sz="1800" kern="0" dirty="0" err="1"/>
              <a:t>All</a:t>
            </a:r>
            <a:r>
              <a:rPr lang="nl-NL" sz="1800" kern="0" dirty="0"/>
              <a:t> </a:t>
            </a:r>
            <a:r>
              <a:rPr lang="nl-NL" sz="1800" kern="0" dirty="0" err="1"/>
              <a:t>parsers</a:t>
            </a:r>
            <a:r>
              <a:rPr lang="nl-NL" sz="1800" kern="0" dirty="0"/>
              <a:t> </a:t>
            </a:r>
            <a:r>
              <a:rPr lang="nl-NL" sz="1800" kern="0" dirty="0" err="1"/>
              <a:t>should</a:t>
            </a:r>
            <a:r>
              <a:rPr lang="nl-NL" sz="1800" kern="0" dirty="0"/>
              <a:t> </a:t>
            </a:r>
            <a:r>
              <a:rPr lang="nl-NL" sz="1800" kern="0" dirty="0" err="1"/>
              <a:t>be</a:t>
            </a:r>
            <a:r>
              <a:rPr lang="nl-NL" sz="1800" kern="0" dirty="0"/>
              <a:t> equivalent.</a:t>
            </a:r>
          </a:p>
          <a:p>
            <a:pPr marL="0" indent="0">
              <a:buNone/>
              <a:defRPr/>
            </a:pPr>
            <a:r>
              <a:rPr lang="nl-NL" sz="1800" kern="0" dirty="0"/>
              <a:t>And parsers should be the exact inverse of the </a:t>
            </a:r>
            <a:r>
              <a:rPr lang="nl-NL" sz="1800" kern="0" dirty="0">
                <a:solidFill>
                  <a:srgbClr val="339933"/>
                </a:solidFill>
              </a:rPr>
              <a:t>pretty printers </a:t>
            </a:r>
            <a:r>
              <a:rPr lang="nl-NL" sz="1800" kern="0" dirty="0"/>
              <a:t>aka </a:t>
            </a:r>
            <a:r>
              <a:rPr lang="nl-NL" sz="1800" kern="0" dirty="0">
                <a:solidFill>
                  <a:srgbClr val="339933"/>
                </a:solidFill>
              </a:rPr>
              <a:t>unparsers</a:t>
            </a:r>
          </a:p>
          <a:p>
            <a:pPr>
              <a:defRPr/>
            </a:pPr>
            <a:endParaRPr lang="en-GB" sz="1814" kern="0" dirty="0"/>
          </a:p>
        </p:txBody>
      </p:sp>
      <p:sp>
        <p:nvSpPr>
          <p:cNvPr id="49155" name="Title 3">
            <a:extLst>
              <a:ext uri="{FF2B5EF4-FFF2-40B4-BE49-F238E27FC236}">
                <a16:creationId xmlns:a16="http://schemas.microsoft.com/office/drawing/2014/main" id="{6F668DB4-8EB4-FE21-94CC-D64A3B71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pic>
        <p:nvPicPr>
          <p:cNvPr id="49156" name="Content Placeholder 6">
            <a:extLst>
              <a:ext uri="{FF2B5EF4-FFF2-40B4-BE49-F238E27FC236}">
                <a16:creationId xmlns:a16="http://schemas.microsoft.com/office/drawing/2014/main" id="{620DAAA7-6CB4-52ED-226F-5A185FA38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200" y="894601"/>
            <a:ext cx="6065280" cy="364032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EAB681-7CAC-5064-84BE-9C7292675804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17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59074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93812" y="1365109"/>
            <a:ext cx="7772400" cy="1470025"/>
          </a:xfrm>
        </p:spPr>
        <p:txBody>
          <a:bodyPr/>
          <a:lstStyle/>
          <a:p>
            <a:r>
              <a:rPr lang="en-GB" dirty="0"/>
              <a:t>II. How (not) to prevent injection attacks 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18</a:t>
            </a:fld>
            <a:endParaRPr lang="en-GB" altLang="nl-NL" dirty="0"/>
          </a:p>
        </p:txBody>
      </p:sp>
      <p:pic>
        <p:nvPicPr>
          <p:cNvPr id="2" name="Afbeelding 4">
            <a:extLst>
              <a:ext uri="{FF2B5EF4-FFF2-40B4-BE49-F238E27FC236}">
                <a16:creationId xmlns:a16="http://schemas.microsoft.com/office/drawing/2014/main" id="{DDE29E73-C218-B2DA-15B8-7D9897651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87" y="3212896"/>
            <a:ext cx="5976664" cy="18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5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i="1" dirty="0">
                <a:solidFill>
                  <a:srgbClr val="FF0000"/>
                </a:solidFill>
              </a:rPr>
              <a:t>How</a:t>
            </a:r>
            <a:r>
              <a:rPr lang="en-US" altLang="en-US" sz="2400" dirty="0">
                <a:solidFill>
                  <a:srgbClr val="FF0000"/>
                </a:solidFill>
              </a:rPr>
              <a:t> &amp; </a:t>
            </a:r>
            <a:r>
              <a:rPr lang="en-US" altLang="en-US" sz="2400" i="1" dirty="0">
                <a:solidFill>
                  <a:srgbClr val="FF0000"/>
                </a:solidFill>
              </a:rPr>
              <a:t>where</a:t>
            </a:r>
            <a:r>
              <a:rPr lang="en-US" altLang="en-US" sz="2400" dirty="0">
                <a:solidFill>
                  <a:srgbClr val="FF0000"/>
                </a:solidFill>
              </a:rPr>
              <a:t> to prevent injection attacks?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85800" y="1124745"/>
            <a:ext cx="7918648" cy="496014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/>
              <a:t>Suppose we are worried about SQL injection via a website</a:t>
            </a:r>
          </a:p>
          <a:p>
            <a:r>
              <a:rPr lang="en-GB" sz="1800" dirty="0"/>
              <a:t>Should we </a:t>
            </a:r>
            <a:r>
              <a:rPr lang="en-GB" sz="1800" dirty="0">
                <a:solidFill>
                  <a:schemeClr val="accent2"/>
                </a:solidFill>
              </a:rPr>
              <a:t>validate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2"/>
                </a:solidFill>
              </a:rPr>
              <a:t>sanitise</a:t>
            </a:r>
            <a:r>
              <a:rPr lang="en-GB" sz="1800" dirty="0">
                <a:solidFill>
                  <a:schemeClr val="tx1"/>
                </a:solidFill>
              </a:rPr>
              <a:t>, or </a:t>
            </a:r>
            <a:r>
              <a:rPr lang="en-GB" sz="1800" dirty="0">
                <a:solidFill>
                  <a:schemeClr val="accent2"/>
                </a:solidFill>
              </a:rPr>
              <a:t>both </a:t>
            </a:r>
            <a:r>
              <a:rPr lang="en-GB" sz="1800" dirty="0">
                <a:solidFill>
                  <a:schemeClr val="tx1"/>
                </a:solidFill>
              </a:rPr>
              <a:t>to prevent </a:t>
            </a:r>
            <a:r>
              <a:rPr lang="en-GB" sz="1800" dirty="0" err="1">
                <a:solidFill>
                  <a:schemeClr val="tx1"/>
                </a:solidFill>
              </a:rPr>
              <a:t>SLQi</a:t>
            </a:r>
            <a:r>
              <a:rPr lang="en-GB" sz="1800" dirty="0">
                <a:solidFill>
                  <a:schemeClr val="tx1"/>
                </a:solidFill>
              </a:rPr>
              <a:t>?</a:t>
            </a:r>
          </a:p>
          <a:p>
            <a:r>
              <a:rPr lang="en-GB" sz="1800" dirty="0"/>
              <a:t>if so, where?  At point A or B?</a:t>
            </a:r>
          </a:p>
          <a:p>
            <a:pPr marL="457200" lvl="1" indent="0">
              <a:buNone/>
            </a:pPr>
            <a:r>
              <a:rPr lang="en-GB" sz="1800" dirty="0"/>
              <a:t> </a:t>
            </a:r>
            <a:endParaRPr lang="en-GB" sz="1600" dirty="0"/>
          </a:p>
          <a:p>
            <a:pPr marL="57150" indent="0">
              <a:buNone/>
            </a:pPr>
            <a:r>
              <a:rPr lang="en-GB" sz="1600" dirty="0"/>
              <a:t>We assume we know a perfect </a:t>
            </a:r>
            <a:r>
              <a:rPr lang="en-GB" sz="1600" dirty="0">
                <a:solidFill>
                  <a:srgbClr val="339933"/>
                </a:solidFill>
              </a:rPr>
              <a:t>allow-list </a:t>
            </a:r>
            <a:r>
              <a:rPr lang="en-GB" sz="1600" dirty="0"/>
              <a:t>or </a:t>
            </a:r>
            <a:r>
              <a:rPr lang="en-GB" sz="1600" dirty="0">
                <a:solidFill>
                  <a:srgbClr val="339933"/>
                </a:solidFill>
              </a:rPr>
              <a:t>deny-list</a:t>
            </a:r>
            <a:r>
              <a:rPr lang="en-GB" sz="1600" dirty="0"/>
              <a:t> of dangerous characters for SQL injection.</a:t>
            </a:r>
          </a:p>
          <a:p>
            <a:pPr marL="57150" indent="0">
              <a:buNone/>
            </a:pPr>
            <a:r>
              <a:rPr lang="en-GB" sz="1600" dirty="0"/>
              <a:t>We ignore </a:t>
            </a:r>
            <a:r>
              <a:rPr lang="en-GB" sz="1600" dirty="0" err="1"/>
              <a:t>canonicalisation</a:t>
            </a:r>
            <a:r>
              <a:rPr lang="en-GB" sz="1600" dirty="0"/>
              <a:t> of name &amp; address.</a:t>
            </a:r>
          </a:p>
          <a:p>
            <a:pPr marL="57150" indent="0">
              <a:buNone/>
            </a:pPr>
            <a:r>
              <a:rPr lang="en-GB" sz="1600" dirty="0"/>
              <a:t>We ignore validation to make sure that </a:t>
            </a:r>
            <a:r>
              <a:rPr lang="en-GB" sz="1600" dirty="0" err="1"/>
              <a:t>eg.</a:t>
            </a:r>
            <a:r>
              <a:rPr lang="en-GB" sz="1600" dirty="0"/>
              <a:t> the address exists.</a:t>
            </a:r>
          </a:p>
          <a:p>
            <a:pPr marL="57150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8385A56B-2E81-413D-8710-DC494A913E86}" type="slidenum">
              <a:rPr lang="en-GB" altLang="nl-NL"/>
              <a:pPr defTabSz="446407"/>
              <a:t>19</a:t>
            </a:fld>
            <a:endParaRPr lang="en-GB" altLang="nl-NL"/>
          </a:p>
        </p:txBody>
      </p:sp>
      <p:grpSp>
        <p:nvGrpSpPr>
          <p:cNvPr id="4" name="Groep 3"/>
          <p:cNvGrpSpPr/>
          <p:nvPr/>
        </p:nvGrpSpPr>
        <p:grpSpPr>
          <a:xfrm>
            <a:off x="932623" y="1164866"/>
            <a:ext cx="6951745" cy="1317191"/>
            <a:chOff x="936309" y="1103696"/>
            <a:chExt cx="6951745" cy="1317191"/>
          </a:xfrm>
        </p:grpSpPr>
        <p:sp>
          <p:nvSpPr>
            <p:cNvPr id="35" name="Right Arrow 34"/>
            <p:cNvSpPr/>
            <p:nvPr/>
          </p:nvSpPr>
          <p:spPr bwMode="auto">
            <a:xfrm>
              <a:off x="5317184" y="1677385"/>
              <a:ext cx="1026720" cy="384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pic>
          <p:nvPicPr>
            <p:cNvPr id="19476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309" y="1465363"/>
              <a:ext cx="751014" cy="749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/>
            <p:cNvSpPr/>
            <p:nvPr/>
          </p:nvSpPr>
          <p:spPr bwMode="auto">
            <a:xfrm>
              <a:off x="1739854" y="1709232"/>
              <a:ext cx="1307176" cy="262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26" name="Rechthoek 25"/>
            <p:cNvSpPr/>
            <p:nvPr/>
          </p:nvSpPr>
          <p:spPr bwMode="auto">
            <a:xfrm>
              <a:off x="5495326" y="1810032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/>
            <p:cNvSpPr/>
            <p:nvPr/>
          </p:nvSpPr>
          <p:spPr bwMode="auto">
            <a:xfrm>
              <a:off x="5809365" y="1810032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3125174" y="1103696"/>
              <a:ext cx="2139479" cy="1317191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 Rounded MT Bold"/>
                </a:rPr>
                <a:t>OnlineShop.nl</a:t>
              </a:r>
            </a:p>
          </p:txBody>
        </p:sp>
        <p:sp>
          <p:nvSpPr>
            <p:cNvPr id="44" name="Rechthoek 43"/>
            <p:cNvSpPr/>
            <p:nvPr/>
          </p:nvSpPr>
          <p:spPr bwMode="auto">
            <a:xfrm>
              <a:off x="4896013" y="1555349"/>
              <a:ext cx="368640" cy="51567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B</a:t>
              </a:r>
            </a:p>
          </p:txBody>
        </p:sp>
        <p:sp>
          <p:nvSpPr>
            <p:cNvPr id="41" name="Rechthoek 40"/>
            <p:cNvSpPr/>
            <p:nvPr/>
          </p:nvSpPr>
          <p:spPr bwMode="auto">
            <a:xfrm>
              <a:off x="3123255" y="1555349"/>
              <a:ext cx="381600" cy="52662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A</a:t>
              </a:r>
            </a:p>
          </p:txBody>
        </p:sp>
        <p:sp>
          <p:nvSpPr>
            <p:cNvPr id="2" name="Stroomdiagram: Magnetische schijf 1"/>
            <p:cNvSpPr/>
            <p:nvPr/>
          </p:nvSpPr>
          <p:spPr bwMode="auto">
            <a:xfrm>
              <a:off x="6342419" y="1350612"/>
              <a:ext cx="1545635" cy="1070275"/>
            </a:xfrm>
            <a:prstGeom prst="flowChartMagneticDisk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customer database</a:t>
              </a: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</p:grpSp>
      <p:sp>
        <p:nvSpPr>
          <p:cNvPr id="5" name="Staande oorkonde 4"/>
          <p:cNvSpPr/>
          <p:nvPr/>
        </p:nvSpPr>
        <p:spPr bwMode="auto">
          <a:xfrm>
            <a:off x="1797864" y="1006486"/>
            <a:ext cx="1205560" cy="709008"/>
          </a:xfrm>
          <a:prstGeom prst="verticalScroll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 pitchFamily="16" charset="0"/>
              </a:rPr>
              <a:t>- name </a:t>
            </a:r>
          </a:p>
          <a:p>
            <a:pPr marR="0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en-GB" sz="18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6" charset="0"/>
              </a:rPr>
              <a:t>- address</a:t>
            </a: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itchFamily="16" charset="0"/>
            </a:endParaRPr>
          </a:p>
        </p:txBody>
      </p:sp>
      <p:sp>
        <p:nvSpPr>
          <p:cNvPr id="3" name="Vrije vorm 2"/>
          <p:cNvSpPr/>
          <p:nvPr/>
        </p:nvSpPr>
        <p:spPr bwMode="auto">
          <a:xfrm flipH="1">
            <a:off x="3501169" y="1778424"/>
            <a:ext cx="1423275" cy="548333"/>
          </a:xfrm>
          <a:custGeom>
            <a:avLst/>
            <a:gdLst>
              <a:gd name="connsiteX0" fmla="*/ 0 w 1353065"/>
              <a:gd name="connsiteY0" fmla="*/ 44720 h 548333"/>
              <a:gd name="connsiteX1" fmla="*/ 284205 w 1353065"/>
              <a:gd name="connsiteY1" fmla="*/ 81791 h 548333"/>
              <a:gd name="connsiteX2" fmla="*/ 315097 w 1353065"/>
              <a:gd name="connsiteY2" fmla="*/ 260964 h 548333"/>
              <a:gd name="connsiteX3" fmla="*/ 166816 w 1353065"/>
              <a:gd name="connsiteY3" fmla="*/ 403066 h 548333"/>
              <a:gd name="connsiteX4" fmla="*/ 599303 w 1353065"/>
              <a:gd name="connsiteY4" fmla="*/ 520456 h 548333"/>
              <a:gd name="connsiteX5" fmla="*/ 945292 w 1353065"/>
              <a:gd name="connsiteY5" fmla="*/ 520456 h 548333"/>
              <a:gd name="connsiteX6" fmla="*/ 685800 w 1353065"/>
              <a:gd name="connsiteY6" fmla="*/ 211537 h 548333"/>
              <a:gd name="connsiteX7" fmla="*/ 543697 w 1353065"/>
              <a:gd name="connsiteY7" fmla="*/ 57077 h 548333"/>
              <a:gd name="connsiteX8" fmla="*/ 797011 w 1353065"/>
              <a:gd name="connsiteY8" fmla="*/ 7650 h 548333"/>
              <a:gd name="connsiteX9" fmla="*/ 932935 w 1353065"/>
              <a:gd name="connsiteY9" fmla="*/ 205358 h 548333"/>
              <a:gd name="connsiteX10" fmla="*/ 1186249 w 1353065"/>
              <a:gd name="connsiteY10" fmla="*/ 87969 h 548333"/>
              <a:gd name="connsiteX11" fmla="*/ 1353065 w 1353065"/>
              <a:gd name="connsiteY11" fmla="*/ 81791 h 54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3065" h="548333">
                <a:moveTo>
                  <a:pt x="0" y="44720"/>
                </a:moveTo>
                <a:cubicBezTo>
                  <a:pt x="115844" y="45235"/>
                  <a:pt x="231689" y="45750"/>
                  <a:pt x="284205" y="81791"/>
                </a:cubicBezTo>
                <a:cubicBezTo>
                  <a:pt x="336721" y="117832"/>
                  <a:pt x="334662" y="207418"/>
                  <a:pt x="315097" y="260964"/>
                </a:cubicBezTo>
                <a:cubicBezTo>
                  <a:pt x="295532" y="314510"/>
                  <a:pt x="119448" y="359817"/>
                  <a:pt x="166816" y="403066"/>
                </a:cubicBezTo>
                <a:cubicBezTo>
                  <a:pt x="214184" y="446315"/>
                  <a:pt x="469557" y="500891"/>
                  <a:pt x="599303" y="520456"/>
                </a:cubicBezTo>
                <a:cubicBezTo>
                  <a:pt x="729049" y="540021"/>
                  <a:pt x="930876" y="571943"/>
                  <a:pt x="945292" y="520456"/>
                </a:cubicBezTo>
                <a:cubicBezTo>
                  <a:pt x="959708" y="468969"/>
                  <a:pt x="752733" y="288767"/>
                  <a:pt x="685800" y="211537"/>
                </a:cubicBezTo>
                <a:cubicBezTo>
                  <a:pt x="618868" y="134307"/>
                  <a:pt x="525162" y="91058"/>
                  <a:pt x="543697" y="57077"/>
                </a:cubicBezTo>
                <a:cubicBezTo>
                  <a:pt x="562232" y="23096"/>
                  <a:pt x="732138" y="-17063"/>
                  <a:pt x="797011" y="7650"/>
                </a:cubicBezTo>
                <a:cubicBezTo>
                  <a:pt x="861884" y="32363"/>
                  <a:pt x="868062" y="191972"/>
                  <a:pt x="932935" y="205358"/>
                </a:cubicBezTo>
                <a:cubicBezTo>
                  <a:pt x="997808" y="218744"/>
                  <a:pt x="1116227" y="108563"/>
                  <a:pt x="1186249" y="87969"/>
                </a:cubicBezTo>
                <a:cubicBezTo>
                  <a:pt x="1256271" y="67375"/>
                  <a:pt x="1304668" y="74583"/>
                  <a:pt x="1353065" y="81791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6339826" y="1823461"/>
            <a:ext cx="243013" cy="40459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800" dirty="0">
                <a:solidFill>
                  <a:srgbClr val="000000"/>
                </a:solidFill>
                <a:latin typeface="Arial Rounded MT Bold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325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6480" y="1340768"/>
            <a:ext cx="8363992" cy="478707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Most security problems are input problems, where input is passed around to trigger </a:t>
            </a:r>
            <a:r>
              <a:rPr lang="en-GB" dirty="0">
                <a:solidFill>
                  <a:schemeClr val="accent2"/>
                </a:solidFill>
              </a:rPr>
              <a:t>bugs</a:t>
            </a:r>
            <a:r>
              <a:rPr lang="en-GB" sz="1800" dirty="0"/>
              <a:t> or </a:t>
            </a:r>
            <a:r>
              <a:rPr lang="en-GB" dirty="0">
                <a:solidFill>
                  <a:schemeClr val="accent2"/>
                </a:solidFill>
              </a:rPr>
              <a:t>features</a:t>
            </a:r>
            <a:endParaRPr lang="en-GB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This always involves </a:t>
            </a:r>
            <a:r>
              <a:rPr lang="en-GB" dirty="0">
                <a:solidFill>
                  <a:schemeClr val="accent2"/>
                </a:solidFill>
              </a:rPr>
              <a:t>parsing</a:t>
            </a:r>
            <a:r>
              <a:rPr lang="en-GB" sz="1800" dirty="0">
                <a:solidFill>
                  <a:schemeClr val="tx1"/>
                </a:solidFill>
              </a:rPr>
              <a:t> of some </a:t>
            </a:r>
            <a:r>
              <a:rPr lang="en-GB" dirty="0">
                <a:solidFill>
                  <a:schemeClr val="accent2"/>
                </a:solidFill>
              </a:rPr>
              <a:t>format/language</a:t>
            </a:r>
            <a:endParaRPr lang="en-GB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4"/>
                </a:solidFill>
              </a:rPr>
              <a:t>	e.g. TCP/IP packets, PDF, Word, JPEG, SQL, path/file names, URLs, ...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33515"/>
            <a:ext cx="8134672" cy="1101523"/>
          </a:xfrm>
        </p:spPr>
        <p:txBody>
          <a:bodyPr/>
          <a:lstStyle/>
          <a:p>
            <a:r>
              <a:rPr lang="en-GB" sz="40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r>
              <a:rPr lang="en-GB" sz="2400" dirty="0">
                <a:solidFill>
                  <a:srgbClr val="FF0000"/>
                </a:solidFill>
              </a:rPr>
              <a:t> problems, which involve </a:t>
            </a:r>
            <a:r>
              <a:rPr lang="en-GB" sz="40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parsing</a:t>
            </a:r>
            <a:endParaRPr lang="en-GB" sz="2400" baseline="-25000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</a:t>
            </a:fld>
            <a:endParaRPr lang="en-GB" altLang="nl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9092A7-07A2-A762-D1AE-E3025CD4640E}"/>
              </a:ext>
            </a:extLst>
          </p:cNvPr>
          <p:cNvGrpSpPr/>
          <p:nvPr/>
        </p:nvGrpSpPr>
        <p:grpSpPr>
          <a:xfrm>
            <a:off x="747778" y="2261950"/>
            <a:ext cx="7474203" cy="2088232"/>
            <a:chOff x="871688" y="1628801"/>
            <a:chExt cx="7474203" cy="2088232"/>
          </a:xfrm>
        </p:grpSpPr>
        <p:sp>
          <p:nvSpPr>
            <p:cNvPr id="11" name="Afgeronde rechthoek 10"/>
            <p:cNvSpPr/>
            <p:nvPr/>
          </p:nvSpPr>
          <p:spPr bwMode="auto">
            <a:xfrm>
              <a:off x="3034057" y="1628801"/>
              <a:ext cx="3039066" cy="2088232"/>
            </a:xfrm>
            <a:prstGeom prst="roundRect">
              <a:avLst/>
            </a:prstGeom>
            <a:solidFill>
              <a:srgbClr val="87DF4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Afgeronde rechthoek 5"/>
            <p:cNvSpPr/>
            <p:nvPr/>
          </p:nvSpPr>
          <p:spPr bwMode="auto">
            <a:xfrm>
              <a:off x="6953514" y="1709195"/>
              <a:ext cx="1224397" cy="721836"/>
            </a:xfrm>
            <a:prstGeom prst="roundRect">
              <a:avLst/>
            </a:prstGeom>
            <a:solidFill>
              <a:srgbClr val="87DF4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sp>
          <p:nvSpPr>
            <p:cNvPr id="36" name="Explosie 2 6">
              <a:extLst>
                <a:ext uri="{FF2B5EF4-FFF2-40B4-BE49-F238E27FC236}">
                  <a16:creationId xmlns:a16="http://schemas.microsoft.com/office/drawing/2014/main" id="{616F1CCD-CB66-7F72-D031-D82222DC127C}"/>
                </a:ext>
              </a:extLst>
            </p:cNvPr>
            <p:cNvSpPr/>
            <p:nvPr/>
          </p:nvSpPr>
          <p:spPr bwMode="auto">
            <a:xfrm flipH="1" flipV="1">
              <a:off x="7375266" y="1982072"/>
              <a:ext cx="563686" cy="382384"/>
            </a:xfrm>
            <a:custGeom>
              <a:avLst/>
              <a:gdLst>
                <a:gd name="connsiteX0" fmla="*/ 299118 w 563686"/>
                <a:gd name="connsiteY0" fmla="*/ 76866 h 382384"/>
                <a:gd name="connsiteX1" fmla="*/ 385968 w 563686"/>
                <a:gd name="connsiteY1" fmla="*/ 0 h 382384"/>
                <a:gd name="connsiteX2" fmla="*/ 379052 w 563686"/>
                <a:gd name="connsiteY2" fmla="*/ 102270 h 382384"/>
                <a:gd name="connsiteX3" fmla="*/ 469921 w 563686"/>
                <a:gd name="connsiteY3" fmla="*/ 56153 h 382384"/>
                <a:gd name="connsiteX4" fmla="*/ 427461 w 563686"/>
                <a:gd name="connsiteY4" fmla="*/ 115635 h 382384"/>
                <a:gd name="connsiteX5" fmla="*/ 563686 w 563686"/>
                <a:gd name="connsiteY5" fmla="*/ 117636 h 382384"/>
                <a:gd name="connsiteX6" fmla="*/ 443250 w 563686"/>
                <a:gd name="connsiteY6" fmla="*/ 166443 h 382384"/>
                <a:gd name="connsiteX7" fmla="*/ 476784 w 563686"/>
                <a:gd name="connsiteY7" fmla="*/ 199866 h 382384"/>
                <a:gd name="connsiteX8" fmla="*/ 427461 w 563686"/>
                <a:gd name="connsiteY8" fmla="*/ 217923 h 382384"/>
                <a:gd name="connsiteX9" fmla="*/ 492625 w 563686"/>
                <a:gd name="connsiteY9" fmla="*/ 276732 h 382384"/>
                <a:gd name="connsiteX10" fmla="*/ 382053 w 563686"/>
                <a:gd name="connsiteY10" fmla="*/ 254037 h 382384"/>
                <a:gd name="connsiteX11" fmla="*/ 389935 w 563686"/>
                <a:gd name="connsiteY11" fmla="*/ 307500 h 382384"/>
                <a:gd name="connsiteX12" fmla="*/ 317856 w 563686"/>
                <a:gd name="connsiteY12" fmla="*/ 282096 h 382384"/>
                <a:gd name="connsiteX13" fmla="*/ 303033 w 563686"/>
                <a:gd name="connsiteY13" fmla="*/ 333559 h 382384"/>
                <a:gd name="connsiteX14" fmla="*/ 257625 w 563686"/>
                <a:gd name="connsiteY14" fmla="*/ 307500 h 382384"/>
                <a:gd name="connsiteX15" fmla="*/ 227040 w 563686"/>
                <a:gd name="connsiteY15" fmla="*/ 348960 h 382384"/>
                <a:gd name="connsiteX16" fmla="*/ 196428 w 563686"/>
                <a:gd name="connsiteY16" fmla="*/ 320866 h 382384"/>
                <a:gd name="connsiteX17" fmla="*/ 128316 w 563686"/>
                <a:gd name="connsiteY17" fmla="*/ 382384 h 382384"/>
                <a:gd name="connsiteX18" fmla="*/ 125394 w 563686"/>
                <a:gd name="connsiteY18" fmla="*/ 322902 h 382384"/>
                <a:gd name="connsiteX19" fmla="*/ 33534 w 563686"/>
                <a:gd name="connsiteY19" fmla="*/ 315555 h 382384"/>
                <a:gd name="connsiteX20" fmla="*/ 86901 w 563686"/>
                <a:gd name="connsiteY20" fmla="*/ 272094 h 382384"/>
                <a:gd name="connsiteX21" fmla="*/ 0 w 563686"/>
                <a:gd name="connsiteY21" fmla="*/ 227961 h 382384"/>
                <a:gd name="connsiteX22" fmla="*/ 102690 w 563686"/>
                <a:gd name="connsiteY22" fmla="*/ 205212 h 382384"/>
                <a:gd name="connsiteX23" fmla="*/ 30585 w 563686"/>
                <a:gd name="connsiteY23" fmla="*/ 146403 h 382384"/>
                <a:gd name="connsiteX24" fmla="*/ 140190 w 563686"/>
                <a:gd name="connsiteY24" fmla="*/ 138384 h 382384"/>
                <a:gd name="connsiteX25" fmla="*/ 117486 w 563686"/>
                <a:gd name="connsiteY25" fmla="*/ 64173 h 382384"/>
                <a:gd name="connsiteX26" fmla="*/ 223125 w 563686"/>
                <a:gd name="connsiteY26" fmla="*/ 112980 h 382384"/>
                <a:gd name="connsiteX27" fmla="*/ 253710 w 563686"/>
                <a:gd name="connsiteY27" fmla="*/ 33405 h 382384"/>
                <a:gd name="connsiteX28" fmla="*/ 299118 w 563686"/>
                <a:gd name="connsiteY28" fmla="*/ 76866 h 3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3686" h="382384" fill="none" extrusionOk="0">
                  <a:moveTo>
                    <a:pt x="299118" y="76866"/>
                  </a:moveTo>
                  <a:cubicBezTo>
                    <a:pt x="316399" y="57257"/>
                    <a:pt x="361396" y="35451"/>
                    <a:pt x="385968" y="0"/>
                  </a:cubicBezTo>
                  <a:cubicBezTo>
                    <a:pt x="382493" y="34194"/>
                    <a:pt x="386236" y="70720"/>
                    <a:pt x="379052" y="102270"/>
                  </a:cubicBezTo>
                  <a:cubicBezTo>
                    <a:pt x="422616" y="76758"/>
                    <a:pt x="444059" y="79971"/>
                    <a:pt x="469921" y="56153"/>
                  </a:cubicBezTo>
                  <a:cubicBezTo>
                    <a:pt x="455281" y="78362"/>
                    <a:pt x="440975" y="86422"/>
                    <a:pt x="427461" y="115635"/>
                  </a:cubicBezTo>
                  <a:cubicBezTo>
                    <a:pt x="479772" y="112674"/>
                    <a:pt x="514984" y="120322"/>
                    <a:pt x="563686" y="117636"/>
                  </a:cubicBezTo>
                  <a:cubicBezTo>
                    <a:pt x="540250" y="143432"/>
                    <a:pt x="486239" y="132565"/>
                    <a:pt x="443250" y="166443"/>
                  </a:cubicBezTo>
                  <a:cubicBezTo>
                    <a:pt x="452420" y="171318"/>
                    <a:pt x="467822" y="194131"/>
                    <a:pt x="476784" y="199866"/>
                  </a:cubicBezTo>
                  <a:cubicBezTo>
                    <a:pt x="464395" y="206025"/>
                    <a:pt x="445010" y="206031"/>
                    <a:pt x="427461" y="217923"/>
                  </a:cubicBezTo>
                  <a:cubicBezTo>
                    <a:pt x="453508" y="229777"/>
                    <a:pt x="464445" y="257461"/>
                    <a:pt x="492625" y="276732"/>
                  </a:cubicBezTo>
                  <a:cubicBezTo>
                    <a:pt x="447533" y="273199"/>
                    <a:pt x="420400" y="257766"/>
                    <a:pt x="382053" y="254037"/>
                  </a:cubicBezTo>
                  <a:cubicBezTo>
                    <a:pt x="383907" y="271059"/>
                    <a:pt x="388732" y="289137"/>
                    <a:pt x="389935" y="307500"/>
                  </a:cubicBezTo>
                  <a:cubicBezTo>
                    <a:pt x="357612" y="304961"/>
                    <a:pt x="338737" y="286749"/>
                    <a:pt x="317856" y="282096"/>
                  </a:cubicBezTo>
                  <a:cubicBezTo>
                    <a:pt x="310887" y="307286"/>
                    <a:pt x="305093" y="310367"/>
                    <a:pt x="303033" y="333559"/>
                  </a:cubicBezTo>
                  <a:cubicBezTo>
                    <a:pt x="279817" y="321711"/>
                    <a:pt x="274333" y="316751"/>
                    <a:pt x="257625" y="307500"/>
                  </a:cubicBezTo>
                  <a:cubicBezTo>
                    <a:pt x="252523" y="321041"/>
                    <a:pt x="238907" y="327632"/>
                    <a:pt x="227040" y="348960"/>
                  </a:cubicBezTo>
                  <a:cubicBezTo>
                    <a:pt x="212849" y="336730"/>
                    <a:pt x="208385" y="326172"/>
                    <a:pt x="196428" y="320866"/>
                  </a:cubicBezTo>
                  <a:cubicBezTo>
                    <a:pt x="175628" y="353230"/>
                    <a:pt x="138658" y="358915"/>
                    <a:pt x="128316" y="382384"/>
                  </a:cubicBezTo>
                  <a:cubicBezTo>
                    <a:pt x="127137" y="366005"/>
                    <a:pt x="122551" y="341659"/>
                    <a:pt x="125394" y="322902"/>
                  </a:cubicBezTo>
                  <a:cubicBezTo>
                    <a:pt x="92707" y="328172"/>
                    <a:pt x="71945" y="317115"/>
                    <a:pt x="33534" y="315555"/>
                  </a:cubicBezTo>
                  <a:cubicBezTo>
                    <a:pt x="53393" y="298391"/>
                    <a:pt x="65593" y="295091"/>
                    <a:pt x="86901" y="272094"/>
                  </a:cubicBezTo>
                  <a:cubicBezTo>
                    <a:pt x="58479" y="261948"/>
                    <a:pt x="41546" y="239515"/>
                    <a:pt x="0" y="227961"/>
                  </a:cubicBezTo>
                  <a:cubicBezTo>
                    <a:pt x="37193" y="213923"/>
                    <a:pt x="74603" y="211621"/>
                    <a:pt x="102690" y="205212"/>
                  </a:cubicBezTo>
                  <a:cubicBezTo>
                    <a:pt x="66735" y="185894"/>
                    <a:pt x="53124" y="154721"/>
                    <a:pt x="30585" y="146403"/>
                  </a:cubicBezTo>
                  <a:cubicBezTo>
                    <a:pt x="65308" y="139903"/>
                    <a:pt x="86558" y="151600"/>
                    <a:pt x="140190" y="138384"/>
                  </a:cubicBezTo>
                  <a:cubicBezTo>
                    <a:pt x="129153" y="105543"/>
                    <a:pt x="129053" y="83944"/>
                    <a:pt x="117486" y="64173"/>
                  </a:cubicBezTo>
                  <a:cubicBezTo>
                    <a:pt x="168100" y="78197"/>
                    <a:pt x="175445" y="93296"/>
                    <a:pt x="223125" y="112980"/>
                  </a:cubicBezTo>
                  <a:cubicBezTo>
                    <a:pt x="235337" y="80321"/>
                    <a:pt x="246983" y="61231"/>
                    <a:pt x="253710" y="33405"/>
                  </a:cubicBezTo>
                  <a:cubicBezTo>
                    <a:pt x="268003" y="45043"/>
                    <a:pt x="272298" y="60149"/>
                    <a:pt x="299118" y="76866"/>
                  </a:cubicBezTo>
                  <a:close/>
                </a:path>
                <a:path w="563686" h="382384" stroke="0" extrusionOk="0">
                  <a:moveTo>
                    <a:pt x="299118" y="76866"/>
                  </a:moveTo>
                  <a:cubicBezTo>
                    <a:pt x="317097" y="51802"/>
                    <a:pt x="345713" y="36939"/>
                    <a:pt x="385968" y="0"/>
                  </a:cubicBezTo>
                  <a:cubicBezTo>
                    <a:pt x="384895" y="30614"/>
                    <a:pt x="381796" y="63164"/>
                    <a:pt x="379052" y="102270"/>
                  </a:cubicBezTo>
                  <a:cubicBezTo>
                    <a:pt x="401813" y="80319"/>
                    <a:pt x="451390" y="77425"/>
                    <a:pt x="469921" y="56153"/>
                  </a:cubicBezTo>
                  <a:cubicBezTo>
                    <a:pt x="464076" y="75990"/>
                    <a:pt x="439162" y="95842"/>
                    <a:pt x="427461" y="115635"/>
                  </a:cubicBezTo>
                  <a:cubicBezTo>
                    <a:pt x="472633" y="115409"/>
                    <a:pt x="517227" y="119098"/>
                    <a:pt x="563686" y="117636"/>
                  </a:cubicBezTo>
                  <a:cubicBezTo>
                    <a:pt x="515551" y="144443"/>
                    <a:pt x="485661" y="147467"/>
                    <a:pt x="443250" y="166443"/>
                  </a:cubicBezTo>
                  <a:cubicBezTo>
                    <a:pt x="454652" y="175228"/>
                    <a:pt x="460188" y="186247"/>
                    <a:pt x="476784" y="199866"/>
                  </a:cubicBezTo>
                  <a:cubicBezTo>
                    <a:pt x="465944" y="208017"/>
                    <a:pt x="449760" y="205919"/>
                    <a:pt x="427461" y="217923"/>
                  </a:cubicBezTo>
                  <a:cubicBezTo>
                    <a:pt x="455241" y="242273"/>
                    <a:pt x="466913" y="266756"/>
                    <a:pt x="492625" y="276732"/>
                  </a:cubicBezTo>
                  <a:cubicBezTo>
                    <a:pt x="456313" y="275622"/>
                    <a:pt x="410434" y="248621"/>
                    <a:pt x="382053" y="254037"/>
                  </a:cubicBezTo>
                  <a:cubicBezTo>
                    <a:pt x="383863" y="274116"/>
                    <a:pt x="386828" y="292221"/>
                    <a:pt x="389935" y="307500"/>
                  </a:cubicBezTo>
                  <a:cubicBezTo>
                    <a:pt x="364956" y="308240"/>
                    <a:pt x="353879" y="287220"/>
                    <a:pt x="317856" y="282096"/>
                  </a:cubicBezTo>
                  <a:cubicBezTo>
                    <a:pt x="318653" y="302250"/>
                    <a:pt x="300805" y="320908"/>
                    <a:pt x="303033" y="333559"/>
                  </a:cubicBezTo>
                  <a:cubicBezTo>
                    <a:pt x="280179" y="322607"/>
                    <a:pt x="277339" y="315610"/>
                    <a:pt x="257625" y="307500"/>
                  </a:cubicBezTo>
                  <a:cubicBezTo>
                    <a:pt x="251732" y="316964"/>
                    <a:pt x="232420" y="334547"/>
                    <a:pt x="227040" y="348960"/>
                  </a:cubicBezTo>
                  <a:cubicBezTo>
                    <a:pt x="219623" y="342996"/>
                    <a:pt x="205264" y="327181"/>
                    <a:pt x="196428" y="320866"/>
                  </a:cubicBezTo>
                  <a:cubicBezTo>
                    <a:pt x="172337" y="350357"/>
                    <a:pt x="155495" y="349606"/>
                    <a:pt x="128316" y="382384"/>
                  </a:cubicBezTo>
                  <a:cubicBezTo>
                    <a:pt x="125152" y="366296"/>
                    <a:pt x="125977" y="341595"/>
                    <a:pt x="125394" y="322902"/>
                  </a:cubicBezTo>
                  <a:cubicBezTo>
                    <a:pt x="94660" y="323409"/>
                    <a:pt x="71478" y="309098"/>
                    <a:pt x="33534" y="315555"/>
                  </a:cubicBezTo>
                  <a:cubicBezTo>
                    <a:pt x="56495" y="294158"/>
                    <a:pt x="75498" y="288094"/>
                    <a:pt x="86901" y="272094"/>
                  </a:cubicBezTo>
                  <a:cubicBezTo>
                    <a:pt x="62758" y="268342"/>
                    <a:pt x="32166" y="240374"/>
                    <a:pt x="0" y="227961"/>
                  </a:cubicBezTo>
                  <a:cubicBezTo>
                    <a:pt x="46992" y="205317"/>
                    <a:pt x="68081" y="225234"/>
                    <a:pt x="102690" y="205212"/>
                  </a:cubicBezTo>
                  <a:cubicBezTo>
                    <a:pt x="74046" y="182333"/>
                    <a:pt x="64961" y="169316"/>
                    <a:pt x="30585" y="146403"/>
                  </a:cubicBezTo>
                  <a:cubicBezTo>
                    <a:pt x="62171" y="136252"/>
                    <a:pt x="99690" y="149565"/>
                    <a:pt x="140190" y="138384"/>
                  </a:cubicBezTo>
                  <a:cubicBezTo>
                    <a:pt x="125757" y="111194"/>
                    <a:pt x="125928" y="83162"/>
                    <a:pt x="117486" y="64173"/>
                  </a:cubicBezTo>
                  <a:cubicBezTo>
                    <a:pt x="167074" y="76346"/>
                    <a:pt x="172916" y="91067"/>
                    <a:pt x="223125" y="112980"/>
                  </a:cubicBezTo>
                  <a:cubicBezTo>
                    <a:pt x="232282" y="75556"/>
                    <a:pt x="245780" y="63844"/>
                    <a:pt x="253710" y="33405"/>
                  </a:cubicBezTo>
                  <a:cubicBezTo>
                    <a:pt x="278864" y="48064"/>
                    <a:pt x="278470" y="60961"/>
                    <a:pt x="299118" y="76866"/>
                  </a:cubicBezTo>
                  <a:close/>
                </a:path>
              </a:pathLst>
            </a:custGeom>
            <a:solidFill>
              <a:srgbClr val="FFFA19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4036392573">
                    <a:prstGeom prst="irregularSeal2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4" name="Explosie 2 6">
              <a:extLst>
                <a:ext uri="{FF2B5EF4-FFF2-40B4-BE49-F238E27FC236}">
                  <a16:creationId xmlns:a16="http://schemas.microsoft.com/office/drawing/2014/main" id="{D1D5A66B-CD54-0129-B9C0-A54F74335A11}"/>
                </a:ext>
              </a:extLst>
            </p:cNvPr>
            <p:cNvSpPr/>
            <p:nvPr/>
          </p:nvSpPr>
          <p:spPr bwMode="auto">
            <a:xfrm flipV="1">
              <a:off x="4497082" y="3210973"/>
              <a:ext cx="698614" cy="382384"/>
            </a:xfrm>
            <a:custGeom>
              <a:avLst/>
              <a:gdLst>
                <a:gd name="connsiteX0" fmla="*/ 370718 w 698614"/>
                <a:gd name="connsiteY0" fmla="*/ 76866 h 382384"/>
                <a:gd name="connsiteX1" fmla="*/ 478356 w 698614"/>
                <a:gd name="connsiteY1" fmla="*/ 0 h 382384"/>
                <a:gd name="connsiteX2" fmla="*/ 469785 w 698614"/>
                <a:gd name="connsiteY2" fmla="*/ 102270 h 382384"/>
                <a:gd name="connsiteX3" fmla="*/ 582404 w 698614"/>
                <a:gd name="connsiteY3" fmla="*/ 56153 h 382384"/>
                <a:gd name="connsiteX4" fmla="*/ 529782 w 698614"/>
                <a:gd name="connsiteY4" fmla="*/ 115635 h 382384"/>
                <a:gd name="connsiteX5" fmla="*/ 698614 w 698614"/>
                <a:gd name="connsiteY5" fmla="*/ 117636 h 382384"/>
                <a:gd name="connsiteX6" fmla="*/ 549349 w 698614"/>
                <a:gd name="connsiteY6" fmla="*/ 166443 h 382384"/>
                <a:gd name="connsiteX7" fmla="*/ 590911 w 698614"/>
                <a:gd name="connsiteY7" fmla="*/ 199866 h 382384"/>
                <a:gd name="connsiteX8" fmla="*/ 529782 w 698614"/>
                <a:gd name="connsiteY8" fmla="*/ 217923 h 382384"/>
                <a:gd name="connsiteX9" fmla="*/ 610543 w 698614"/>
                <a:gd name="connsiteY9" fmla="*/ 276732 h 382384"/>
                <a:gd name="connsiteX10" fmla="*/ 473505 w 698614"/>
                <a:gd name="connsiteY10" fmla="*/ 254037 h 382384"/>
                <a:gd name="connsiteX11" fmla="*/ 483272 w 698614"/>
                <a:gd name="connsiteY11" fmla="*/ 307500 h 382384"/>
                <a:gd name="connsiteX12" fmla="*/ 393940 w 698614"/>
                <a:gd name="connsiteY12" fmla="*/ 282096 h 382384"/>
                <a:gd name="connsiteX13" fmla="*/ 375569 w 698614"/>
                <a:gd name="connsiteY13" fmla="*/ 333559 h 382384"/>
                <a:gd name="connsiteX14" fmla="*/ 319292 w 698614"/>
                <a:gd name="connsiteY14" fmla="*/ 307500 h 382384"/>
                <a:gd name="connsiteX15" fmla="*/ 281386 w 698614"/>
                <a:gd name="connsiteY15" fmla="*/ 348960 h 382384"/>
                <a:gd name="connsiteX16" fmla="*/ 243447 w 698614"/>
                <a:gd name="connsiteY16" fmla="*/ 320866 h 382384"/>
                <a:gd name="connsiteX17" fmla="*/ 159031 w 698614"/>
                <a:gd name="connsiteY17" fmla="*/ 382384 h 382384"/>
                <a:gd name="connsiteX18" fmla="*/ 155409 w 698614"/>
                <a:gd name="connsiteY18" fmla="*/ 322902 h 382384"/>
                <a:gd name="connsiteX19" fmla="*/ 41561 w 698614"/>
                <a:gd name="connsiteY19" fmla="*/ 315555 h 382384"/>
                <a:gd name="connsiteX20" fmla="*/ 107702 w 698614"/>
                <a:gd name="connsiteY20" fmla="*/ 272094 h 382384"/>
                <a:gd name="connsiteX21" fmla="*/ 0 w 698614"/>
                <a:gd name="connsiteY21" fmla="*/ 227961 h 382384"/>
                <a:gd name="connsiteX22" fmla="*/ 127270 w 698614"/>
                <a:gd name="connsiteY22" fmla="*/ 205212 h 382384"/>
                <a:gd name="connsiteX23" fmla="*/ 37906 w 698614"/>
                <a:gd name="connsiteY23" fmla="*/ 146403 h 382384"/>
                <a:gd name="connsiteX24" fmla="*/ 173747 w 698614"/>
                <a:gd name="connsiteY24" fmla="*/ 138384 h 382384"/>
                <a:gd name="connsiteX25" fmla="*/ 145609 w 698614"/>
                <a:gd name="connsiteY25" fmla="*/ 64173 h 382384"/>
                <a:gd name="connsiteX26" fmla="*/ 276534 w 698614"/>
                <a:gd name="connsiteY26" fmla="*/ 112980 h 382384"/>
                <a:gd name="connsiteX27" fmla="*/ 314440 w 698614"/>
                <a:gd name="connsiteY27" fmla="*/ 33405 h 382384"/>
                <a:gd name="connsiteX28" fmla="*/ 370718 w 698614"/>
                <a:gd name="connsiteY28" fmla="*/ 76866 h 3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8614" h="382384" fill="none" extrusionOk="0">
                  <a:moveTo>
                    <a:pt x="370718" y="76866"/>
                  </a:moveTo>
                  <a:cubicBezTo>
                    <a:pt x="414700" y="28736"/>
                    <a:pt x="456039" y="19356"/>
                    <a:pt x="478356" y="0"/>
                  </a:cubicBezTo>
                  <a:cubicBezTo>
                    <a:pt x="474404" y="34332"/>
                    <a:pt x="476042" y="67011"/>
                    <a:pt x="469785" y="102270"/>
                  </a:cubicBezTo>
                  <a:cubicBezTo>
                    <a:pt x="508899" y="70671"/>
                    <a:pt x="530592" y="78073"/>
                    <a:pt x="582404" y="56153"/>
                  </a:cubicBezTo>
                  <a:cubicBezTo>
                    <a:pt x="575354" y="73764"/>
                    <a:pt x="542800" y="89525"/>
                    <a:pt x="529782" y="115635"/>
                  </a:cubicBezTo>
                  <a:cubicBezTo>
                    <a:pt x="593370" y="107809"/>
                    <a:pt x="634789" y="135961"/>
                    <a:pt x="698614" y="117636"/>
                  </a:cubicBezTo>
                  <a:cubicBezTo>
                    <a:pt x="634811" y="140025"/>
                    <a:pt x="583762" y="139932"/>
                    <a:pt x="549349" y="166443"/>
                  </a:cubicBezTo>
                  <a:cubicBezTo>
                    <a:pt x="561218" y="174270"/>
                    <a:pt x="569256" y="189082"/>
                    <a:pt x="590911" y="199866"/>
                  </a:cubicBezTo>
                  <a:cubicBezTo>
                    <a:pt x="570758" y="209768"/>
                    <a:pt x="542157" y="209889"/>
                    <a:pt x="529782" y="217923"/>
                  </a:cubicBezTo>
                  <a:cubicBezTo>
                    <a:pt x="562899" y="238674"/>
                    <a:pt x="573918" y="257175"/>
                    <a:pt x="610543" y="276732"/>
                  </a:cubicBezTo>
                  <a:cubicBezTo>
                    <a:pt x="539927" y="279932"/>
                    <a:pt x="512116" y="252768"/>
                    <a:pt x="473505" y="254037"/>
                  </a:cubicBezTo>
                  <a:cubicBezTo>
                    <a:pt x="476296" y="272162"/>
                    <a:pt x="481074" y="289178"/>
                    <a:pt x="483272" y="307500"/>
                  </a:cubicBezTo>
                  <a:cubicBezTo>
                    <a:pt x="436051" y="304934"/>
                    <a:pt x="419731" y="283271"/>
                    <a:pt x="393940" y="282096"/>
                  </a:cubicBezTo>
                  <a:cubicBezTo>
                    <a:pt x="390707" y="292830"/>
                    <a:pt x="381045" y="315945"/>
                    <a:pt x="375569" y="333559"/>
                  </a:cubicBezTo>
                  <a:cubicBezTo>
                    <a:pt x="345970" y="327176"/>
                    <a:pt x="337107" y="314238"/>
                    <a:pt x="319292" y="307500"/>
                  </a:cubicBezTo>
                  <a:cubicBezTo>
                    <a:pt x="306148" y="330700"/>
                    <a:pt x="295690" y="333307"/>
                    <a:pt x="281386" y="348960"/>
                  </a:cubicBezTo>
                  <a:cubicBezTo>
                    <a:pt x="261779" y="338314"/>
                    <a:pt x="263652" y="330306"/>
                    <a:pt x="243447" y="320866"/>
                  </a:cubicBezTo>
                  <a:cubicBezTo>
                    <a:pt x="221726" y="344467"/>
                    <a:pt x="184046" y="351555"/>
                    <a:pt x="159031" y="382384"/>
                  </a:cubicBezTo>
                  <a:cubicBezTo>
                    <a:pt x="158113" y="358511"/>
                    <a:pt x="157178" y="338069"/>
                    <a:pt x="155409" y="322902"/>
                  </a:cubicBezTo>
                  <a:cubicBezTo>
                    <a:pt x="129820" y="324658"/>
                    <a:pt x="95797" y="312969"/>
                    <a:pt x="41561" y="315555"/>
                  </a:cubicBezTo>
                  <a:cubicBezTo>
                    <a:pt x="52984" y="298861"/>
                    <a:pt x="86700" y="293443"/>
                    <a:pt x="107702" y="272094"/>
                  </a:cubicBezTo>
                  <a:cubicBezTo>
                    <a:pt x="75232" y="263048"/>
                    <a:pt x="25970" y="237776"/>
                    <a:pt x="0" y="227961"/>
                  </a:cubicBezTo>
                  <a:cubicBezTo>
                    <a:pt x="38102" y="211109"/>
                    <a:pt x="71432" y="224094"/>
                    <a:pt x="127270" y="205212"/>
                  </a:cubicBezTo>
                  <a:cubicBezTo>
                    <a:pt x="79476" y="185094"/>
                    <a:pt x="79962" y="170497"/>
                    <a:pt x="37906" y="146403"/>
                  </a:cubicBezTo>
                  <a:cubicBezTo>
                    <a:pt x="77989" y="130896"/>
                    <a:pt x="140588" y="154954"/>
                    <a:pt x="173747" y="138384"/>
                  </a:cubicBezTo>
                  <a:cubicBezTo>
                    <a:pt x="157867" y="122915"/>
                    <a:pt x="161684" y="86519"/>
                    <a:pt x="145609" y="64173"/>
                  </a:cubicBezTo>
                  <a:cubicBezTo>
                    <a:pt x="188329" y="70793"/>
                    <a:pt x="207189" y="104667"/>
                    <a:pt x="276534" y="112980"/>
                  </a:cubicBezTo>
                  <a:cubicBezTo>
                    <a:pt x="285782" y="81437"/>
                    <a:pt x="308681" y="60863"/>
                    <a:pt x="314440" y="33405"/>
                  </a:cubicBezTo>
                  <a:cubicBezTo>
                    <a:pt x="334465" y="48376"/>
                    <a:pt x="348404" y="64243"/>
                    <a:pt x="370718" y="76866"/>
                  </a:cubicBezTo>
                  <a:close/>
                </a:path>
                <a:path w="698614" h="382384" stroke="0" extrusionOk="0">
                  <a:moveTo>
                    <a:pt x="370718" y="76866"/>
                  </a:moveTo>
                  <a:cubicBezTo>
                    <a:pt x="415687" y="42806"/>
                    <a:pt x="430061" y="35259"/>
                    <a:pt x="478356" y="0"/>
                  </a:cubicBezTo>
                  <a:cubicBezTo>
                    <a:pt x="472357" y="36630"/>
                    <a:pt x="470519" y="68771"/>
                    <a:pt x="469785" y="102270"/>
                  </a:cubicBezTo>
                  <a:cubicBezTo>
                    <a:pt x="517323" y="73284"/>
                    <a:pt x="536530" y="85079"/>
                    <a:pt x="582404" y="56153"/>
                  </a:cubicBezTo>
                  <a:cubicBezTo>
                    <a:pt x="573167" y="69462"/>
                    <a:pt x="550151" y="82115"/>
                    <a:pt x="529782" y="115635"/>
                  </a:cubicBezTo>
                  <a:cubicBezTo>
                    <a:pt x="610927" y="106753"/>
                    <a:pt x="650015" y="126323"/>
                    <a:pt x="698614" y="117636"/>
                  </a:cubicBezTo>
                  <a:cubicBezTo>
                    <a:pt x="653395" y="143967"/>
                    <a:pt x="618182" y="138235"/>
                    <a:pt x="549349" y="166443"/>
                  </a:cubicBezTo>
                  <a:cubicBezTo>
                    <a:pt x="567669" y="179867"/>
                    <a:pt x="576516" y="189531"/>
                    <a:pt x="590911" y="199866"/>
                  </a:cubicBezTo>
                  <a:cubicBezTo>
                    <a:pt x="567291" y="211821"/>
                    <a:pt x="553790" y="208552"/>
                    <a:pt x="529782" y="217923"/>
                  </a:cubicBezTo>
                  <a:cubicBezTo>
                    <a:pt x="564636" y="234670"/>
                    <a:pt x="580095" y="258713"/>
                    <a:pt x="610543" y="276732"/>
                  </a:cubicBezTo>
                  <a:cubicBezTo>
                    <a:pt x="570778" y="282472"/>
                    <a:pt x="516819" y="256173"/>
                    <a:pt x="473505" y="254037"/>
                  </a:cubicBezTo>
                  <a:cubicBezTo>
                    <a:pt x="478592" y="271729"/>
                    <a:pt x="481842" y="290731"/>
                    <a:pt x="483272" y="307500"/>
                  </a:cubicBezTo>
                  <a:cubicBezTo>
                    <a:pt x="444192" y="304582"/>
                    <a:pt x="421861" y="279978"/>
                    <a:pt x="393940" y="282096"/>
                  </a:cubicBezTo>
                  <a:cubicBezTo>
                    <a:pt x="393603" y="301776"/>
                    <a:pt x="378044" y="317976"/>
                    <a:pt x="375569" y="333559"/>
                  </a:cubicBezTo>
                  <a:cubicBezTo>
                    <a:pt x="346475" y="326505"/>
                    <a:pt x="331790" y="312241"/>
                    <a:pt x="319292" y="307500"/>
                  </a:cubicBezTo>
                  <a:cubicBezTo>
                    <a:pt x="313370" y="322693"/>
                    <a:pt x="292223" y="330711"/>
                    <a:pt x="281386" y="348960"/>
                  </a:cubicBezTo>
                  <a:cubicBezTo>
                    <a:pt x="266071" y="338027"/>
                    <a:pt x="260555" y="332649"/>
                    <a:pt x="243447" y="320866"/>
                  </a:cubicBezTo>
                  <a:cubicBezTo>
                    <a:pt x="215775" y="353226"/>
                    <a:pt x="179605" y="361460"/>
                    <a:pt x="159031" y="382384"/>
                  </a:cubicBezTo>
                  <a:cubicBezTo>
                    <a:pt x="159784" y="365628"/>
                    <a:pt x="153750" y="346207"/>
                    <a:pt x="155409" y="322902"/>
                  </a:cubicBezTo>
                  <a:cubicBezTo>
                    <a:pt x="128789" y="333503"/>
                    <a:pt x="84632" y="309477"/>
                    <a:pt x="41561" y="315555"/>
                  </a:cubicBezTo>
                  <a:cubicBezTo>
                    <a:pt x="73069" y="292014"/>
                    <a:pt x="77821" y="293812"/>
                    <a:pt x="107702" y="272094"/>
                  </a:cubicBezTo>
                  <a:cubicBezTo>
                    <a:pt x="64851" y="267004"/>
                    <a:pt x="35734" y="229236"/>
                    <a:pt x="0" y="227961"/>
                  </a:cubicBezTo>
                  <a:cubicBezTo>
                    <a:pt x="42828" y="204912"/>
                    <a:pt x="82763" y="221028"/>
                    <a:pt x="127270" y="205212"/>
                  </a:cubicBezTo>
                  <a:cubicBezTo>
                    <a:pt x="87800" y="194529"/>
                    <a:pt x="75875" y="170527"/>
                    <a:pt x="37906" y="146403"/>
                  </a:cubicBezTo>
                  <a:cubicBezTo>
                    <a:pt x="101293" y="127966"/>
                    <a:pt x="143246" y="155511"/>
                    <a:pt x="173747" y="138384"/>
                  </a:cubicBezTo>
                  <a:cubicBezTo>
                    <a:pt x="159616" y="125275"/>
                    <a:pt x="162683" y="93907"/>
                    <a:pt x="145609" y="64173"/>
                  </a:cubicBezTo>
                  <a:cubicBezTo>
                    <a:pt x="194011" y="73557"/>
                    <a:pt x="218094" y="101972"/>
                    <a:pt x="276534" y="112980"/>
                  </a:cubicBezTo>
                  <a:cubicBezTo>
                    <a:pt x="283004" y="91882"/>
                    <a:pt x="303991" y="75550"/>
                    <a:pt x="314440" y="33405"/>
                  </a:cubicBezTo>
                  <a:cubicBezTo>
                    <a:pt x="344849" y="47828"/>
                    <a:pt x="343066" y="59058"/>
                    <a:pt x="370718" y="76866"/>
                  </a:cubicBezTo>
                  <a:close/>
                </a:path>
              </a:pathLst>
            </a:custGeom>
            <a:solidFill>
              <a:srgbClr val="FFFA19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3295617187">
                    <a:prstGeom prst="irregularSeal2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pic>
          <p:nvPicPr>
            <p:cNvPr id="8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88" y="2270453"/>
              <a:ext cx="774968" cy="74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36"/>
            <p:cNvSpPr txBox="1">
              <a:spLocks noChangeArrowheads="1"/>
            </p:cNvSpPr>
            <p:nvPr/>
          </p:nvSpPr>
          <p:spPr bwMode="auto">
            <a:xfrm>
              <a:off x="1437469" y="2309563"/>
              <a:ext cx="1517522" cy="356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 dirty="0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 dirty="0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33" name="Right Arrow 28"/>
            <p:cNvSpPr/>
            <p:nvPr/>
          </p:nvSpPr>
          <p:spPr bwMode="auto">
            <a:xfrm>
              <a:off x="1861031" y="2612267"/>
              <a:ext cx="886651" cy="28751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5" name="Afgeronde rechthoek 14">
              <a:extLst>
                <a:ext uri="{FF2B5EF4-FFF2-40B4-BE49-F238E27FC236}">
                  <a16:creationId xmlns:a16="http://schemas.microsoft.com/office/drawing/2014/main" id="{888D2D29-8CC5-2B2F-B43B-0A1B5C0B144C}"/>
                </a:ext>
              </a:extLst>
            </p:cNvPr>
            <p:cNvSpPr/>
            <p:nvPr/>
          </p:nvSpPr>
          <p:spPr bwMode="auto">
            <a:xfrm>
              <a:off x="6864059" y="2585375"/>
              <a:ext cx="1481832" cy="835398"/>
            </a:xfrm>
            <a:prstGeom prst="roundRect">
              <a:avLst/>
            </a:prstGeom>
            <a:solidFill>
              <a:srgbClr val="87DF4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E23271-12A7-D9F8-8B40-E042735C5876}"/>
                </a:ext>
              </a:extLst>
            </p:cNvPr>
            <p:cNvSpPr/>
            <p:nvPr/>
          </p:nvSpPr>
          <p:spPr bwMode="auto">
            <a:xfrm>
              <a:off x="3042212" y="2466528"/>
              <a:ext cx="5062697" cy="933921"/>
            </a:xfrm>
            <a:custGeom>
              <a:avLst/>
              <a:gdLst>
                <a:gd name="connsiteX0" fmla="*/ 0 w 5062697"/>
                <a:gd name="connsiteY0" fmla="*/ 270659 h 840455"/>
                <a:gd name="connsiteX1" fmla="*/ 843566 w 5062697"/>
                <a:gd name="connsiteY1" fmla="*/ 251341 h 840455"/>
                <a:gd name="connsiteX2" fmla="*/ 998113 w 5062697"/>
                <a:gd name="connsiteY2" fmla="*/ 203 h 840455"/>
                <a:gd name="connsiteX3" fmla="*/ 1236372 w 5062697"/>
                <a:gd name="connsiteY3" fmla="*/ 212704 h 840455"/>
                <a:gd name="connsiteX4" fmla="*/ 1004552 w 5062697"/>
                <a:gd name="connsiteY4" fmla="*/ 425206 h 840455"/>
                <a:gd name="connsiteX5" fmla="*/ 1217054 w 5062697"/>
                <a:gd name="connsiteY5" fmla="*/ 586191 h 840455"/>
                <a:gd name="connsiteX6" fmla="*/ 1532586 w 5062697"/>
                <a:gd name="connsiteY6" fmla="*/ 367251 h 840455"/>
                <a:gd name="connsiteX7" fmla="*/ 1815921 w 5062697"/>
                <a:gd name="connsiteY7" fmla="*/ 277098 h 840455"/>
                <a:gd name="connsiteX8" fmla="*/ 4134118 w 5062697"/>
                <a:gd name="connsiteY8" fmla="*/ 277098 h 840455"/>
                <a:gd name="connsiteX9" fmla="*/ 4269347 w 5062697"/>
                <a:gd name="connsiteY9" fmla="*/ 734298 h 840455"/>
                <a:gd name="connsiteX10" fmla="*/ 4771623 w 5062697"/>
                <a:gd name="connsiteY10" fmla="*/ 824451 h 840455"/>
                <a:gd name="connsiteX11" fmla="*/ 5061397 w 5062697"/>
                <a:gd name="connsiteY11" fmla="*/ 489600 h 840455"/>
                <a:gd name="connsiteX12" fmla="*/ 4868214 w 5062697"/>
                <a:gd name="connsiteY12" fmla="*/ 199825 h 840455"/>
                <a:gd name="connsiteX13" fmla="*/ 4629955 w 5062697"/>
                <a:gd name="connsiteY13" fmla="*/ 186946 h 840455"/>
                <a:gd name="connsiteX14" fmla="*/ 4526924 w 5062697"/>
                <a:gd name="connsiteY14" fmla="*/ 521797 h 840455"/>
                <a:gd name="connsiteX15" fmla="*/ 4108361 w 5062697"/>
                <a:gd name="connsiteY15" fmla="*/ 663465 h 840455"/>
                <a:gd name="connsiteX16" fmla="*/ 2588654 w 5062697"/>
                <a:gd name="connsiteY16" fmla="*/ 644146 h 840455"/>
                <a:gd name="connsiteX17" fmla="*/ 2041302 w 5062697"/>
                <a:gd name="connsiteY17" fmla="*/ 792253 h 840455"/>
                <a:gd name="connsiteX0" fmla="*/ 0 w 5062697"/>
                <a:gd name="connsiteY0" fmla="*/ 270659 h 933921"/>
                <a:gd name="connsiteX1" fmla="*/ 843566 w 5062697"/>
                <a:gd name="connsiteY1" fmla="*/ 251341 h 933921"/>
                <a:gd name="connsiteX2" fmla="*/ 998113 w 5062697"/>
                <a:gd name="connsiteY2" fmla="*/ 203 h 933921"/>
                <a:gd name="connsiteX3" fmla="*/ 1236372 w 5062697"/>
                <a:gd name="connsiteY3" fmla="*/ 212704 h 933921"/>
                <a:gd name="connsiteX4" fmla="*/ 1004552 w 5062697"/>
                <a:gd name="connsiteY4" fmla="*/ 425206 h 933921"/>
                <a:gd name="connsiteX5" fmla="*/ 1217054 w 5062697"/>
                <a:gd name="connsiteY5" fmla="*/ 586191 h 933921"/>
                <a:gd name="connsiteX6" fmla="*/ 1532586 w 5062697"/>
                <a:gd name="connsiteY6" fmla="*/ 367251 h 933921"/>
                <a:gd name="connsiteX7" fmla="*/ 1815921 w 5062697"/>
                <a:gd name="connsiteY7" fmla="*/ 277098 h 933921"/>
                <a:gd name="connsiteX8" fmla="*/ 4134118 w 5062697"/>
                <a:gd name="connsiteY8" fmla="*/ 277098 h 933921"/>
                <a:gd name="connsiteX9" fmla="*/ 4269347 w 5062697"/>
                <a:gd name="connsiteY9" fmla="*/ 734298 h 933921"/>
                <a:gd name="connsiteX10" fmla="*/ 4771623 w 5062697"/>
                <a:gd name="connsiteY10" fmla="*/ 824451 h 933921"/>
                <a:gd name="connsiteX11" fmla="*/ 5061397 w 5062697"/>
                <a:gd name="connsiteY11" fmla="*/ 489600 h 933921"/>
                <a:gd name="connsiteX12" fmla="*/ 4868214 w 5062697"/>
                <a:gd name="connsiteY12" fmla="*/ 199825 h 933921"/>
                <a:gd name="connsiteX13" fmla="*/ 4629955 w 5062697"/>
                <a:gd name="connsiteY13" fmla="*/ 186946 h 933921"/>
                <a:gd name="connsiteX14" fmla="*/ 4526924 w 5062697"/>
                <a:gd name="connsiteY14" fmla="*/ 521797 h 933921"/>
                <a:gd name="connsiteX15" fmla="*/ 4108361 w 5062697"/>
                <a:gd name="connsiteY15" fmla="*/ 663465 h 933921"/>
                <a:gd name="connsiteX16" fmla="*/ 2588654 w 5062697"/>
                <a:gd name="connsiteY16" fmla="*/ 644146 h 933921"/>
                <a:gd name="connsiteX17" fmla="*/ 1764406 w 5062697"/>
                <a:gd name="connsiteY17" fmla="*/ 933921 h 9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62697" h="933921">
                  <a:moveTo>
                    <a:pt x="0" y="270659"/>
                  </a:moveTo>
                  <a:cubicBezTo>
                    <a:pt x="338607" y="283538"/>
                    <a:pt x="677214" y="296417"/>
                    <a:pt x="843566" y="251341"/>
                  </a:cubicBezTo>
                  <a:cubicBezTo>
                    <a:pt x="1009918" y="206265"/>
                    <a:pt x="932645" y="6642"/>
                    <a:pt x="998113" y="203"/>
                  </a:cubicBezTo>
                  <a:cubicBezTo>
                    <a:pt x="1063581" y="-6236"/>
                    <a:pt x="1235299" y="141870"/>
                    <a:pt x="1236372" y="212704"/>
                  </a:cubicBezTo>
                  <a:cubicBezTo>
                    <a:pt x="1237445" y="283538"/>
                    <a:pt x="1007772" y="362958"/>
                    <a:pt x="1004552" y="425206"/>
                  </a:cubicBezTo>
                  <a:cubicBezTo>
                    <a:pt x="1001332" y="487454"/>
                    <a:pt x="1129048" y="595850"/>
                    <a:pt x="1217054" y="586191"/>
                  </a:cubicBezTo>
                  <a:cubicBezTo>
                    <a:pt x="1305060" y="576532"/>
                    <a:pt x="1432775" y="418766"/>
                    <a:pt x="1532586" y="367251"/>
                  </a:cubicBezTo>
                  <a:cubicBezTo>
                    <a:pt x="1632397" y="315736"/>
                    <a:pt x="1382332" y="292123"/>
                    <a:pt x="1815921" y="277098"/>
                  </a:cubicBezTo>
                  <a:cubicBezTo>
                    <a:pt x="2249510" y="262073"/>
                    <a:pt x="3725214" y="200898"/>
                    <a:pt x="4134118" y="277098"/>
                  </a:cubicBezTo>
                  <a:cubicBezTo>
                    <a:pt x="4543022" y="353298"/>
                    <a:pt x="4163096" y="643073"/>
                    <a:pt x="4269347" y="734298"/>
                  </a:cubicBezTo>
                  <a:cubicBezTo>
                    <a:pt x="4375598" y="825524"/>
                    <a:pt x="4639615" y="865234"/>
                    <a:pt x="4771623" y="824451"/>
                  </a:cubicBezTo>
                  <a:cubicBezTo>
                    <a:pt x="4903631" y="783668"/>
                    <a:pt x="5045299" y="593704"/>
                    <a:pt x="5061397" y="489600"/>
                  </a:cubicBezTo>
                  <a:cubicBezTo>
                    <a:pt x="5077496" y="385496"/>
                    <a:pt x="4940121" y="250267"/>
                    <a:pt x="4868214" y="199825"/>
                  </a:cubicBezTo>
                  <a:cubicBezTo>
                    <a:pt x="4796307" y="149383"/>
                    <a:pt x="4686837" y="133284"/>
                    <a:pt x="4629955" y="186946"/>
                  </a:cubicBezTo>
                  <a:cubicBezTo>
                    <a:pt x="4573073" y="240608"/>
                    <a:pt x="4613856" y="442377"/>
                    <a:pt x="4526924" y="521797"/>
                  </a:cubicBezTo>
                  <a:cubicBezTo>
                    <a:pt x="4439992" y="601217"/>
                    <a:pt x="4431406" y="643074"/>
                    <a:pt x="4108361" y="663465"/>
                  </a:cubicBezTo>
                  <a:cubicBezTo>
                    <a:pt x="3785316" y="683857"/>
                    <a:pt x="2933164" y="622681"/>
                    <a:pt x="2588654" y="644146"/>
                  </a:cubicBezTo>
                  <a:cubicBezTo>
                    <a:pt x="2244144" y="665611"/>
                    <a:pt x="1865827" y="870600"/>
                    <a:pt x="1764406" y="933921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92125" rtl="0" eaLnBrk="1" fontAlgn="base" latinLnBrk="0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NL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4" charset="0"/>
              </a:endParaRPr>
            </a:p>
          </p:txBody>
        </p:sp>
        <p:sp>
          <p:nvSpPr>
            <p:cNvPr id="18" name="Right Arrow 34">
              <a:extLst>
                <a:ext uri="{FF2B5EF4-FFF2-40B4-BE49-F238E27FC236}">
                  <a16:creationId xmlns:a16="http://schemas.microsoft.com/office/drawing/2014/main" id="{D095C069-70C4-61CF-B8EB-E841FD94F616}"/>
                </a:ext>
              </a:extLst>
            </p:cNvPr>
            <p:cNvSpPr/>
            <p:nvPr/>
          </p:nvSpPr>
          <p:spPr bwMode="auto">
            <a:xfrm>
              <a:off x="6096295" y="2531799"/>
              <a:ext cx="767764" cy="38238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4" name="Right Arrow 34">
              <a:extLst>
                <a:ext uri="{FF2B5EF4-FFF2-40B4-BE49-F238E27FC236}">
                  <a16:creationId xmlns:a16="http://schemas.microsoft.com/office/drawing/2014/main" id="{4B9359E9-4B0B-29F8-FFA1-5B4780B63C60}"/>
                </a:ext>
              </a:extLst>
            </p:cNvPr>
            <p:cNvSpPr/>
            <p:nvPr/>
          </p:nvSpPr>
          <p:spPr bwMode="auto">
            <a:xfrm flipH="1">
              <a:off x="6071741" y="2933489"/>
              <a:ext cx="797881" cy="38238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6" name="Rechthoek 12">
              <a:extLst>
                <a:ext uri="{FF2B5EF4-FFF2-40B4-BE49-F238E27FC236}">
                  <a16:creationId xmlns:a16="http://schemas.microsoft.com/office/drawing/2014/main" id="{78B3C0DB-464E-7179-8764-4E0D4F699992}"/>
                </a:ext>
              </a:extLst>
            </p:cNvPr>
            <p:cNvSpPr/>
            <p:nvPr/>
          </p:nvSpPr>
          <p:spPr bwMode="auto">
            <a:xfrm>
              <a:off x="6404715" y="2642149"/>
              <a:ext cx="144000" cy="15469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12">
              <a:extLst>
                <a:ext uri="{FF2B5EF4-FFF2-40B4-BE49-F238E27FC236}">
                  <a16:creationId xmlns:a16="http://schemas.microsoft.com/office/drawing/2014/main" id="{7956E65D-02E3-7DFC-D5FA-A917C87B7451}"/>
                </a:ext>
              </a:extLst>
            </p:cNvPr>
            <p:cNvSpPr/>
            <p:nvPr/>
          </p:nvSpPr>
          <p:spPr bwMode="auto">
            <a:xfrm>
              <a:off x="6345765" y="3052470"/>
              <a:ext cx="144000" cy="15469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AF329C7-C3FE-0E32-F86B-A0299213656F}"/>
                </a:ext>
              </a:extLst>
            </p:cNvPr>
            <p:cNvSpPr/>
            <p:nvPr/>
          </p:nvSpPr>
          <p:spPr bwMode="auto">
            <a:xfrm>
              <a:off x="3052293" y="1864492"/>
              <a:ext cx="4552682" cy="605073"/>
            </a:xfrm>
            <a:custGeom>
              <a:avLst/>
              <a:gdLst>
                <a:gd name="connsiteX0" fmla="*/ 0 w 4552682"/>
                <a:gd name="connsiteY0" fmla="*/ 530978 h 1130701"/>
                <a:gd name="connsiteX1" fmla="*/ 405684 w 4552682"/>
                <a:gd name="connsiteY1" fmla="*/ 537418 h 1130701"/>
                <a:gd name="connsiteX2" fmla="*/ 508715 w 4552682"/>
                <a:gd name="connsiteY2" fmla="*/ 885147 h 1130701"/>
                <a:gd name="connsiteX3" fmla="*/ 746975 w 4552682"/>
                <a:gd name="connsiteY3" fmla="*/ 1129846 h 1130701"/>
                <a:gd name="connsiteX4" fmla="*/ 1081825 w 4552682"/>
                <a:gd name="connsiteY4" fmla="*/ 801435 h 1130701"/>
                <a:gd name="connsiteX5" fmla="*/ 875763 w 4552682"/>
                <a:gd name="connsiteY5" fmla="*/ 543857 h 1130701"/>
                <a:gd name="connsiteX6" fmla="*/ 540913 w 4552682"/>
                <a:gd name="connsiteY6" fmla="*/ 189688 h 1130701"/>
                <a:gd name="connsiteX7" fmla="*/ 1088265 w 4552682"/>
                <a:gd name="connsiteY7" fmla="*/ 2945 h 1130701"/>
                <a:gd name="connsiteX8" fmla="*/ 1577662 w 4552682"/>
                <a:gd name="connsiteY8" fmla="*/ 99536 h 1130701"/>
                <a:gd name="connsiteX9" fmla="*/ 1532586 w 4552682"/>
                <a:gd name="connsiteY9" fmla="*/ 408629 h 1130701"/>
                <a:gd name="connsiteX10" fmla="*/ 1371600 w 4552682"/>
                <a:gd name="connsiteY10" fmla="*/ 505221 h 1130701"/>
                <a:gd name="connsiteX11" fmla="*/ 1577662 w 4552682"/>
                <a:gd name="connsiteY11" fmla="*/ 1052573 h 1130701"/>
                <a:gd name="connsiteX12" fmla="*/ 2453425 w 4552682"/>
                <a:gd name="connsiteY12" fmla="*/ 981739 h 1130701"/>
                <a:gd name="connsiteX13" fmla="*/ 2369713 w 4552682"/>
                <a:gd name="connsiteY13" fmla="*/ 415069 h 1130701"/>
                <a:gd name="connsiteX14" fmla="*/ 2807594 w 4552682"/>
                <a:gd name="connsiteY14" fmla="*/ 305598 h 1130701"/>
                <a:gd name="connsiteX15" fmla="*/ 3895859 w 4552682"/>
                <a:gd name="connsiteY15" fmla="*/ 312038 h 1130701"/>
                <a:gd name="connsiteX16" fmla="*/ 4552682 w 4552682"/>
                <a:gd name="connsiteY16" fmla="*/ 479463 h 113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52682" h="1130701">
                  <a:moveTo>
                    <a:pt x="0" y="530978"/>
                  </a:moveTo>
                  <a:cubicBezTo>
                    <a:pt x="160449" y="504684"/>
                    <a:pt x="320898" y="478390"/>
                    <a:pt x="405684" y="537418"/>
                  </a:cubicBezTo>
                  <a:cubicBezTo>
                    <a:pt x="490470" y="596446"/>
                    <a:pt x="451833" y="786409"/>
                    <a:pt x="508715" y="885147"/>
                  </a:cubicBezTo>
                  <a:cubicBezTo>
                    <a:pt x="565597" y="983885"/>
                    <a:pt x="651457" y="1143798"/>
                    <a:pt x="746975" y="1129846"/>
                  </a:cubicBezTo>
                  <a:cubicBezTo>
                    <a:pt x="842493" y="1115894"/>
                    <a:pt x="1060360" y="899100"/>
                    <a:pt x="1081825" y="801435"/>
                  </a:cubicBezTo>
                  <a:cubicBezTo>
                    <a:pt x="1103290" y="703770"/>
                    <a:pt x="965915" y="645815"/>
                    <a:pt x="875763" y="543857"/>
                  </a:cubicBezTo>
                  <a:cubicBezTo>
                    <a:pt x="785611" y="441899"/>
                    <a:pt x="505496" y="279840"/>
                    <a:pt x="540913" y="189688"/>
                  </a:cubicBezTo>
                  <a:cubicBezTo>
                    <a:pt x="576330" y="99536"/>
                    <a:pt x="915474" y="17970"/>
                    <a:pt x="1088265" y="2945"/>
                  </a:cubicBezTo>
                  <a:cubicBezTo>
                    <a:pt x="1261057" y="-12080"/>
                    <a:pt x="1503609" y="31922"/>
                    <a:pt x="1577662" y="99536"/>
                  </a:cubicBezTo>
                  <a:cubicBezTo>
                    <a:pt x="1651715" y="167150"/>
                    <a:pt x="1566930" y="341015"/>
                    <a:pt x="1532586" y="408629"/>
                  </a:cubicBezTo>
                  <a:cubicBezTo>
                    <a:pt x="1498242" y="476243"/>
                    <a:pt x="1364087" y="397897"/>
                    <a:pt x="1371600" y="505221"/>
                  </a:cubicBezTo>
                  <a:cubicBezTo>
                    <a:pt x="1379113" y="612545"/>
                    <a:pt x="1397358" y="973153"/>
                    <a:pt x="1577662" y="1052573"/>
                  </a:cubicBezTo>
                  <a:cubicBezTo>
                    <a:pt x="1757966" y="1131993"/>
                    <a:pt x="2321417" y="1087990"/>
                    <a:pt x="2453425" y="981739"/>
                  </a:cubicBezTo>
                  <a:cubicBezTo>
                    <a:pt x="2585433" y="875488"/>
                    <a:pt x="2310685" y="527759"/>
                    <a:pt x="2369713" y="415069"/>
                  </a:cubicBezTo>
                  <a:cubicBezTo>
                    <a:pt x="2428741" y="302379"/>
                    <a:pt x="2553236" y="322770"/>
                    <a:pt x="2807594" y="305598"/>
                  </a:cubicBezTo>
                  <a:cubicBezTo>
                    <a:pt x="3061952" y="288426"/>
                    <a:pt x="3605011" y="283061"/>
                    <a:pt x="3895859" y="312038"/>
                  </a:cubicBezTo>
                  <a:cubicBezTo>
                    <a:pt x="4186707" y="341015"/>
                    <a:pt x="4369694" y="410239"/>
                    <a:pt x="4552682" y="479463"/>
                  </a:cubicBezTo>
                </a:path>
              </a:pathLst>
            </a:cu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92125" rtl="0" eaLnBrk="1" fontAlgn="base" latinLnBrk="0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NL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4" charset="0"/>
              </a:endParaRPr>
            </a:p>
          </p:txBody>
        </p:sp>
        <p:sp>
          <p:nvSpPr>
            <p:cNvPr id="12" name="Right Arrow 34"/>
            <p:cNvSpPr/>
            <p:nvPr/>
          </p:nvSpPr>
          <p:spPr bwMode="auto">
            <a:xfrm>
              <a:off x="6081483" y="1818641"/>
              <a:ext cx="767764" cy="38238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" name="Rechthoek 12"/>
            <p:cNvSpPr/>
            <p:nvPr/>
          </p:nvSpPr>
          <p:spPr bwMode="auto">
            <a:xfrm>
              <a:off x="6358701" y="1942390"/>
              <a:ext cx="144000" cy="15469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4" name="Explosie 2 6">
              <a:extLst>
                <a:ext uri="{FF2B5EF4-FFF2-40B4-BE49-F238E27FC236}">
                  <a16:creationId xmlns:a16="http://schemas.microsoft.com/office/drawing/2014/main" id="{3A6930B5-393B-A93A-DFD4-8C74CCA30F09}"/>
                </a:ext>
              </a:extLst>
            </p:cNvPr>
            <p:cNvSpPr/>
            <p:nvPr/>
          </p:nvSpPr>
          <p:spPr bwMode="auto">
            <a:xfrm flipV="1">
              <a:off x="3290887" y="3097633"/>
              <a:ext cx="698614" cy="382384"/>
            </a:xfrm>
            <a:custGeom>
              <a:avLst/>
              <a:gdLst>
                <a:gd name="connsiteX0" fmla="*/ 370718 w 698614"/>
                <a:gd name="connsiteY0" fmla="*/ 76866 h 382384"/>
                <a:gd name="connsiteX1" fmla="*/ 478356 w 698614"/>
                <a:gd name="connsiteY1" fmla="*/ 0 h 382384"/>
                <a:gd name="connsiteX2" fmla="*/ 469785 w 698614"/>
                <a:gd name="connsiteY2" fmla="*/ 102270 h 382384"/>
                <a:gd name="connsiteX3" fmla="*/ 582404 w 698614"/>
                <a:gd name="connsiteY3" fmla="*/ 56153 h 382384"/>
                <a:gd name="connsiteX4" fmla="*/ 529782 w 698614"/>
                <a:gd name="connsiteY4" fmla="*/ 115635 h 382384"/>
                <a:gd name="connsiteX5" fmla="*/ 698614 w 698614"/>
                <a:gd name="connsiteY5" fmla="*/ 117636 h 382384"/>
                <a:gd name="connsiteX6" fmla="*/ 549349 w 698614"/>
                <a:gd name="connsiteY6" fmla="*/ 166443 h 382384"/>
                <a:gd name="connsiteX7" fmla="*/ 590911 w 698614"/>
                <a:gd name="connsiteY7" fmla="*/ 199866 h 382384"/>
                <a:gd name="connsiteX8" fmla="*/ 529782 w 698614"/>
                <a:gd name="connsiteY8" fmla="*/ 217923 h 382384"/>
                <a:gd name="connsiteX9" fmla="*/ 610543 w 698614"/>
                <a:gd name="connsiteY9" fmla="*/ 276732 h 382384"/>
                <a:gd name="connsiteX10" fmla="*/ 473505 w 698614"/>
                <a:gd name="connsiteY10" fmla="*/ 254037 h 382384"/>
                <a:gd name="connsiteX11" fmla="*/ 483272 w 698614"/>
                <a:gd name="connsiteY11" fmla="*/ 307500 h 382384"/>
                <a:gd name="connsiteX12" fmla="*/ 393940 w 698614"/>
                <a:gd name="connsiteY12" fmla="*/ 282096 h 382384"/>
                <a:gd name="connsiteX13" fmla="*/ 375569 w 698614"/>
                <a:gd name="connsiteY13" fmla="*/ 333559 h 382384"/>
                <a:gd name="connsiteX14" fmla="*/ 319292 w 698614"/>
                <a:gd name="connsiteY14" fmla="*/ 307500 h 382384"/>
                <a:gd name="connsiteX15" fmla="*/ 281386 w 698614"/>
                <a:gd name="connsiteY15" fmla="*/ 348960 h 382384"/>
                <a:gd name="connsiteX16" fmla="*/ 243447 w 698614"/>
                <a:gd name="connsiteY16" fmla="*/ 320866 h 382384"/>
                <a:gd name="connsiteX17" fmla="*/ 159031 w 698614"/>
                <a:gd name="connsiteY17" fmla="*/ 382384 h 382384"/>
                <a:gd name="connsiteX18" fmla="*/ 155409 w 698614"/>
                <a:gd name="connsiteY18" fmla="*/ 322902 h 382384"/>
                <a:gd name="connsiteX19" fmla="*/ 41561 w 698614"/>
                <a:gd name="connsiteY19" fmla="*/ 315555 h 382384"/>
                <a:gd name="connsiteX20" fmla="*/ 107702 w 698614"/>
                <a:gd name="connsiteY20" fmla="*/ 272094 h 382384"/>
                <a:gd name="connsiteX21" fmla="*/ 0 w 698614"/>
                <a:gd name="connsiteY21" fmla="*/ 227961 h 382384"/>
                <a:gd name="connsiteX22" fmla="*/ 127270 w 698614"/>
                <a:gd name="connsiteY22" fmla="*/ 205212 h 382384"/>
                <a:gd name="connsiteX23" fmla="*/ 37906 w 698614"/>
                <a:gd name="connsiteY23" fmla="*/ 146403 h 382384"/>
                <a:gd name="connsiteX24" fmla="*/ 173747 w 698614"/>
                <a:gd name="connsiteY24" fmla="*/ 138384 h 382384"/>
                <a:gd name="connsiteX25" fmla="*/ 145609 w 698614"/>
                <a:gd name="connsiteY25" fmla="*/ 64173 h 382384"/>
                <a:gd name="connsiteX26" fmla="*/ 276534 w 698614"/>
                <a:gd name="connsiteY26" fmla="*/ 112980 h 382384"/>
                <a:gd name="connsiteX27" fmla="*/ 314440 w 698614"/>
                <a:gd name="connsiteY27" fmla="*/ 33405 h 382384"/>
                <a:gd name="connsiteX28" fmla="*/ 370718 w 698614"/>
                <a:gd name="connsiteY28" fmla="*/ 76866 h 3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8614" h="382384" fill="none" extrusionOk="0">
                  <a:moveTo>
                    <a:pt x="370718" y="76866"/>
                  </a:moveTo>
                  <a:cubicBezTo>
                    <a:pt x="414700" y="28736"/>
                    <a:pt x="456039" y="19356"/>
                    <a:pt x="478356" y="0"/>
                  </a:cubicBezTo>
                  <a:cubicBezTo>
                    <a:pt x="474404" y="34332"/>
                    <a:pt x="476042" y="67011"/>
                    <a:pt x="469785" y="102270"/>
                  </a:cubicBezTo>
                  <a:cubicBezTo>
                    <a:pt x="508899" y="70671"/>
                    <a:pt x="530592" y="78073"/>
                    <a:pt x="582404" y="56153"/>
                  </a:cubicBezTo>
                  <a:cubicBezTo>
                    <a:pt x="575354" y="73764"/>
                    <a:pt x="542800" y="89525"/>
                    <a:pt x="529782" y="115635"/>
                  </a:cubicBezTo>
                  <a:cubicBezTo>
                    <a:pt x="593370" y="107809"/>
                    <a:pt x="634789" y="135961"/>
                    <a:pt x="698614" y="117636"/>
                  </a:cubicBezTo>
                  <a:cubicBezTo>
                    <a:pt x="634811" y="140025"/>
                    <a:pt x="583762" y="139932"/>
                    <a:pt x="549349" y="166443"/>
                  </a:cubicBezTo>
                  <a:cubicBezTo>
                    <a:pt x="561218" y="174270"/>
                    <a:pt x="569256" y="189082"/>
                    <a:pt x="590911" y="199866"/>
                  </a:cubicBezTo>
                  <a:cubicBezTo>
                    <a:pt x="570758" y="209768"/>
                    <a:pt x="542157" y="209889"/>
                    <a:pt x="529782" y="217923"/>
                  </a:cubicBezTo>
                  <a:cubicBezTo>
                    <a:pt x="562899" y="238674"/>
                    <a:pt x="573918" y="257175"/>
                    <a:pt x="610543" y="276732"/>
                  </a:cubicBezTo>
                  <a:cubicBezTo>
                    <a:pt x="539927" y="279932"/>
                    <a:pt x="512116" y="252768"/>
                    <a:pt x="473505" y="254037"/>
                  </a:cubicBezTo>
                  <a:cubicBezTo>
                    <a:pt x="476296" y="272162"/>
                    <a:pt x="481074" y="289178"/>
                    <a:pt x="483272" y="307500"/>
                  </a:cubicBezTo>
                  <a:cubicBezTo>
                    <a:pt x="436051" y="304934"/>
                    <a:pt x="419731" y="283271"/>
                    <a:pt x="393940" y="282096"/>
                  </a:cubicBezTo>
                  <a:cubicBezTo>
                    <a:pt x="390707" y="292830"/>
                    <a:pt x="381045" y="315945"/>
                    <a:pt x="375569" y="333559"/>
                  </a:cubicBezTo>
                  <a:cubicBezTo>
                    <a:pt x="345970" y="327176"/>
                    <a:pt x="337107" y="314238"/>
                    <a:pt x="319292" y="307500"/>
                  </a:cubicBezTo>
                  <a:cubicBezTo>
                    <a:pt x="306148" y="330700"/>
                    <a:pt x="295690" y="333307"/>
                    <a:pt x="281386" y="348960"/>
                  </a:cubicBezTo>
                  <a:cubicBezTo>
                    <a:pt x="261779" y="338314"/>
                    <a:pt x="263652" y="330306"/>
                    <a:pt x="243447" y="320866"/>
                  </a:cubicBezTo>
                  <a:cubicBezTo>
                    <a:pt x="221726" y="344467"/>
                    <a:pt x="184046" y="351555"/>
                    <a:pt x="159031" y="382384"/>
                  </a:cubicBezTo>
                  <a:cubicBezTo>
                    <a:pt x="158113" y="358511"/>
                    <a:pt x="157178" y="338069"/>
                    <a:pt x="155409" y="322902"/>
                  </a:cubicBezTo>
                  <a:cubicBezTo>
                    <a:pt x="129820" y="324658"/>
                    <a:pt x="95797" y="312969"/>
                    <a:pt x="41561" y="315555"/>
                  </a:cubicBezTo>
                  <a:cubicBezTo>
                    <a:pt x="52984" y="298861"/>
                    <a:pt x="86700" y="293443"/>
                    <a:pt x="107702" y="272094"/>
                  </a:cubicBezTo>
                  <a:cubicBezTo>
                    <a:pt x="75232" y="263048"/>
                    <a:pt x="25970" y="237776"/>
                    <a:pt x="0" y="227961"/>
                  </a:cubicBezTo>
                  <a:cubicBezTo>
                    <a:pt x="38102" y="211109"/>
                    <a:pt x="71432" y="224094"/>
                    <a:pt x="127270" y="205212"/>
                  </a:cubicBezTo>
                  <a:cubicBezTo>
                    <a:pt x="79476" y="185094"/>
                    <a:pt x="79962" y="170497"/>
                    <a:pt x="37906" y="146403"/>
                  </a:cubicBezTo>
                  <a:cubicBezTo>
                    <a:pt x="77989" y="130896"/>
                    <a:pt x="140588" y="154954"/>
                    <a:pt x="173747" y="138384"/>
                  </a:cubicBezTo>
                  <a:cubicBezTo>
                    <a:pt x="157867" y="122915"/>
                    <a:pt x="161684" y="86519"/>
                    <a:pt x="145609" y="64173"/>
                  </a:cubicBezTo>
                  <a:cubicBezTo>
                    <a:pt x="188329" y="70793"/>
                    <a:pt x="207189" y="104667"/>
                    <a:pt x="276534" y="112980"/>
                  </a:cubicBezTo>
                  <a:cubicBezTo>
                    <a:pt x="285782" y="81437"/>
                    <a:pt x="308681" y="60863"/>
                    <a:pt x="314440" y="33405"/>
                  </a:cubicBezTo>
                  <a:cubicBezTo>
                    <a:pt x="334465" y="48376"/>
                    <a:pt x="348404" y="64243"/>
                    <a:pt x="370718" y="76866"/>
                  </a:cubicBezTo>
                  <a:close/>
                </a:path>
                <a:path w="698614" h="382384" stroke="0" extrusionOk="0">
                  <a:moveTo>
                    <a:pt x="370718" y="76866"/>
                  </a:moveTo>
                  <a:cubicBezTo>
                    <a:pt x="415687" y="42806"/>
                    <a:pt x="430061" y="35259"/>
                    <a:pt x="478356" y="0"/>
                  </a:cubicBezTo>
                  <a:cubicBezTo>
                    <a:pt x="472357" y="36630"/>
                    <a:pt x="470519" y="68771"/>
                    <a:pt x="469785" y="102270"/>
                  </a:cubicBezTo>
                  <a:cubicBezTo>
                    <a:pt x="517323" y="73284"/>
                    <a:pt x="536530" y="85079"/>
                    <a:pt x="582404" y="56153"/>
                  </a:cubicBezTo>
                  <a:cubicBezTo>
                    <a:pt x="573167" y="69462"/>
                    <a:pt x="550151" y="82115"/>
                    <a:pt x="529782" y="115635"/>
                  </a:cubicBezTo>
                  <a:cubicBezTo>
                    <a:pt x="610927" y="106753"/>
                    <a:pt x="650015" y="126323"/>
                    <a:pt x="698614" y="117636"/>
                  </a:cubicBezTo>
                  <a:cubicBezTo>
                    <a:pt x="653395" y="143967"/>
                    <a:pt x="618182" y="138235"/>
                    <a:pt x="549349" y="166443"/>
                  </a:cubicBezTo>
                  <a:cubicBezTo>
                    <a:pt x="567669" y="179867"/>
                    <a:pt x="576516" y="189531"/>
                    <a:pt x="590911" y="199866"/>
                  </a:cubicBezTo>
                  <a:cubicBezTo>
                    <a:pt x="567291" y="211821"/>
                    <a:pt x="553790" y="208552"/>
                    <a:pt x="529782" y="217923"/>
                  </a:cubicBezTo>
                  <a:cubicBezTo>
                    <a:pt x="564636" y="234670"/>
                    <a:pt x="580095" y="258713"/>
                    <a:pt x="610543" y="276732"/>
                  </a:cubicBezTo>
                  <a:cubicBezTo>
                    <a:pt x="570778" y="282472"/>
                    <a:pt x="516819" y="256173"/>
                    <a:pt x="473505" y="254037"/>
                  </a:cubicBezTo>
                  <a:cubicBezTo>
                    <a:pt x="478592" y="271729"/>
                    <a:pt x="481842" y="290731"/>
                    <a:pt x="483272" y="307500"/>
                  </a:cubicBezTo>
                  <a:cubicBezTo>
                    <a:pt x="444192" y="304582"/>
                    <a:pt x="421861" y="279978"/>
                    <a:pt x="393940" y="282096"/>
                  </a:cubicBezTo>
                  <a:cubicBezTo>
                    <a:pt x="393603" y="301776"/>
                    <a:pt x="378044" y="317976"/>
                    <a:pt x="375569" y="333559"/>
                  </a:cubicBezTo>
                  <a:cubicBezTo>
                    <a:pt x="346475" y="326505"/>
                    <a:pt x="331790" y="312241"/>
                    <a:pt x="319292" y="307500"/>
                  </a:cubicBezTo>
                  <a:cubicBezTo>
                    <a:pt x="313370" y="322693"/>
                    <a:pt x="292223" y="330711"/>
                    <a:pt x="281386" y="348960"/>
                  </a:cubicBezTo>
                  <a:cubicBezTo>
                    <a:pt x="266071" y="338027"/>
                    <a:pt x="260555" y="332649"/>
                    <a:pt x="243447" y="320866"/>
                  </a:cubicBezTo>
                  <a:cubicBezTo>
                    <a:pt x="215775" y="353226"/>
                    <a:pt x="179605" y="361460"/>
                    <a:pt x="159031" y="382384"/>
                  </a:cubicBezTo>
                  <a:cubicBezTo>
                    <a:pt x="159784" y="365628"/>
                    <a:pt x="153750" y="346207"/>
                    <a:pt x="155409" y="322902"/>
                  </a:cubicBezTo>
                  <a:cubicBezTo>
                    <a:pt x="128789" y="333503"/>
                    <a:pt x="84632" y="309477"/>
                    <a:pt x="41561" y="315555"/>
                  </a:cubicBezTo>
                  <a:cubicBezTo>
                    <a:pt x="73069" y="292014"/>
                    <a:pt x="77821" y="293812"/>
                    <a:pt x="107702" y="272094"/>
                  </a:cubicBezTo>
                  <a:cubicBezTo>
                    <a:pt x="64851" y="267004"/>
                    <a:pt x="35734" y="229236"/>
                    <a:pt x="0" y="227961"/>
                  </a:cubicBezTo>
                  <a:cubicBezTo>
                    <a:pt x="42828" y="204912"/>
                    <a:pt x="82763" y="221028"/>
                    <a:pt x="127270" y="205212"/>
                  </a:cubicBezTo>
                  <a:cubicBezTo>
                    <a:pt x="87800" y="194529"/>
                    <a:pt x="75875" y="170527"/>
                    <a:pt x="37906" y="146403"/>
                  </a:cubicBezTo>
                  <a:cubicBezTo>
                    <a:pt x="101293" y="127966"/>
                    <a:pt x="143246" y="155511"/>
                    <a:pt x="173747" y="138384"/>
                  </a:cubicBezTo>
                  <a:cubicBezTo>
                    <a:pt x="159616" y="125275"/>
                    <a:pt x="162683" y="93907"/>
                    <a:pt x="145609" y="64173"/>
                  </a:cubicBezTo>
                  <a:cubicBezTo>
                    <a:pt x="194011" y="73557"/>
                    <a:pt x="218094" y="101972"/>
                    <a:pt x="276534" y="112980"/>
                  </a:cubicBezTo>
                  <a:cubicBezTo>
                    <a:pt x="283004" y="91882"/>
                    <a:pt x="303991" y="75550"/>
                    <a:pt x="314440" y="33405"/>
                  </a:cubicBezTo>
                  <a:cubicBezTo>
                    <a:pt x="344849" y="47828"/>
                    <a:pt x="343066" y="59058"/>
                    <a:pt x="370718" y="76866"/>
                  </a:cubicBezTo>
                  <a:close/>
                </a:path>
              </a:pathLst>
            </a:custGeom>
            <a:solidFill>
              <a:srgbClr val="FFFA19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3295617187">
                    <a:prstGeom prst="irregularSeal2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C9D7B8C-2E33-229F-6AB7-50F0EF00994D}"/>
                </a:ext>
              </a:extLst>
            </p:cNvPr>
            <p:cNvSpPr/>
            <p:nvPr/>
          </p:nvSpPr>
          <p:spPr bwMode="auto">
            <a:xfrm>
              <a:off x="3001837" y="2992419"/>
              <a:ext cx="681481" cy="311181"/>
            </a:xfrm>
            <a:custGeom>
              <a:avLst/>
              <a:gdLst>
                <a:gd name="connsiteX0" fmla="*/ 0 w 1264206"/>
                <a:gd name="connsiteY0" fmla="*/ 91125 h 587711"/>
                <a:gd name="connsiteX1" fmla="*/ 227462 w 1264206"/>
                <a:gd name="connsiteY1" fmla="*/ 139 h 587711"/>
                <a:gd name="connsiteX2" fmla="*/ 577755 w 1264206"/>
                <a:gd name="connsiteY2" fmla="*/ 109322 h 587711"/>
                <a:gd name="connsiteX3" fmla="*/ 236561 w 1264206"/>
                <a:gd name="connsiteY3" fmla="*/ 300390 h 587711"/>
                <a:gd name="connsiteX4" fmla="*/ 291152 w 1264206"/>
                <a:gd name="connsiteY4" fmla="*/ 496008 h 587711"/>
                <a:gd name="connsiteX5" fmla="*/ 691486 w 1264206"/>
                <a:gd name="connsiteY5" fmla="*/ 573345 h 587711"/>
                <a:gd name="connsiteX6" fmla="*/ 1196453 w 1264206"/>
                <a:gd name="connsiteY6" fmla="*/ 564247 h 587711"/>
                <a:gd name="connsiteX7" fmla="*/ 1246495 w 1264206"/>
                <a:gd name="connsiteY7" fmla="*/ 341333 h 587711"/>
                <a:gd name="connsiteX8" fmla="*/ 1078173 w 1264206"/>
                <a:gd name="connsiteY8" fmla="*/ 173011 h 587711"/>
                <a:gd name="connsiteX9" fmla="*/ 700585 w 1264206"/>
                <a:gd name="connsiteY9" fmla="*/ 323136 h 587711"/>
                <a:gd name="connsiteX0" fmla="*/ 0 w 1282403"/>
                <a:gd name="connsiteY0" fmla="*/ 28642 h 607115"/>
                <a:gd name="connsiteX1" fmla="*/ 245659 w 1282403"/>
                <a:gd name="connsiteY1" fmla="*/ 19543 h 607115"/>
                <a:gd name="connsiteX2" fmla="*/ 595952 w 1282403"/>
                <a:gd name="connsiteY2" fmla="*/ 128726 h 607115"/>
                <a:gd name="connsiteX3" fmla="*/ 254758 w 1282403"/>
                <a:gd name="connsiteY3" fmla="*/ 319794 h 607115"/>
                <a:gd name="connsiteX4" fmla="*/ 309349 w 1282403"/>
                <a:gd name="connsiteY4" fmla="*/ 515412 h 607115"/>
                <a:gd name="connsiteX5" fmla="*/ 709683 w 1282403"/>
                <a:gd name="connsiteY5" fmla="*/ 592749 h 607115"/>
                <a:gd name="connsiteX6" fmla="*/ 1214650 w 1282403"/>
                <a:gd name="connsiteY6" fmla="*/ 583651 h 607115"/>
                <a:gd name="connsiteX7" fmla="*/ 1264692 w 1282403"/>
                <a:gd name="connsiteY7" fmla="*/ 360737 h 607115"/>
                <a:gd name="connsiteX8" fmla="*/ 1096370 w 1282403"/>
                <a:gd name="connsiteY8" fmla="*/ 192415 h 607115"/>
                <a:gd name="connsiteX9" fmla="*/ 718782 w 1282403"/>
                <a:gd name="connsiteY9" fmla="*/ 342540 h 607115"/>
                <a:gd name="connsiteX0" fmla="*/ 0 w 1282403"/>
                <a:gd name="connsiteY0" fmla="*/ 28642 h 607115"/>
                <a:gd name="connsiteX1" fmla="*/ 245659 w 1282403"/>
                <a:gd name="connsiteY1" fmla="*/ 19543 h 607115"/>
                <a:gd name="connsiteX2" fmla="*/ 595952 w 1282403"/>
                <a:gd name="connsiteY2" fmla="*/ 128726 h 607115"/>
                <a:gd name="connsiteX3" fmla="*/ 254758 w 1282403"/>
                <a:gd name="connsiteY3" fmla="*/ 319794 h 607115"/>
                <a:gd name="connsiteX4" fmla="*/ 309349 w 1282403"/>
                <a:gd name="connsiteY4" fmla="*/ 515412 h 607115"/>
                <a:gd name="connsiteX5" fmla="*/ 709683 w 1282403"/>
                <a:gd name="connsiteY5" fmla="*/ 592749 h 607115"/>
                <a:gd name="connsiteX6" fmla="*/ 1214650 w 1282403"/>
                <a:gd name="connsiteY6" fmla="*/ 583651 h 607115"/>
                <a:gd name="connsiteX7" fmla="*/ 1264692 w 1282403"/>
                <a:gd name="connsiteY7" fmla="*/ 360737 h 607115"/>
                <a:gd name="connsiteX8" fmla="*/ 1096370 w 1282403"/>
                <a:gd name="connsiteY8" fmla="*/ 192415 h 607115"/>
                <a:gd name="connsiteX9" fmla="*/ 718782 w 1282403"/>
                <a:gd name="connsiteY9" fmla="*/ 342540 h 607115"/>
                <a:gd name="connsiteX0" fmla="*/ 0 w 1223263"/>
                <a:gd name="connsiteY0" fmla="*/ 34667 h 599492"/>
                <a:gd name="connsiteX1" fmla="*/ 186519 w 1223263"/>
                <a:gd name="connsiteY1" fmla="*/ 11920 h 599492"/>
                <a:gd name="connsiteX2" fmla="*/ 536812 w 1223263"/>
                <a:gd name="connsiteY2" fmla="*/ 121103 h 599492"/>
                <a:gd name="connsiteX3" fmla="*/ 195618 w 1223263"/>
                <a:gd name="connsiteY3" fmla="*/ 312171 h 599492"/>
                <a:gd name="connsiteX4" fmla="*/ 250209 w 1223263"/>
                <a:gd name="connsiteY4" fmla="*/ 507789 h 599492"/>
                <a:gd name="connsiteX5" fmla="*/ 650543 w 1223263"/>
                <a:gd name="connsiteY5" fmla="*/ 585126 h 599492"/>
                <a:gd name="connsiteX6" fmla="*/ 1155510 w 1223263"/>
                <a:gd name="connsiteY6" fmla="*/ 576028 h 599492"/>
                <a:gd name="connsiteX7" fmla="*/ 1205552 w 1223263"/>
                <a:gd name="connsiteY7" fmla="*/ 353114 h 599492"/>
                <a:gd name="connsiteX8" fmla="*/ 1037230 w 1223263"/>
                <a:gd name="connsiteY8" fmla="*/ 184792 h 599492"/>
                <a:gd name="connsiteX9" fmla="*/ 659642 w 1223263"/>
                <a:gd name="connsiteY9" fmla="*/ 334917 h 599492"/>
                <a:gd name="connsiteX0" fmla="*/ 0 w 1250428"/>
                <a:gd name="connsiteY0" fmla="*/ 34667 h 599492"/>
                <a:gd name="connsiteX1" fmla="*/ 186519 w 1250428"/>
                <a:gd name="connsiteY1" fmla="*/ 11920 h 599492"/>
                <a:gd name="connsiteX2" fmla="*/ 536812 w 1250428"/>
                <a:gd name="connsiteY2" fmla="*/ 121103 h 599492"/>
                <a:gd name="connsiteX3" fmla="*/ 195618 w 1250428"/>
                <a:gd name="connsiteY3" fmla="*/ 312171 h 599492"/>
                <a:gd name="connsiteX4" fmla="*/ 250209 w 1250428"/>
                <a:gd name="connsiteY4" fmla="*/ 507789 h 599492"/>
                <a:gd name="connsiteX5" fmla="*/ 650543 w 1250428"/>
                <a:gd name="connsiteY5" fmla="*/ 585126 h 599492"/>
                <a:gd name="connsiteX6" fmla="*/ 1155510 w 1250428"/>
                <a:gd name="connsiteY6" fmla="*/ 576028 h 599492"/>
                <a:gd name="connsiteX7" fmla="*/ 1205552 w 1250428"/>
                <a:gd name="connsiteY7" fmla="*/ 353114 h 599492"/>
                <a:gd name="connsiteX8" fmla="*/ 659642 w 1250428"/>
                <a:gd name="connsiteY8" fmla="*/ 334917 h 599492"/>
                <a:gd name="connsiteX0" fmla="*/ 0 w 1155514"/>
                <a:gd name="connsiteY0" fmla="*/ 34667 h 600727"/>
                <a:gd name="connsiteX1" fmla="*/ 186519 w 1155514"/>
                <a:gd name="connsiteY1" fmla="*/ 11920 h 600727"/>
                <a:gd name="connsiteX2" fmla="*/ 536812 w 1155514"/>
                <a:gd name="connsiteY2" fmla="*/ 121103 h 600727"/>
                <a:gd name="connsiteX3" fmla="*/ 195618 w 1155514"/>
                <a:gd name="connsiteY3" fmla="*/ 312171 h 600727"/>
                <a:gd name="connsiteX4" fmla="*/ 250209 w 1155514"/>
                <a:gd name="connsiteY4" fmla="*/ 507789 h 600727"/>
                <a:gd name="connsiteX5" fmla="*/ 650543 w 1155514"/>
                <a:gd name="connsiteY5" fmla="*/ 585126 h 600727"/>
                <a:gd name="connsiteX6" fmla="*/ 1155510 w 1155514"/>
                <a:gd name="connsiteY6" fmla="*/ 576028 h 600727"/>
                <a:gd name="connsiteX7" fmla="*/ 659642 w 1155514"/>
                <a:gd name="connsiteY7" fmla="*/ 334917 h 600727"/>
                <a:gd name="connsiteX0" fmla="*/ 0 w 682946"/>
                <a:gd name="connsiteY0" fmla="*/ 34667 h 592598"/>
                <a:gd name="connsiteX1" fmla="*/ 186519 w 682946"/>
                <a:gd name="connsiteY1" fmla="*/ 11920 h 592598"/>
                <a:gd name="connsiteX2" fmla="*/ 536812 w 682946"/>
                <a:gd name="connsiteY2" fmla="*/ 121103 h 592598"/>
                <a:gd name="connsiteX3" fmla="*/ 195618 w 682946"/>
                <a:gd name="connsiteY3" fmla="*/ 312171 h 592598"/>
                <a:gd name="connsiteX4" fmla="*/ 250209 w 682946"/>
                <a:gd name="connsiteY4" fmla="*/ 507789 h 592598"/>
                <a:gd name="connsiteX5" fmla="*/ 650543 w 682946"/>
                <a:gd name="connsiteY5" fmla="*/ 585126 h 592598"/>
                <a:gd name="connsiteX6" fmla="*/ 659642 w 682946"/>
                <a:gd name="connsiteY6" fmla="*/ 334917 h 592598"/>
                <a:gd name="connsiteX0" fmla="*/ 0 w 659642"/>
                <a:gd name="connsiteY0" fmla="*/ 34667 h 507864"/>
                <a:gd name="connsiteX1" fmla="*/ 186519 w 659642"/>
                <a:gd name="connsiteY1" fmla="*/ 11920 h 507864"/>
                <a:gd name="connsiteX2" fmla="*/ 536812 w 659642"/>
                <a:gd name="connsiteY2" fmla="*/ 121103 h 507864"/>
                <a:gd name="connsiteX3" fmla="*/ 195618 w 659642"/>
                <a:gd name="connsiteY3" fmla="*/ 312171 h 507864"/>
                <a:gd name="connsiteX4" fmla="*/ 250209 w 659642"/>
                <a:gd name="connsiteY4" fmla="*/ 507789 h 507864"/>
                <a:gd name="connsiteX5" fmla="*/ 659642 w 659642"/>
                <a:gd name="connsiteY5" fmla="*/ 334917 h 507864"/>
                <a:gd name="connsiteX0" fmla="*/ 0 w 659642"/>
                <a:gd name="connsiteY0" fmla="*/ 34667 h 335216"/>
                <a:gd name="connsiteX1" fmla="*/ 186519 w 659642"/>
                <a:gd name="connsiteY1" fmla="*/ 11920 h 335216"/>
                <a:gd name="connsiteX2" fmla="*/ 536812 w 659642"/>
                <a:gd name="connsiteY2" fmla="*/ 121103 h 335216"/>
                <a:gd name="connsiteX3" fmla="*/ 195618 w 659642"/>
                <a:gd name="connsiteY3" fmla="*/ 312171 h 335216"/>
                <a:gd name="connsiteX4" fmla="*/ 659642 w 659642"/>
                <a:gd name="connsiteY4" fmla="*/ 334917 h 335216"/>
                <a:gd name="connsiteX0" fmla="*/ 0 w 659642"/>
                <a:gd name="connsiteY0" fmla="*/ 34667 h 334917"/>
                <a:gd name="connsiteX1" fmla="*/ 186519 w 659642"/>
                <a:gd name="connsiteY1" fmla="*/ 11920 h 334917"/>
                <a:gd name="connsiteX2" fmla="*/ 536812 w 659642"/>
                <a:gd name="connsiteY2" fmla="*/ 121103 h 334917"/>
                <a:gd name="connsiteX3" fmla="*/ 659642 w 659642"/>
                <a:gd name="connsiteY3" fmla="*/ 334917 h 334917"/>
                <a:gd name="connsiteX0" fmla="*/ 0 w 659642"/>
                <a:gd name="connsiteY0" fmla="*/ 56119 h 356369"/>
                <a:gd name="connsiteX1" fmla="*/ 186519 w 659642"/>
                <a:gd name="connsiteY1" fmla="*/ 33372 h 356369"/>
                <a:gd name="connsiteX2" fmla="*/ 536812 w 659642"/>
                <a:gd name="connsiteY2" fmla="*/ 142555 h 356369"/>
                <a:gd name="connsiteX3" fmla="*/ 659642 w 659642"/>
                <a:gd name="connsiteY3" fmla="*/ 356369 h 356369"/>
                <a:gd name="connsiteX0" fmla="*/ 0 w 659642"/>
                <a:gd name="connsiteY0" fmla="*/ 29745 h 329995"/>
                <a:gd name="connsiteX1" fmla="*/ 186519 w 659642"/>
                <a:gd name="connsiteY1" fmla="*/ 6998 h 329995"/>
                <a:gd name="connsiteX2" fmla="*/ 536812 w 659642"/>
                <a:gd name="connsiteY2" fmla="*/ 116181 h 329995"/>
                <a:gd name="connsiteX3" fmla="*/ 659642 w 659642"/>
                <a:gd name="connsiteY3" fmla="*/ 329995 h 329995"/>
                <a:gd name="connsiteX0" fmla="*/ 0 w 659642"/>
                <a:gd name="connsiteY0" fmla="*/ 24511 h 324761"/>
                <a:gd name="connsiteX1" fmla="*/ 186519 w 659642"/>
                <a:gd name="connsiteY1" fmla="*/ 14191 h 324761"/>
                <a:gd name="connsiteX2" fmla="*/ 536812 w 659642"/>
                <a:gd name="connsiteY2" fmla="*/ 110947 h 324761"/>
                <a:gd name="connsiteX3" fmla="*/ 659642 w 659642"/>
                <a:gd name="connsiteY3" fmla="*/ 324761 h 324761"/>
                <a:gd name="connsiteX0" fmla="*/ 0 w 659642"/>
                <a:gd name="connsiteY0" fmla="*/ 0 h 300250"/>
                <a:gd name="connsiteX1" fmla="*/ 536812 w 659642"/>
                <a:gd name="connsiteY1" fmla="*/ 86436 h 300250"/>
                <a:gd name="connsiteX2" fmla="*/ 659642 w 659642"/>
                <a:gd name="connsiteY2" fmla="*/ 300250 h 300250"/>
                <a:gd name="connsiteX0" fmla="*/ 0 w 659642"/>
                <a:gd name="connsiteY0" fmla="*/ 0 h 300250"/>
                <a:gd name="connsiteX1" fmla="*/ 368518 w 659642"/>
                <a:gd name="connsiteY1" fmla="*/ 92649 h 300250"/>
                <a:gd name="connsiteX2" fmla="*/ 659642 w 659642"/>
                <a:gd name="connsiteY2" fmla="*/ 300250 h 3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42" h="300250">
                  <a:moveTo>
                    <a:pt x="0" y="0"/>
                  </a:moveTo>
                  <a:cubicBezTo>
                    <a:pt x="111836" y="18007"/>
                    <a:pt x="258578" y="42607"/>
                    <a:pt x="368518" y="92649"/>
                  </a:cubicBezTo>
                  <a:cubicBezTo>
                    <a:pt x="447372" y="146482"/>
                    <a:pt x="634053" y="255706"/>
                    <a:pt x="659642" y="300250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92125" rtl="0" eaLnBrk="1" fontAlgn="base" latinLnBrk="0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NL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066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</a:rPr>
              <a:t>Input </a:t>
            </a:r>
            <a:r>
              <a:rPr lang="en-US" altLang="en-US" sz="2400" i="1" dirty="0">
                <a:solidFill>
                  <a:srgbClr val="FF0000"/>
                </a:solidFill>
              </a:rPr>
              <a:t>validation </a:t>
            </a:r>
            <a:r>
              <a:rPr lang="en-US" altLang="en-US" sz="2400" dirty="0">
                <a:solidFill>
                  <a:srgbClr val="FF0000"/>
                </a:solidFill>
              </a:rPr>
              <a:t>?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85800" y="980728"/>
            <a:ext cx="7918648" cy="496014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>
                <a:solidFill>
                  <a:schemeClr val="accent2"/>
                </a:solidFill>
              </a:rPr>
              <a:t>Input  validation</a:t>
            </a:r>
            <a:r>
              <a:rPr lang="en-GB" sz="1800" dirty="0"/>
              <a:t>, i.e. </a:t>
            </a:r>
            <a:r>
              <a:rPr lang="en-GB" sz="1800" dirty="0">
                <a:solidFill>
                  <a:schemeClr val="accent2"/>
                </a:solidFill>
              </a:rPr>
              <a:t>rejecting</a:t>
            </a:r>
            <a:r>
              <a:rPr lang="en-GB" sz="1800" dirty="0"/>
              <a:t> weird characters at point </a:t>
            </a:r>
            <a:r>
              <a:rPr lang="en-GB" sz="1800" dirty="0">
                <a:solidFill>
                  <a:schemeClr val="accent2"/>
                </a:solidFill>
              </a:rPr>
              <a:t>A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endParaRPr lang="en-GB" i="1" dirty="0"/>
          </a:p>
          <a:p>
            <a:pPr marL="0" indent="0">
              <a:buNone/>
            </a:pPr>
            <a:r>
              <a:rPr lang="en-GB" sz="1800" i="1" dirty="0"/>
              <a:t>Pros?</a:t>
            </a:r>
          </a:p>
          <a:p>
            <a:r>
              <a:rPr lang="en-GB" sz="1800" dirty="0"/>
              <a:t>Eliminates problem at the source root, so application only has to deal with ‘clean’ data  </a:t>
            </a:r>
          </a:p>
          <a:p>
            <a:pPr marL="0" indent="0">
              <a:buNone/>
            </a:pPr>
            <a:r>
              <a:rPr lang="en-GB" sz="1800" i="1" dirty="0"/>
              <a:t>Cons?</a:t>
            </a:r>
          </a:p>
          <a:p>
            <a:r>
              <a:rPr lang="en-GB" sz="1800" dirty="0"/>
              <a:t>We may reject legitimate inputs, </a:t>
            </a:r>
            <a:r>
              <a:rPr lang="en-GB" sz="1800" dirty="0" err="1"/>
              <a:t>eg</a:t>
            </a:r>
            <a:r>
              <a:rPr lang="en-GB" sz="1800" dirty="0"/>
              <a:t>   </a:t>
            </a: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’s-Hertogenbosch</a:t>
            </a:r>
          </a:p>
          <a:p>
            <a:pPr marL="0" indent="0">
              <a:buNone/>
            </a:pPr>
            <a:endParaRPr lang="en-GB" sz="1800" i="1" dirty="0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8385A56B-2E81-413D-8710-DC494A913E86}" type="slidenum">
              <a:rPr lang="en-GB" altLang="nl-NL"/>
              <a:pPr defTabSz="446407"/>
              <a:t>20</a:t>
            </a:fld>
            <a:endParaRPr lang="en-GB" altLang="nl-NL"/>
          </a:p>
        </p:txBody>
      </p:sp>
      <p:grpSp>
        <p:nvGrpSpPr>
          <p:cNvPr id="4" name="Groep 3"/>
          <p:cNvGrpSpPr/>
          <p:nvPr/>
        </p:nvGrpSpPr>
        <p:grpSpPr>
          <a:xfrm>
            <a:off x="1191310" y="1103696"/>
            <a:ext cx="6549042" cy="1317191"/>
            <a:chOff x="1191310" y="1103696"/>
            <a:chExt cx="6549042" cy="1317191"/>
          </a:xfrm>
        </p:grpSpPr>
        <p:sp>
          <p:nvSpPr>
            <p:cNvPr id="35" name="Right Arrow 34"/>
            <p:cNvSpPr/>
            <p:nvPr/>
          </p:nvSpPr>
          <p:spPr bwMode="auto">
            <a:xfrm>
              <a:off x="5317184" y="1677385"/>
              <a:ext cx="1026720" cy="384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pic>
          <p:nvPicPr>
            <p:cNvPr id="19476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310" y="1455047"/>
              <a:ext cx="751014" cy="749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/>
            <p:cNvSpPr/>
            <p:nvPr/>
          </p:nvSpPr>
          <p:spPr bwMode="auto">
            <a:xfrm>
              <a:off x="2067830" y="1709232"/>
              <a:ext cx="979200" cy="262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26" name="Rechthoek 25"/>
            <p:cNvSpPr/>
            <p:nvPr/>
          </p:nvSpPr>
          <p:spPr bwMode="auto">
            <a:xfrm>
              <a:off x="5495326" y="1810032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/>
            <p:cNvSpPr/>
            <p:nvPr/>
          </p:nvSpPr>
          <p:spPr bwMode="auto">
            <a:xfrm>
              <a:off x="5809365" y="1810032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3125174" y="1103696"/>
              <a:ext cx="2139479" cy="1317191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 Rounded MT Bold"/>
                </a:rPr>
                <a:t>OnlineShop.nl</a:t>
              </a:r>
            </a:p>
          </p:txBody>
        </p:sp>
        <p:sp>
          <p:nvSpPr>
            <p:cNvPr id="44" name="Rechthoek 43"/>
            <p:cNvSpPr/>
            <p:nvPr/>
          </p:nvSpPr>
          <p:spPr bwMode="auto">
            <a:xfrm>
              <a:off x="4896013" y="1555349"/>
              <a:ext cx="368640" cy="51567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B</a:t>
              </a:r>
            </a:p>
          </p:txBody>
        </p:sp>
        <p:sp>
          <p:nvSpPr>
            <p:cNvPr id="41" name="Rechthoek 40"/>
            <p:cNvSpPr/>
            <p:nvPr/>
          </p:nvSpPr>
          <p:spPr bwMode="auto">
            <a:xfrm>
              <a:off x="3123255" y="1555349"/>
              <a:ext cx="381600" cy="52662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A</a:t>
              </a:r>
            </a:p>
          </p:txBody>
        </p:sp>
        <p:sp>
          <p:nvSpPr>
            <p:cNvPr id="2" name="Stroomdiagram: Magnetische schijf 1"/>
            <p:cNvSpPr/>
            <p:nvPr/>
          </p:nvSpPr>
          <p:spPr bwMode="auto">
            <a:xfrm>
              <a:off x="6342419" y="1350612"/>
              <a:ext cx="1397933" cy="1070275"/>
            </a:xfrm>
            <a:prstGeom prst="flowChartMagneticDisk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customer database</a:t>
              </a: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</p:grpSp>
      <p:sp>
        <p:nvSpPr>
          <p:cNvPr id="16" name="Vrije vorm 15"/>
          <p:cNvSpPr/>
          <p:nvPr/>
        </p:nvSpPr>
        <p:spPr bwMode="auto">
          <a:xfrm flipH="1">
            <a:off x="3501169" y="1778424"/>
            <a:ext cx="1423275" cy="548333"/>
          </a:xfrm>
          <a:custGeom>
            <a:avLst/>
            <a:gdLst>
              <a:gd name="connsiteX0" fmla="*/ 0 w 1353065"/>
              <a:gd name="connsiteY0" fmla="*/ 44720 h 548333"/>
              <a:gd name="connsiteX1" fmla="*/ 284205 w 1353065"/>
              <a:gd name="connsiteY1" fmla="*/ 81791 h 548333"/>
              <a:gd name="connsiteX2" fmla="*/ 315097 w 1353065"/>
              <a:gd name="connsiteY2" fmla="*/ 260964 h 548333"/>
              <a:gd name="connsiteX3" fmla="*/ 166816 w 1353065"/>
              <a:gd name="connsiteY3" fmla="*/ 403066 h 548333"/>
              <a:gd name="connsiteX4" fmla="*/ 599303 w 1353065"/>
              <a:gd name="connsiteY4" fmla="*/ 520456 h 548333"/>
              <a:gd name="connsiteX5" fmla="*/ 945292 w 1353065"/>
              <a:gd name="connsiteY5" fmla="*/ 520456 h 548333"/>
              <a:gd name="connsiteX6" fmla="*/ 685800 w 1353065"/>
              <a:gd name="connsiteY6" fmla="*/ 211537 h 548333"/>
              <a:gd name="connsiteX7" fmla="*/ 543697 w 1353065"/>
              <a:gd name="connsiteY7" fmla="*/ 57077 h 548333"/>
              <a:gd name="connsiteX8" fmla="*/ 797011 w 1353065"/>
              <a:gd name="connsiteY8" fmla="*/ 7650 h 548333"/>
              <a:gd name="connsiteX9" fmla="*/ 932935 w 1353065"/>
              <a:gd name="connsiteY9" fmla="*/ 205358 h 548333"/>
              <a:gd name="connsiteX10" fmla="*/ 1186249 w 1353065"/>
              <a:gd name="connsiteY10" fmla="*/ 87969 h 548333"/>
              <a:gd name="connsiteX11" fmla="*/ 1353065 w 1353065"/>
              <a:gd name="connsiteY11" fmla="*/ 81791 h 54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3065" h="548333">
                <a:moveTo>
                  <a:pt x="0" y="44720"/>
                </a:moveTo>
                <a:cubicBezTo>
                  <a:pt x="115844" y="45235"/>
                  <a:pt x="231689" y="45750"/>
                  <a:pt x="284205" y="81791"/>
                </a:cubicBezTo>
                <a:cubicBezTo>
                  <a:pt x="336721" y="117832"/>
                  <a:pt x="334662" y="207418"/>
                  <a:pt x="315097" y="260964"/>
                </a:cubicBezTo>
                <a:cubicBezTo>
                  <a:pt x="295532" y="314510"/>
                  <a:pt x="119448" y="359817"/>
                  <a:pt x="166816" y="403066"/>
                </a:cubicBezTo>
                <a:cubicBezTo>
                  <a:pt x="214184" y="446315"/>
                  <a:pt x="469557" y="500891"/>
                  <a:pt x="599303" y="520456"/>
                </a:cubicBezTo>
                <a:cubicBezTo>
                  <a:pt x="729049" y="540021"/>
                  <a:pt x="930876" y="571943"/>
                  <a:pt x="945292" y="520456"/>
                </a:cubicBezTo>
                <a:cubicBezTo>
                  <a:pt x="959708" y="468969"/>
                  <a:pt x="752733" y="288767"/>
                  <a:pt x="685800" y="211537"/>
                </a:cubicBezTo>
                <a:cubicBezTo>
                  <a:pt x="618868" y="134307"/>
                  <a:pt x="525162" y="91058"/>
                  <a:pt x="543697" y="57077"/>
                </a:cubicBezTo>
                <a:cubicBezTo>
                  <a:pt x="562232" y="23096"/>
                  <a:pt x="732138" y="-17063"/>
                  <a:pt x="797011" y="7650"/>
                </a:cubicBezTo>
                <a:cubicBezTo>
                  <a:pt x="861884" y="32363"/>
                  <a:pt x="868062" y="191972"/>
                  <a:pt x="932935" y="205358"/>
                </a:cubicBezTo>
                <a:cubicBezTo>
                  <a:pt x="997808" y="218744"/>
                  <a:pt x="1116227" y="108563"/>
                  <a:pt x="1186249" y="87969"/>
                </a:cubicBezTo>
                <a:cubicBezTo>
                  <a:pt x="1256271" y="67375"/>
                  <a:pt x="1304668" y="74583"/>
                  <a:pt x="1353065" y="81791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</a:rPr>
              <a:t>Input  </a:t>
            </a:r>
            <a:r>
              <a:rPr lang="en-US" altLang="en-US" sz="2400" i="1" dirty="0" err="1">
                <a:solidFill>
                  <a:srgbClr val="FF0000"/>
                </a:solidFill>
              </a:rPr>
              <a:t>sanitisation</a:t>
            </a:r>
            <a:r>
              <a:rPr lang="en-US" altLang="en-US" sz="2400" i="1" dirty="0">
                <a:solidFill>
                  <a:srgbClr val="FF0000"/>
                </a:solidFill>
              </a:rPr>
              <a:t>?</a:t>
            </a:r>
            <a:endParaRPr lang="en-GB" altLang="en-US" sz="2400" i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85800" y="836712"/>
            <a:ext cx="7918648" cy="541168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accent2"/>
                </a:solidFill>
              </a:rPr>
              <a:t>Input </a:t>
            </a:r>
            <a:r>
              <a:rPr lang="en-GB" sz="1800" i="1" dirty="0">
                <a:solidFill>
                  <a:schemeClr val="accent2"/>
                </a:solidFill>
              </a:rPr>
              <a:t>sanitisation</a:t>
            </a:r>
            <a:r>
              <a:rPr lang="en-GB" sz="1800" dirty="0"/>
              <a:t>, e.g. </a:t>
            </a:r>
            <a:r>
              <a:rPr lang="en-GB" sz="1800" dirty="0">
                <a:solidFill>
                  <a:schemeClr val="accent2"/>
                </a:solidFill>
              </a:rPr>
              <a:t>escaping</a:t>
            </a:r>
            <a:r>
              <a:rPr lang="en-GB" sz="1800" dirty="0"/>
              <a:t> weird characters </a:t>
            </a:r>
            <a:r>
              <a:rPr lang="en-GB" sz="1800" dirty="0">
                <a:solidFill>
                  <a:schemeClr val="tx1"/>
                </a:solidFill>
              </a:rPr>
              <a:t>at point </a:t>
            </a:r>
            <a:r>
              <a:rPr lang="en-GB" sz="1800" dirty="0">
                <a:solidFill>
                  <a:schemeClr val="accent2"/>
                </a:solidFill>
              </a:rPr>
              <a:t>A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err="1"/>
              <a:t>Eg</a:t>
            </a:r>
            <a:r>
              <a:rPr lang="en-GB" sz="1800" dirty="0"/>
              <a:t> replacing  </a:t>
            </a: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GB" sz="1800" dirty="0"/>
              <a:t> with </a:t>
            </a: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\’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i="1" dirty="0"/>
              <a:t>Pros?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Eliminates problem at the source root, so application only has to deal with ‘harmless’ data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We no longer reject legitimate input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i="1" dirty="0"/>
              <a:t>Cons?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We have some data in escaped form, </a:t>
            </a: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\’s-Hertogenbosch </a:t>
            </a:r>
            <a:r>
              <a:rPr lang="en-GB" sz="1800" dirty="0"/>
              <a:t>and may need to </a:t>
            </a:r>
            <a:r>
              <a:rPr lang="en-GB" sz="1800" dirty="0">
                <a:solidFill>
                  <a:srgbClr val="FF0000"/>
                </a:solidFill>
              </a:rPr>
              <a:t>un-escape</a:t>
            </a:r>
            <a:r>
              <a:rPr lang="en-GB" sz="1800" dirty="0"/>
              <a:t> it later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Also, what if there are more back-end than just SQL dataset?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8385A56B-2E81-413D-8710-DC494A913E86}" type="slidenum">
              <a:rPr lang="en-GB" altLang="nl-NL"/>
              <a:pPr defTabSz="446407"/>
              <a:t>21</a:t>
            </a:fld>
            <a:endParaRPr lang="en-GB" altLang="nl-NL"/>
          </a:p>
        </p:txBody>
      </p:sp>
      <p:grpSp>
        <p:nvGrpSpPr>
          <p:cNvPr id="4" name="Groep 3"/>
          <p:cNvGrpSpPr/>
          <p:nvPr/>
        </p:nvGrpSpPr>
        <p:grpSpPr>
          <a:xfrm>
            <a:off x="1191310" y="1103696"/>
            <a:ext cx="6549042" cy="1317191"/>
            <a:chOff x="1191310" y="1103696"/>
            <a:chExt cx="6549042" cy="1317191"/>
          </a:xfrm>
        </p:grpSpPr>
        <p:sp>
          <p:nvSpPr>
            <p:cNvPr id="35" name="Right Arrow 34"/>
            <p:cNvSpPr/>
            <p:nvPr/>
          </p:nvSpPr>
          <p:spPr bwMode="auto">
            <a:xfrm>
              <a:off x="5317184" y="1677385"/>
              <a:ext cx="1026720" cy="384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pic>
          <p:nvPicPr>
            <p:cNvPr id="19476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310" y="1455047"/>
              <a:ext cx="751014" cy="749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/>
            <p:cNvSpPr/>
            <p:nvPr/>
          </p:nvSpPr>
          <p:spPr bwMode="auto">
            <a:xfrm>
              <a:off x="2067830" y="1709232"/>
              <a:ext cx="979200" cy="262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26" name="Rechthoek 25"/>
            <p:cNvSpPr/>
            <p:nvPr/>
          </p:nvSpPr>
          <p:spPr bwMode="auto">
            <a:xfrm>
              <a:off x="5495326" y="1810032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/>
            <p:cNvSpPr/>
            <p:nvPr/>
          </p:nvSpPr>
          <p:spPr bwMode="auto">
            <a:xfrm>
              <a:off x="5809365" y="1810032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3125174" y="1103696"/>
              <a:ext cx="2139479" cy="1317191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 Rounded MT Bold"/>
                </a:rPr>
                <a:t>OnlineShop.nl</a:t>
              </a:r>
            </a:p>
          </p:txBody>
        </p:sp>
        <p:sp>
          <p:nvSpPr>
            <p:cNvPr id="44" name="Rechthoek 43"/>
            <p:cNvSpPr/>
            <p:nvPr/>
          </p:nvSpPr>
          <p:spPr bwMode="auto">
            <a:xfrm>
              <a:off x="4896013" y="1555349"/>
              <a:ext cx="368640" cy="51567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B</a:t>
              </a:r>
            </a:p>
          </p:txBody>
        </p:sp>
        <p:sp>
          <p:nvSpPr>
            <p:cNvPr id="41" name="Rechthoek 40"/>
            <p:cNvSpPr/>
            <p:nvPr/>
          </p:nvSpPr>
          <p:spPr bwMode="auto">
            <a:xfrm>
              <a:off x="3123255" y="1555349"/>
              <a:ext cx="381600" cy="52662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A</a:t>
              </a:r>
            </a:p>
          </p:txBody>
        </p:sp>
        <p:sp>
          <p:nvSpPr>
            <p:cNvPr id="2" name="Stroomdiagram: Magnetische schijf 1"/>
            <p:cNvSpPr/>
            <p:nvPr/>
          </p:nvSpPr>
          <p:spPr bwMode="auto">
            <a:xfrm>
              <a:off x="6342419" y="1350612"/>
              <a:ext cx="1397933" cy="1070275"/>
            </a:xfrm>
            <a:prstGeom prst="flowChartMagneticDisk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customer database</a:t>
              </a: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</p:grpSp>
      <p:sp>
        <p:nvSpPr>
          <p:cNvPr id="16" name="Vrije vorm 15"/>
          <p:cNvSpPr/>
          <p:nvPr/>
        </p:nvSpPr>
        <p:spPr bwMode="auto">
          <a:xfrm flipH="1">
            <a:off x="3501169" y="1778424"/>
            <a:ext cx="1423275" cy="548333"/>
          </a:xfrm>
          <a:custGeom>
            <a:avLst/>
            <a:gdLst>
              <a:gd name="connsiteX0" fmla="*/ 0 w 1353065"/>
              <a:gd name="connsiteY0" fmla="*/ 44720 h 548333"/>
              <a:gd name="connsiteX1" fmla="*/ 284205 w 1353065"/>
              <a:gd name="connsiteY1" fmla="*/ 81791 h 548333"/>
              <a:gd name="connsiteX2" fmla="*/ 315097 w 1353065"/>
              <a:gd name="connsiteY2" fmla="*/ 260964 h 548333"/>
              <a:gd name="connsiteX3" fmla="*/ 166816 w 1353065"/>
              <a:gd name="connsiteY3" fmla="*/ 403066 h 548333"/>
              <a:gd name="connsiteX4" fmla="*/ 599303 w 1353065"/>
              <a:gd name="connsiteY4" fmla="*/ 520456 h 548333"/>
              <a:gd name="connsiteX5" fmla="*/ 945292 w 1353065"/>
              <a:gd name="connsiteY5" fmla="*/ 520456 h 548333"/>
              <a:gd name="connsiteX6" fmla="*/ 685800 w 1353065"/>
              <a:gd name="connsiteY6" fmla="*/ 211537 h 548333"/>
              <a:gd name="connsiteX7" fmla="*/ 543697 w 1353065"/>
              <a:gd name="connsiteY7" fmla="*/ 57077 h 548333"/>
              <a:gd name="connsiteX8" fmla="*/ 797011 w 1353065"/>
              <a:gd name="connsiteY8" fmla="*/ 7650 h 548333"/>
              <a:gd name="connsiteX9" fmla="*/ 932935 w 1353065"/>
              <a:gd name="connsiteY9" fmla="*/ 205358 h 548333"/>
              <a:gd name="connsiteX10" fmla="*/ 1186249 w 1353065"/>
              <a:gd name="connsiteY10" fmla="*/ 87969 h 548333"/>
              <a:gd name="connsiteX11" fmla="*/ 1353065 w 1353065"/>
              <a:gd name="connsiteY11" fmla="*/ 81791 h 54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3065" h="548333">
                <a:moveTo>
                  <a:pt x="0" y="44720"/>
                </a:moveTo>
                <a:cubicBezTo>
                  <a:pt x="115844" y="45235"/>
                  <a:pt x="231689" y="45750"/>
                  <a:pt x="284205" y="81791"/>
                </a:cubicBezTo>
                <a:cubicBezTo>
                  <a:pt x="336721" y="117832"/>
                  <a:pt x="334662" y="207418"/>
                  <a:pt x="315097" y="260964"/>
                </a:cubicBezTo>
                <a:cubicBezTo>
                  <a:pt x="295532" y="314510"/>
                  <a:pt x="119448" y="359817"/>
                  <a:pt x="166816" y="403066"/>
                </a:cubicBezTo>
                <a:cubicBezTo>
                  <a:pt x="214184" y="446315"/>
                  <a:pt x="469557" y="500891"/>
                  <a:pt x="599303" y="520456"/>
                </a:cubicBezTo>
                <a:cubicBezTo>
                  <a:pt x="729049" y="540021"/>
                  <a:pt x="930876" y="571943"/>
                  <a:pt x="945292" y="520456"/>
                </a:cubicBezTo>
                <a:cubicBezTo>
                  <a:pt x="959708" y="468969"/>
                  <a:pt x="752733" y="288767"/>
                  <a:pt x="685800" y="211537"/>
                </a:cubicBezTo>
                <a:cubicBezTo>
                  <a:pt x="618868" y="134307"/>
                  <a:pt x="525162" y="91058"/>
                  <a:pt x="543697" y="57077"/>
                </a:cubicBezTo>
                <a:cubicBezTo>
                  <a:pt x="562232" y="23096"/>
                  <a:pt x="732138" y="-17063"/>
                  <a:pt x="797011" y="7650"/>
                </a:cubicBezTo>
                <a:cubicBezTo>
                  <a:pt x="861884" y="32363"/>
                  <a:pt x="868062" y="191972"/>
                  <a:pt x="932935" y="205358"/>
                </a:cubicBezTo>
                <a:cubicBezTo>
                  <a:pt x="997808" y="218744"/>
                  <a:pt x="1116227" y="108563"/>
                  <a:pt x="1186249" y="87969"/>
                </a:cubicBezTo>
                <a:cubicBezTo>
                  <a:pt x="1256271" y="67375"/>
                  <a:pt x="1304668" y="74583"/>
                  <a:pt x="1353065" y="81791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755576" y="1103775"/>
            <a:ext cx="7993497" cy="496014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1800" dirty="0"/>
              <a:t>	 </a:t>
            </a:r>
          </a:p>
          <a:p>
            <a:pPr marL="0" indent="0">
              <a:buNone/>
            </a:pPr>
            <a:endParaRPr lang="en-GB" sz="18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i="1" u="sng" dirty="0">
                <a:solidFill>
                  <a:schemeClr val="tx1"/>
                </a:solidFill>
              </a:rPr>
              <a:t>Different </a:t>
            </a:r>
            <a:r>
              <a:rPr lang="en-GB" sz="1800" dirty="0">
                <a:solidFill>
                  <a:schemeClr val="tx1"/>
                </a:solidFill>
              </a:rPr>
              <a:t> escaping needed to prevent SQLi, XSS, path traversal, OS command injection, …  </a:t>
            </a:r>
          </a:p>
          <a:p>
            <a:pPr marL="400050" lvl="1" indent="0">
              <a:buNone/>
            </a:pPr>
            <a:r>
              <a:rPr lang="en-GB" sz="1600" dirty="0" err="1"/>
              <a:t>Eg</a:t>
            </a:r>
            <a:r>
              <a:rPr lang="en-GB" sz="1600" dirty="0"/>
              <a:t> SQL database may be attacked with username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Bobby; DROP TABLE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GB" sz="1600" dirty="0"/>
              <a:t>but file system with username            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../../etc/passwd                               </a:t>
            </a:r>
            <a:r>
              <a:rPr lang="en-GB" sz="1600" dirty="0"/>
              <a:t>and email program with username     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john@ru.nl; &amp; rm –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endParaRPr lang="en-GB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For most systems, it’s a fallacy to think that </a:t>
            </a:r>
            <a:r>
              <a:rPr lang="en-GB" i="1" u="sng" dirty="0">
                <a:solidFill>
                  <a:schemeClr val="accent2"/>
                </a:solidFill>
              </a:rPr>
              <a:t>one</a:t>
            </a:r>
            <a:r>
              <a:rPr lang="en-GB" dirty="0">
                <a:solidFill>
                  <a:schemeClr val="accent2"/>
                </a:solidFill>
              </a:rPr>
              <a:t>  input sanitisation routine can solve </a:t>
            </a:r>
            <a:r>
              <a:rPr lang="en-GB" i="1" u="sng" dirty="0">
                <a:solidFill>
                  <a:schemeClr val="accent2"/>
                </a:solidFill>
              </a:rPr>
              <a:t>all</a:t>
            </a:r>
            <a:r>
              <a:rPr lang="en-GB" dirty="0">
                <a:solidFill>
                  <a:schemeClr val="accent2"/>
                </a:solidFill>
              </a:rPr>
              <a:t>  injection problems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845345"/>
          </a:xfrm>
        </p:spPr>
        <p:txBody>
          <a:bodyPr/>
          <a:lstStyle/>
          <a:p>
            <a:r>
              <a:rPr lang="en-US" altLang="en-US" sz="2400" dirty="0"/>
              <a:t>M</a:t>
            </a:r>
            <a:r>
              <a:rPr lang="en-US" altLang="en-US" sz="2400" dirty="0">
                <a:solidFill>
                  <a:srgbClr val="FF0000"/>
                </a:solidFill>
              </a:rPr>
              <a:t>ultiple backends/APIs introduce multiple </a:t>
            </a:r>
            <a:r>
              <a:rPr lang="en-US" altLang="en-US" sz="2400" dirty="0">
                <a:solidFill>
                  <a:schemeClr val="accent2"/>
                </a:solidFill>
              </a:rPr>
              <a:t>contexts</a:t>
            </a:r>
            <a:r>
              <a:rPr lang="en-US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8385A56B-2E81-413D-8710-DC494A913E86}" type="slidenum">
              <a:rPr lang="en-GB" altLang="nl-NL"/>
              <a:pPr defTabSz="446407"/>
              <a:t>22</a:t>
            </a:fld>
            <a:endParaRPr lang="en-GB" altLang="nl-N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BC3568-B447-A3C7-D0F9-92BB7EC0377E}"/>
              </a:ext>
            </a:extLst>
          </p:cNvPr>
          <p:cNvGrpSpPr/>
          <p:nvPr/>
        </p:nvGrpSpPr>
        <p:grpSpPr>
          <a:xfrm>
            <a:off x="1187624" y="1306051"/>
            <a:ext cx="6583037" cy="2174030"/>
            <a:chOff x="739364" y="972511"/>
            <a:chExt cx="6583037" cy="2174030"/>
          </a:xfrm>
        </p:grpSpPr>
        <p:sp>
          <p:nvSpPr>
            <p:cNvPr id="31" name="Afgeronde rechthoek 30"/>
            <p:cNvSpPr/>
            <p:nvPr/>
          </p:nvSpPr>
          <p:spPr bwMode="auto">
            <a:xfrm>
              <a:off x="2385687" y="1267397"/>
              <a:ext cx="1956004" cy="1317191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OnlineShop.nl</a:t>
              </a:r>
              <a:endParaRPr lang="en-GB" sz="1633" dirty="0">
                <a:solidFill>
                  <a:srgbClr val="000000"/>
                </a:solidFill>
                <a:latin typeface="Arial Rounded MT Bold"/>
              </a:endParaRPr>
            </a:p>
          </p:txBody>
        </p:sp>
        <p:grpSp>
          <p:nvGrpSpPr>
            <p:cNvPr id="28" name="Groep 27"/>
            <p:cNvGrpSpPr/>
            <p:nvPr/>
          </p:nvGrpSpPr>
          <p:grpSpPr>
            <a:xfrm rot="2175577">
              <a:off x="4277105" y="2463246"/>
              <a:ext cx="865609" cy="384481"/>
              <a:chOff x="5362575" y="1660585"/>
              <a:chExt cx="865609" cy="384481"/>
            </a:xfrm>
          </p:grpSpPr>
          <p:sp>
            <p:nvSpPr>
              <p:cNvPr id="29" name="Right Arrow 34"/>
              <p:cNvSpPr/>
              <p:nvPr/>
            </p:nvSpPr>
            <p:spPr bwMode="auto">
              <a:xfrm>
                <a:off x="5362575" y="1660585"/>
                <a:ext cx="865609" cy="38448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6407">
                  <a:defRPr/>
                </a:pPr>
                <a:endParaRPr lang="en-GB" sz="1633" dirty="0">
                  <a:solidFill>
                    <a:srgbClr val="FFFFFF"/>
                  </a:solidFill>
                  <a:latin typeface="Arial Rounded MT Bold"/>
                </a:endParaRPr>
              </a:p>
            </p:txBody>
          </p:sp>
          <p:sp>
            <p:nvSpPr>
              <p:cNvPr id="30" name="Rechthoek 29"/>
              <p:cNvSpPr/>
              <p:nvPr/>
            </p:nvSpPr>
            <p:spPr bwMode="auto">
              <a:xfrm>
                <a:off x="5508789" y="1772185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  <p:sp>
            <p:nvSpPr>
              <p:cNvPr id="32" name="Rechthoek 31"/>
              <p:cNvSpPr/>
              <p:nvPr/>
            </p:nvSpPr>
            <p:spPr bwMode="auto">
              <a:xfrm>
                <a:off x="5797005" y="1768396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</p:grpSp>
        <p:pic>
          <p:nvPicPr>
            <p:cNvPr id="19476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64" y="1478401"/>
              <a:ext cx="751014" cy="749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/>
            <p:cNvSpPr/>
            <p:nvPr/>
          </p:nvSpPr>
          <p:spPr bwMode="auto">
            <a:xfrm>
              <a:off x="1653857" y="1772670"/>
              <a:ext cx="711714" cy="262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grpSp>
          <p:nvGrpSpPr>
            <p:cNvPr id="5" name="Groep 4"/>
            <p:cNvGrpSpPr/>
            <p:nvPr/>
          </p:nvGrpSpPr>
          <p:grpSpPr>
            <a:xfrm rot="19546669">
              <a:off x="4298634" y="1397687"/>
              <a:ext cx="865609" cy="384481"/>
              <a:chOff x="5362575" y="1660585"/>
              <a:chExt cx="865609" cy="384481"/>
            </a:xfrm>
          </p:grpSpPr>
          <p:sp>
            <p:nvSpPr>
              <p:cNvPr id="35" name="Right Arrow 34"/>
              <p:cNvSpPr/>
              <p:nvPr/>
            </p:nvSpPr>
            <p:spPr bwMode="auto">
              <a:xfrm>
                <a:off x="5362575" y="1660585"/>
                <a:ext cx="865609" cy="38448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6407">
                  <a:defRPr/>
                </a:pPr>
                <a:endParaRPr lang="en-GB" sz="1633" dirty="0">
                  <a:solidFill>
                    <a:srgbClr val="FFFFFF"/>
                  </a:solidFill>
                  <a:latin typeface="Arial Rounded MT Bold"/>
                </a:endParaRPr>
              </a:p>
            </p:txBody>
          </p:sp>
          <p:sp>
            <p:nvSpPr>
              <p:cNvPr id="26" name="Rechthoek 25"/>
              <p:cNvSpPr/>
              <p:nvPr/>
            </p:nvSpPr>
            <p:spPr bwMode="auto">
              <a:xfrm>
                <a:off x="5508789" y="1772185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  <p:sp>
            <p:nvSpPr>
              <p:cNvPr id="27" name="Rechthoek 26"/>
              <p:cNvSpPr/>
              <p:nvPr/>
            </p:nvSpPr>
            <p:spPr bwMode="auto">
              <a:xfrm>
                <a:off x="5797005" y="1768396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</p:grpSp>
        <p:sp>
          <p:nvSpPr>
            <p:cNvPr id="44" name="Rechthoek 43"/>
            <p:cNvSpPr/>
            <p:nvPr/>
          </p:nvSpPr>
          <p:spPr bwMode="auto">
            <a:xfrm>
              <a:off x="3949985" y="1708041"/>
              <a:ext cx="368640" cy="51567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B</a:t>
              </a:r>
            </a:p>
          </p:txBody>
        </p:sp>
        <p:sp>
          <p:nvSpPr>
            <p:cNvPr id="41" name="Rechthoek 40"/>
            <p:cNvSpPr/>
            <p:nvPr/>
          </p:nvSpPr>
          <p:spPr bwMode="auto">
            <a:xfrm>
              <a:off x="2380421" y="1701590"/>
              <a:ext cx="381600" cy="52662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A</a:t>
              </a:r>
            </a:p>
          </p:txBody>
        </p:sp>
        <p:sp>
          <p:nvSpPr>
            <p:cNvPr id="2" name="Stroomdiagram: Magnetische schijf 1"/>
            <p:cNvSpPr/>
            <p:nvPr/>
          </p:nvSpPr>
          <p:spPr bwMode="auto">
            <a:xfrm>
              <a:off x="5146889" y="972511"/>
              <a:ext cx="1194784" cy="844830"/>
            </a:xfrm>
            <a:prstGeom prst="flowChartMagneticDisk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customer database</a:t>
              </a: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3" name="Afgeronde rechthoek 2"/>
            <p:cNvSpPr/>
            <p:nvPr/>
          </p:nvSpPr>
          <p:spPr bwMode="auto">
            <a:xfrm>
              <a:off x="5146889" y="2763744"/>
              <a:ext cx="1547371" cy="382797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file system</a:t>
              </a: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18" name="Afgeronde rechthoek 17"/>
            <p:cNvSpPr/>
            <p:nvPr/>
          </p:nvSpPr>
          <p:spPr bwMode="auto">
            <a:xfrm>
              <a:off x="5388290" y="1853310"/>
              <a:ext cx="1934111" cy="33702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Times New Roman" pitchFamily="16" charset="0"/>
                </a:rPr>
                <a:t>HTML</a:t>
              </a:r>
              <a:r>
                <a:rPr kumimoji="0" lang="en-GB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Times New Roman" pitchFamily="16" charset="0"/>
                </a:rPr>
                <a:t> </a:t>
              </a: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Times New Roman" pitchFamily="16" charset="0"/>
                </a:rPr>
                <a:t>renderer</a:t>
              </a:r>
            </a:p>
          </p:txBody>
        </p:sp>
        <p:sp>
          <p:nvSpPr>
            <p:cNvPr id="33" name="Afgeronde rechthoek 32"/>
            <p:cNvSpPr/>
            <p:nvPr/>
          </p:nvSpPr>
          <p:spPr bwMode="auto">
            <a:xfrm>
              <a:off x="5325073" y="2332476"/>
              <a:ext cx="1790431" cy="31683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email </a:t>
              </a: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Times New Roman" pitchFamily="16" charset="0"/>
                </a:rPr>
                <a:t>program</a:t>
              </a:r>
            </a:p>
          </p:txBody>
        </p:sp>
        <p:grpSp>
          <p:nvGrpSpPr>
            <p:cNvPr id="50" name="Groep 49"/>
            <p:cNvGrpSpPr/>
            <p:nvPr/>
          </p:nvGrpSpPr>
          <p:grpSpPr>
            <a:xfrm>
              <a:off x="4399278" y="1806361"/>
              <a:ext cx="960201" cy="384481"/>
              <a:chOff x="5362575" y="1660585"/>
              <a:chExt cx="865609" cy="384481"/>
            </a:xfrm>
          </p:grpSpPr>
          <p:sp>
            <p:nvSpPr>
              <p:cNvPr id="51" name="Right Arrow 34"/>
              <p:cNvSpPr/>
              <p:nvPr/>
            </p:nvSpPr>
            <p:spPr bwMode="auto">
              <a:xfrm>
                <a:off x="5362575" y="1660585"/>
                <a:ext cx="865609" cy="38448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6407">
                  <a:defRPr/>
                </a:pPr>
                <a:endParaRPr lang="en-GB" sz="1633" dirty="0">
                  <a:solidFill>
                    <a:srgbClr val="FFFFFF"/>
                  </a:solidFill>
                  <a:latin typeface="Arial Rounded MT Bold"/>
                </a:endParaRPr>
              </a:p>
            </p:txBody>
          </p:sp>
          <p:sp>
            <p:nvSpPr>
              <p:cNvPr id="52" name="Rechthoek 51"/>
              <p:cNvSpPr/>
              <p:nvPr/>
            </p:nvSpPr>
            <p:spPr bwMode="auto">
              <a:xfrm>
                <a:off x="5508789" y="1772185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  <p:sp>
            <p:nvSpPr>
              <p:cNvPr id="53" name="Rechthoek 52"/>
              <p:cNvSpPr/>
              <p:nvPr/>
            </p:nvSpPr>
            <p:spPr bwMode="auto">
              <a:xfrm>
                <a:off x="5797005" y="1768396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</p:grpSp>
        <p:sp>
          <p:nvSpPr>
            <p:cNvPr id="34" name="Vrije vorm 33"/>
            <p:cNvSpPr/>
            <p:nvPr/>
          </p:nvSpPr>
          <p:spPr bwMode="auto">
            <a:xfrm flipH="1">
              <a:off x="2761056" y="1902162"/>
              <a:ext cx="1185833" cy="548333"/>
            </a:xfrm>
            <a:custGeom>
              <a:avLst/>
              <a:gdLst>
                <a:gd name="connsiteX0" fmla="*/ 0 w 1353065"/>
                <a:gd name="connsiteY0" fmla="*/ 44720 h 548333"/>
                <a:gd name="connsiteX1" fmla="*/ 284205 w 1353065"/>
                <a:gd name="connsiteY1" fmla="*/ 81791 h 548333"/>
                <a:gd name="connsiteX2" fmla="*/ 315097 w 1353065"/>
                <a:gd name="connsiteY2" fmla="*/ 260964 h 548333"/>
                <a:gd name="connsiteX3" fmla="*/ 166816 w 1353065"/>
                <a:gd name="connsiteY3" fmla="*/ 403066 h 548333"/>
                <a:gd name="connsiteX4" fmla="*/ 599303 w 1353065"/>
                <a:gd name="connsiteY4" fmla="*/ 520456 h 548333"/>
                <a:gd name="connsiteX5" fmla="*/ 945292 w 1353065"/>
                <a:gd name="connsiteY5" fmla="*/ 520456 h 548333"/>
                <a:gd name="connsiteX6" fmla="*/ 685800 w 1353065"/>
                <a:gd name="connsiteY6" fmla="*/ 211537 h 548333"/>
                <a:gd name="connsiteX7" fmla="*/ 543697 w 1353065"/>
                <a:gd name="connsiteY7" fmla="*/ 57077 h 548333"/>
                <a:gd name="connsiteX8" fmla="*/ 797011 w 1353065"/>
                <a:gd name="connsiteY8" fmla="*/ 7650 h 548333"/>
                <a:gd name="connsiteX9" fmla="*/ 932935 w 1353065"/>
                <a:gd name="connsiteY9" fmla="*/ 205358 h 548333"/>
                <a:gd name="connsiteX10" fmla="*/ 1186249 w 1353065"/>
                <a:gd name="connsiteY10" fmla="*/ 87969 h 548333"/>
                <a:gd name="connsiteX11" fmla="*/ 1353065 w 1353065"/>
                <a:gd name="connsiteY11" fmla="*/ 81791 h 54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3065" h="548333">
                  <a:moveTo>
                    <a:pt x="0" y="44720"/>
                  </a:moveTo>
                  <a:cubicBezTo>
                    <a:pt x="115844" y="45235"/>
                    <a:pt x="231689" y="45750"/>
                    <a:pt x="284205" y="81791"/>
                  </a:cubicBezTo>
                  <a:cubicBezTo>
                    <a:pt x="336721" y="117832"/>
                    <a:pt x="334662" y="207418"/>
                    <a:pt x="315097" y="260964"/>
                  </a:cubicBezTo>
                  <a:cubicBezTo>
                    <a:pt x="295532" y="314510"/>
                    <a:pt x="119448" y="359817"/>
                    <a:pt x="166816" y="403066"/>
                  </a:cubicBezTo>
                  <a:cubicBezTo>
                    <a:pt x="214184" y="446315"/>
                    <a:pt x="469557" y="500891"/>
                    <a:pt x="599303" y="520456"/>
                  </a:cubicBezTo>
                  <a:cubicBezTo>
                    <a:pt x="729049" y="540021"/>
                    <a:pt x="930876" y="571943"/>
                    <a:pt x="945292" y="520456"/>
                  </a:cubicBezTo>
                  <a:cubicBezTo>
                    <a:pt x="959708" y="468969"/>
                    <a:pt x="752733" y="288767"/>
                    <a:pt x="685800" y="211537"/>
                  </a:cubicBezTo>
                  <a:cubicBezTo>
                    <a:pt x="618868" y="134307"/>
                    <a:pt x="525162" y="91058"/>
                    <a:pt x="543697" y="57077"/>
                  </a:cubicBezTo>
                  <a:cubicBezTo>
                    <a:pt x="562232" y="23096"/>
                    <a:pt x="732138" y="-17063"/>
                    <a:pt x="797011" y="7650"/>
                  </a:cubicBezTo>
                  <a:cubicBezTo>
                    <a:pt x="861884" y="32363"/>
                    <a:pt x="868062" y="191972"/>
                    <a:pt x="932935" y="205358"/>
                  </a:cubicBezTo>
                  <a:cubicBezTo>
                    <a:pt x="997808" y="218744"/>
                    <a:pt x="1116227" y="108563"/>
                    <a:pt x="1186249" y="87969"/>
                  </a:cubicBezTo>
                  <a:cubicBezTo>
                    <a:pt x="1256271" y="67375"/>
                    <a:pt x="1304668" y="74583"/>
                    <a:pt x="1353065" y="81791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Times New Roman" pitchFamily="16" charset="0"/>
              </a:endParaRPr>
            </a:p>
          </p:txBody>
        </p:sp>
        <p:grpSp>
          <p:nvGrpSpPr>
            <p:cNvPr id="4" name="Groep 27">
              <a:extLst>
                <a:ext uri="{FF2B5EF4-FFF2-40B4-BE49-F238E27FC236}">
                  <a16:creationId xmlns:a16="http://schemas.microsoft.com/office/drawing/2014/main" id="{E02E67CB-0221-F2CE-556A-A3B8D6641BD3}"/>
                </a:ext>
              </a:extLst>
            </p:cNvPr>
            <p:cNvGrpSpPr/>
            <p:nvPr/>
          </p:nvGrpSpPr>
          <p:grpSpPr>
            <a:xfrm rot="1227250">
              <a:off x="4399983" y="2156564"/>
              <a:ext cx="865609" cy="384481"/>
              <a:chOff x="5362575" y="1660585"/>
              <a:chExt cx="865609" cy="384481"/>
            </a:xfrm>
          </p:grpSpPr>
          <p:sp>
            <p:nvSpPr>
              <p:cNvPr id="6" name="Right Arrow 34">
                <a:extLst>
                  <a:ext uri="{FF2B5EF4-FFF2-40B4-BE49-F238E27FC236}">
                    <a16:creationId xmlns:a16="http://schemas.microsoft.com/office/drawing/2014/main" id="{305DB7ED-CE2C-1AB9-84EC-15837D3BA5D8}"/>
                  </a:ext>
                </a:extLst>
              </p:cNvPr>
              <p:cNvSpPr/>
              <p:nvPr/>
            </p:nvSpPr>
            <p:spPr bwMode="auto">
              <a:xfrm>
                <a:off x="5362575" y="1660585"/>
                <a:ext cx="865609" cy="38448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6407">
                  <a:defRPr/>
                </a:pPr>
                <a:endParaRPr lang="en-GB" sz="1633" dirty="0">
                  <a:solidFill>
                    <a:srgbClr val="FFFFFF"/>
                  </a:solidFill>
                  <a:latin typeface="Arial Rounded MT Bold"/>
                </a:endParaRPr>
              </a:p>
            </p:txBody>
          </p:sp>
          <p:sp>
            <p:nvSpPr>
              <p:cNvPr id="8" name="Rechthoek 29">
                <a:extLst>
                  <a:ext uri="{FF2B5EF4-FFF2-40B4-BE49-F238E27FC236}">
                    <a16:creationId xmlns:a16="http://schemas.microsoft.com/office/drawing/2014/main" id="{EE0A71FA-2D2C-2C1A-685E-C6C29339DCFE}"/>
                  </a:ext>
                </a:extLst>
              </p:cNvPr>
              <p:cNvSpPr/>
              <p:nvPr/>
            </p:nvSpPr>
            <p:spPr bwMode="auto">
              <a:xfrm>
                <a:off x="5508789" y="1772185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  <p:sp>
            <p:nvSpPr>
              <p:cNvPr id="9" name="Rechthoek 31">
                <a:extLst>
                  <a:ext uri="{FF2B5EF4-FFF2-40B4-BE49-F238E27FC236}">
                    <a16:creationId xmlns:a16="http://schemas.microsoft.com/office/drawing/2014/main" id="{6568F7DE-5AD2-711D-2500-F8C88EFBCB3B}"/>
                  </a:ext>
                </a:extLst>
              </p:cNvPr>
              <p:cNvSpPr/>
              <p:nvPr/>
            </p:nvSpPr>
            <p:spPr bwMode="auto">
              <a:xfrm>
                <a:off x="5797005" y="1768396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54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ep 35"/>
          <p:cNvGrpSpPr/>
          <p:nvPr/>
        </p:nvGrpSpPr>
        <p:grpSpPr>
          <a:xfrm rot="825248">
            <a:off x="4231334" y="2744317"/>
            <a:ext cx="865609" cy="384481"/>
            <a:chOff x="5362575" y="1660585"/>
            <a:chExt cx="865609" cy="384481"/>
          </a:xfrm>
        </p:grpSpPr>
        <p:sp>
          <p:nvSpPr>
            <p:cNvPr id="37" name="Right Arrow 34"/>
            <p:cNvSpPr/>
            <p:nvPr/>
          </p:nvSpPr>
          <p:spPr bwMode="auto">
            <a:xfrm>
              <a:off x="5362575" y="1660585"/>
              <a:ext cx="865609" cy="384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42" name="Rechthoek 41"/>
            <p:cNvSpPr/>
            <p:nvPr/>
          </p:nvSpPr>
          <p:spPr bwMode="auto">
            <a:xfrm>
              <a:off x="5508789" y="1772185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43" name="Rechthoek 42"/>
            <p:cNvSpPr/>
            <p:nvPr/>
          </p:nvSpPr>
          <p:spPr bwMode="auto">
            <a:xfrm>
              <a:off x="5797005" y="1768396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777230" y="1004642"/>
            <a:ext cx="7918648" cy="498131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1800" dirty="0"/>
              <a:t>	 </a:t>
            </a:r>
          </a:p>
          <a:p>
            <a:pPr marL="0" indent="0">
              <a:buNone/>
            </a:pPr>
            <a:endParaRPr lang="en-GB" sz="18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18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If we sanitise </a:t>
            </a:r>
            <a:r>
              <a:rPr lang="en-GB" dirty="0">
                <a:solidFill>
                  <a:schemeClr val="accent6"/>
                </a:solidFill>
              </a:rPr>
              <a:t>outputs</a:t>
            </a:r>
            <a:r>
              <a:rPr lang="en-GB" dirty="0">
                <a:solidFill>
                  <a:schemeClr val="tx1"/>
                </a:solidFill>
              </a:rPr>
              <a:t> instead of inputs then sanitisation can be </a:t>
            </a:r>
            <a:r>
              <a:rPr lang="en-GB" dirty="0">
                <a:solidFill>
                  <a:schemeClr val="accent2"/>
                </a:solidFill>
              </a:rPr>
              <a:t>tailored to the context</a:t>
            </a:r>
            <a:r>
              <a:rPr lang="en-GB" dirty="0">
                <a:solidFill>
                  <a:schemeClr val="tx1"/>
                </a:solidFill>
              </a:rPr>
              <a:t>:</a:t>
            </a:r>
            <a:endParaRPr lang="en-GB" sz="18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GB" sz="1600" dirty="0"/>
              <a:t>for SQL database             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’ ” DROP TABLE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00050" lvl="1" indent="0">
              <a:buNone/>
            </a:pPr>
            <a:r>
              <a:rPr lang="en-GB" sz="1600" dirty="0"/>
              <a:t>for HTML renderer           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&gt; &amp; script    </a:t>
            </a:r>
          </a:p>
          <a:p>
            <a:pPr marL="400050" lvl="1" indent="0">
              <a:buNone/>
            </a:pPr>
            <a:r>
              <a:rPr lang="en-GB" sz="1600" dirty="0"/>
              <a:t>for file system                    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.. / \  ~                  </a:t>
            </a:r>
          </a:p>
          <a:p>
            <a:pPr marL="400050" lvl="1" indent="0">
              <a:buNone/>
            </a:pPr>
            <a:r>
              <a:rPr lang="en-GB" sz="1600" dirty="0"/>
              <a:t>for OS command               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| ||  &lt;  &gt;   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31" name="Afgeronde rechthoek 30"/>
          <p:cNvSpPr/>
          <p:nvPr/>
        </p:nvSpPr>
        <p:spPr bwMode="auto">
          <a:xfrm>
            <a:off x="2385687" y="1267397"/>
            <a:ext cx="1956004" cy="187914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OnlineShop.nl</a:t>
            </a:r>
          </a:p>
        </p:txBody>
      </p:sp>
      <p:grpSp>
        <p:nvGrpSpPr>
          <p:cNvPr id="28" name="Groep 27"/>
          <p:cNvGrpSpPr/>
          <p:nvPr/>
        </p:nvGrpSpPr>
        <p:grpSpPr>
          <a:xfrm rot="825248">
            <a:off x="4295336" y="2303981"/>
            <a:ext cx="865609" cy="384481"/>
            <a:chOff x="5362575" y="1660585"/>
            <a:chExt cx="865609" cy="384481"/>
          </a:xfrm>
        </p:grpSpPr>
        <p:sp>
          <p:nvSpPr>
            <p:cNvPr id="29" name="Right Arrow 34"/>
            <p:cNvSpPr/>
            <p:nvPr/>
          </p:nvSpPr>
          <p:spPr bwMode="auto">
            <a:xfrm>
              <a:off x="5362575" y="1660585"/>
              <a:ext cx="865609" cy="384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30" name="Rechthoek 29"/>
            <p:cNvSpPr/>
            <p:nvPr/>
          </p:nvSpPr>
          <p:spPr bwMode="auto">
            <a:xfrm>
              <a:off x="5508789" y="1772185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2" name="Rechthoek 31"/>
            <p:cNvSpPr/>
            <p:nvPr/>
          </p:nvSpPr>
          <p:spPr bwMode="auto">
            <a:xfrm>
              <a:off x="5797005" y="1768396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76225"/>
            <a:ext cx="7198568" cy="845345"/>
          </a:xfrm>
        </p:spPr>
        <p:txBody>
          <a:bodyPr/>
          <a:lstStyle/>
          <a:p>
            <a:r>
              <a:rPr lang="en-US" altLang="en-US" sz="2400" i="1" dirty="0">
                <a:solidFill>
                  <a:srgbClr val="FF0000"/>
                </a:solidFill>
              </a:rPr>
              <a:t>Output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</a:rPr>
              <a:t>sanitisation</a:t>
            </a:r>
            <a:r>
              <a:rPr lang="en-US" altLang="en-US" sz="2400" dirty="0">
                <a:solidFill>
                  <a:srgbClr val="FF0000"/>
                </a:solidFill>
              </a:rPr>
              <a:t>! </a:t>
            </a:r>
            <a:r>
              <a:rPr lang="en-US" altLang="en-US" sz="2400" dirty="0"/>
              <a:t>aka output encoding 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8385A56B-2E81-413D-8710-DC494A913E86}" type="slidenum">
              <a:rPr lang="en-GB" altLang="nl-NL"/>
              <a:pPr defTabSz="446407"/>
              <a:t>23</a:t>
            </a:fld>
            <a:endParaRPr lang="en-GB" altLang="nl-NL"/>
          </a:p>
        </p:txBody>
      </p:sp>
      <p:pic>
        <p:nvPicPr>
          <p:cNvPr id="19476" name="Picture 2" descr="C:\Users\erikpoll\Desktop\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64" y="1478401"/>
            <a:ext cx="751014" cy="74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28"/>
          <p:cNvSpPr/>
          <p:nvPr/>
        </p:nvSpPr>
        <p:spPr bwMode="auto">
          <a:xfrm>
            <a:off x="1653857" y="1772670"/>
            <a:ext cx="711714" cy="262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6407">
              <a:defRPr/>
            </a:pPr>
            <a:endParaRPr lang="en-GB" sz="1633" dirty="0">
              <a:solidFill>
                <a:srgbClr val="FFFFFF"/>
              </a:solidFill>
              <a:latin typeface="Arial Rounded MT Bold"/>
            </a:endParaRPr>
          </a:p>
        </p:txBody>
      </p:sp>
      <p:grpSp>
        <p:nvGrpSpPr>
          <p:cNvPr id="5" name="Groep 4"/>
          <p:cNvGrpSpPr/>
          <p:nvPr/>
        </p:nvGrpSpPr>
        <p:grpSpPr>
          <a:xfrm rot="20098825">
            <a:off x="4284531" y="1260665"/>
            <a:ext cx="865609" cy="384481"/>
            <a:chOff x="5362575" y="1660585"/>
            <a:chExt cx="865609" cy="384481"/>
          </a:xfrm>
        </p:grpSpPr>
        <p:sp>
          <p:nvSpPr>
            <p:cNvPr id="35" name="Right Arrow 34"/>
            <p:cNvSpPr/>
            <p:nvPr/>
          </p:nvSpPr>
          <p:spPr bwMode="auto">
            <a:xfrm>
              <a:off x="5362575" y="1660585"/>
              <a:ext cx="865609" cy="384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26" name="Rechthoek 25"/>
            <p:cNvSpPr/>
            <p:nvPr/>
          </p:nvSpPr>
          <p:spPr bwMode="auto">
            <a:xfrm>
              <a:off x="5508789" y="1772185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/>
            <p:cNvSpPr/>
            <p:nvPr/>
          </p:nvSpPr>
          <p:spPr bwMode="auto">
            <a:xfrm>
              <a:off x="5797005" y="1768396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44" name="Rechthoek 43"/>
          <p:cNvSpPr/>
          <p:nvPr/>
        </p:nvSpPr>
        <p:spPr bwMode="auto">
          <a:xfrm>
            <a:off x="3850932" y="1474253"/>
            <a:ext cx="472273" cy="31886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B1</a:t>
            </a:r>
            <a:endParaRPr lang="en-GB" sz="180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41" name="Rechthoek 40"/>
          <p:cNvSpPr/>
          <p:nvPr/>
        </p:nvSpPr>
        <p:spPr bwMode="auto">
          <a:xfrm>
            <a:off x="2380421" y="1701590"/>
            <a:ext cx="381600" cy="52662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800" dirty="0">
                <a:solidFill>
                  <a:srgbClr val="000000"/>
                </a:solidFill>
                <a:latin typeface="Arial Rounded MT Bold"/>
              </a:rPr>
              <a:t>A</a:t>
            </a:r>
          </a:p>
        </p:txBody>
      </p:sp>
      <p:sp>
        <p:nvSpPr>
          <p:cNvPr id="2" name="Stroomdiagram: Magnetische schijf 1"/>
          <p:cNvSpPr/>
          <p:nvPr/>
        </p:nvSpPr>
        <p:spPr bwMode="auto">
          <a:xfrm>
            <a:off x="5175768" y="925882"/>
            <a:ext cx="1194784" cy="794655"/>
          </a:xfrm>
          <a:prstGeom prst="flowChartMagneticDisk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customer database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" name="Afgeronde rechthoek 2"/>
          <p:cNvSpPr/>
          <p:nvPr/>
        </p:nvSpPr>
        <p:spPr bwMode="auto">
          <a:xfrm>
            <a:off x="5242379" y="2472480"/>
            <a:ext cx="1547371" cy="38279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file system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8" name="Afgeronde rechthoek 17"/>
          <p:cNvSpPr/>
          <p:nvPr/>
        </p:nvSpPr>
        <p:spPr bwMode="auto">
          <a:xfrm>
            <a:off x="5270343" y="1887277"/>
            <a:ext cx="1934111" cy="33702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HTML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renderer</a:t>
            </a:r>
          </a:p>
        </p:txBody>
      </p:sp>
      <p:sp>
        <p:nvSpPr>
          <p:cNvPr id="33" name="Afgeronde rechthoek 32"/>
          <p:cNvSpPr/>
          <p:nvPr/>
        </p:nvSpPr>
        <p:spPr bwMode="auto">
          <a:xfrm>
            <a:off x="5130239" y="2959309"/>
            <a:ext cx="1746017" cy="37315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email program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grpSp>
        <p:nvGrpSpPr>
          <p:cNvPr id="50" name="Groep 49"/>
          <p:cNvGrpSpPr/>
          <p:nvPr/>
        </p:nvGrpSpPr>
        <p:grpSpPr>
          <a:xfrm>
            <a:off x="4300746" y="1793889"/>
            <a:ext cx="960201" cy="384481"/>
            <a:chOff x="5362575" y="1660585"/>
            <a:chExt cx="865609" cy="384481"/>
          </a:xfrm>
        </p:grpSpPr>
        <p:sp>
          <p:nvSpPr>
            <p:cNvPr id="51" name="Right Arrow 34"/>
            <p:cNvSpPr/>
            <p:nvPr/>
          </p:nvSpPr>
          <p:spPr bwMode="auto">
            <a:xfrm>
              <a:off x="5362575" y="1660585"/>
              <a:ext cx="865609" cy="384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52" name="Rechthoek 51"/>
            <p:cNvSpPr/>
            <p:nvPr/>
          </p:nvSpPr>
          <p:spPr bwMode="auto">
            <a:xfrm>
              <a:off x="5508789" y="1772185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53" name="Rechthoek 52"/>
            <p:cNvSpPr/>
            <p:nvPr/>
          </p:nvSpPr>
          <p:spPr bwMode="auto">
            <a:xfrm>
              <a:off x="5797005" y="1768396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38" name="Rechthoek 37"/>
          <p:cNvSpPr/>
          <p:nvPr/>
        </p:nvSpPr>
        <p:spPr bwMode="auto">
          <a:xfrm>
            <a:off x="3860221" y="1860133"/>
            <a:ext cx="472273" cy="31886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B2</a:t>
            </a:r>
            <a:endParaRPr lang="en-GB" sz="180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39" name="Rechthoek 38"/>
          <p:cNvSpPr/>
          <p:nvPr/>
        </p:nvSpPr>
        <p:spPr bwMode="auto">
          <a:xfrm>
            <a:off x="3858784" y="2244660"/>
            <a:ext cx="472273" cy="31886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B3</a:t>
            </a:r>
            <a:endParaRPr lang="en-GB" sz="180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40" name="Rechthoek 39"/>
          <p:cNvSpPr/>
          <p:nvPr/>
        </p:nvSpPr>
        <p:spPr bwMode="auto">
          <a:xfrm>
            <a:off x="3850931" y="2654015"/>
            <a:ext cx="472273" cy="31886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B4</a:t>
            </a:r>
            <a:endParaRPr lang="en-GB" sz="180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34" name="Vrije vorm 33"/>
          <p:cNvSpPr/>
          <p:nvPr/>
        </p:nvSpPr>
        <p:spPr bwMode="auto">
          <a:xfrm flipH="1">
            <a:off x="2734416" y="1982469"/>
            <a:ext cx="1124365" cy="720769"/>
          </a:xfrm>
          <a:custGeom>
            <a:avLst/>
            <a:gdLst>
              <a:gd name="connsiteX0" fmla="*/ 0 w 1353065"/>
              <a:gd name="connsiteY0" fmla="*/ 44720 h 548333"/>
              <a:gd name="connsiteX1" fmla="*/ 284205 w 1353065"/>
              <a:gd name="connsiteY1" fmla="*/ 81791 h 548333"/>
              <a:gd name="connsiteX2" fmla="*/ 315097 w 1353065"/>
              <a:gd name="connsiteY2" fmla="*/ 260964 h 548333"/>
              <a:gd name="connsiteX3" fmla="*/ 166816 w 1353065"/>
              <a:gd name="connsiteY3" fmla="*/ 403066 h 548333"/>
              <a:gd name="connsiteX4" fmla="*/ 599303 w 1353065"/>
              <a:gd name="connsiteY4" fmla="*/ 520456 h 548333"/>
              <a:gd name="connsiteX5" fmla="*/ 945292 w 1353065"/>
              <a:gd name="connsiteY5" fmla="*/ 520456 h 548333"/>
              <a:gd name="connsiteX6" fmla="*/ 685800 w 1353065"/>
              <a:gd name="connsiteY6" fmla="*/ 211537 h 548333"/>
              <a:gd name="connsiteX7" fmla="*/ 543697 w 1353065"/>
              <a:gd name="connsiteY7" fmla="*/ 57077 h 548333"/>
              <a:gd name="connsiteX8" fmla="*/ 797011 w 1353065"/>
              <a:gd name="connsiteY8" fmla="*/ 7650 h 548333"/>
              <a:gd name="connsiteX9" fmla="*/ 932935 w 1353065"/>
              <a:gd name="connsiteY9" fmla="*/ 205358 h 548333"/>
              <a:gd name="connsiteX10" fmla="*/ 1186249 w 1353065"/>
              <a:gd name="connsiteY10" fmla="*/ 87969 h 548333"/>
              <a:gd name="connsiteX11" fmla="*/ 1353065 w 1353065"/>
              <a:gd name="connsiteY11" fmla="*/ 81791 h 54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3065" h="548333">
                <a:moveTo>
                  <a:pt x="0" y="44720"/>
                </a:moveTo>
                <a:cubicBezTo>
                  <a:pt x="115844" y="45235"/>
                  <a:pt x="231689" y="45750"/>
                  <a:pt x="284205" y="81791"/>
                </a:cubicBezTo>
                <a:cubicBezTo>
                  <a:pt x="336721" y="117832"/>
                  <a:pt x="334662" y="207418"/>
                  <a:pt x="315097" y="260964"/>
                </a:cubicBezTo>
                <a:cubicBezTo>
                  <a:pt x="295532" y="314510"/>
                  <a:pt x="119448" y="359817"/>
                  <a:pt x="166816" y="403066"/>
                </a:cubicBezTo>
                <a:cubicBezTo>
                  <a:pt x="214184" y="446315"/>
                  <a:pt x="469557" y="500891"/>
                  <a:pt x="599303" y="520456"/>
                </a:cubicBezTo>
                <a:cubicBezTo>
                  <a:pt x="729049" y="540021"/>
                  <a:pt x="930876" y="571943"/>
                  <a:pt x="945292" y="520456"/>
                </a:cubicBezTo>
                <a:cubicBezTo>
                  <a:pt x="959708" y="468969"/>
                  <a:pt x="752733" y="288767"/>
                  <a:pt x="685800" y="211537"/>
                </a:cubicBezTo>
                <a:cubicBezTo>
                  <a:pt x="618868" y="134307"/>
                  <a:pt x="525162" y="91058"/>
                  <a:pt x="543697" y="57077"/>
                </a:cubicBezTo>
                <a:cubicBezTo>
                  <a:pt x="562232" y="23096"/>
                  <a:pt x="732138" y="-17063"/>
                  <a:pt x="797011" y="7650"/>
                </a:cubicBezTo>
                <a:cubicBezTo>
                  <a:pt x="861884" y="32363"/>
                  <a:pt x="868062" y="191972"/>
                  <a:pt x="932935" y="205358"/>
                </a:cubicBezTo>
                <a:cubicBezTo>
                  <a:pt x="997808" y="218744"/>
                  <a:pt x="1116227" y="108563"/>
                  <a:pt x="1186249" y="87969"/>
                </a:cubicBezTo>
                <a:cubicBezTo>
                  <a:pt x="1256271" y="67375"/>
                  <a:pt x="1304668" y="74583"/>
                  <a:pt x="1353065" y="81791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92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B8F8-C1BE-6B77-AF5F-04C1B4CF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Output encoding to prevent injection attacks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C7358-3B34-EB09-BB85-1936BBCC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We can prevent injection attacks by careful </a:t>
            </a:r>
            <a:r>
              <a:rPr lang="en-US" sz="1800" dirty="0">
                <a:solidFill>
                  <a:schemeClr val="accent2"/>
                </a:solidFill>
              </a:rPr>
              <a:t>output encoding                               </a:t>
            </a:r>
            <a:r>
              <a:rPr lang="en-US" sz="1800" dirty="0"/>
              <a:t>- in the right place, using the right encoding function.</a:t>
            </a:r>
          </a:p>
          <a:p>
            <a:pPr marL="0" indent="0">
              <a:buNone/>
            </a:pPr>
            <a:r>
              <a:rPr lang="en-US" sz="1800" dirty="0"/>
              <a:t>However, this is easy to get wrong...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More structural approaches to prevent or spot mistakes: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800" dirty="0">
                <a:solidFill>
                  <a:schemeClr val="accent2"/>
                </a:solidFill>
              </a:rPr>
              <a:t>Prepared statements </a:t>
            </a:r>
            <a:r>
              <a:rPr lang="en-US" sz="1800" dirty="0">
                <a:solidFill>
                  <a:schemeClr val="tx1"/>
                </a:solidFill>
              </a:rPr>
              <a:t>aka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Parameterised</a:t>
            </a:r>
            <a:r>
              <a:rPr lang="en-US" sz="1800" dirty="0">
                <a:solidFill>
                  <a:schemeClr val="accent2"/>
                </a:solidFill>
              </a:rPr>
              <a:t> queries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2"/>
                </a:solidFill>
              </a:rPr>
              <a:t>	</a:t>
            </a: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>
                <a:solidFill>
                  <a:schemeClr val="tx1"/>
                </a:solidFill>
              </a:rPr>
              <a:t>Easy to get right – as it gets rid of the problem.                                    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     But... only works in simple settings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>
                <a:solidFill>
                  <a:schemeClr val="accent2"/>
                </a:solidFill>
              </a:rPr>
              <a:t>Tainting</a:t>
            </a:r>
            <a:endParaRPr lang="en-US" dirty="0">
              <a:solidFill>
                <a:schemeClr val="accent2"/>
              </a:solidFill>
            </a:endParaRPr>
          </a:p>
          <a:p>
            <a:pPr marL="40005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    Using DAST or SAST tool to spot or add missing encodings 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>
                <a:solidFill>
                  <a:schemeClr val="accent2"/>
                </a:solidFill>
              </a:rPr>
              <a:t>Safe Builders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     Using type system to prevent missing or wrong encodings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F90C8-C19F-1812-3CD7-12347F97798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3328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22B792-963F-08FB-644D-CC168C532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a) Prepared Statements</a:t>
            </a:r>
            <a:endParaRPr lang="en-NL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531C44-6288-14A8-951C-FE920A54F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C10A5-9509-DDC1-6067-654C26B4EC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268983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/>
            </a:pPr>
            <a:r>
              <a:rPr lang="en-GB" altLang="nl-NL" sz="2400" dirty="0"/>
              <a:t>Dynamic SQL vs Prepared statements </a:t>
            </a:r>
            <a:endParaRPr lang="en-GB" altLang="nl-NL" sz="1800" dirty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116013"/>
            <a:ext cx="7918648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99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dirty="0">
                <a:solidFill>
                  <a:schemeClr val="tx1"/>
                </a:solidFill>
              </a:rPr>
              <a:t>Interface with SQL database can use </a:t>
            </a:r>
          </a:p>
          <a:p>
            <a:pPr eaLnBrk="1" hangingPunct="1">
              <a:lnSpc>
                <a:spcPct val="90000"/>
              </a:lnSpc>
              <a:spcBef>
                <a:spcPts val="499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endParaRPr lang="en-GB" altLang="nl-NL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99"/>
              </a:spcBef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dirty="0">
                <a:solidFill>
                  <a:schemeClr val="accent2"/>
                </a:solidFill>
              </a:rPr>
              <a:t>Dynamic SQL</a:t>
            </a:r>
            <a:r>
              <a:rPr lang="en-GB" altLang="nl-NL" dirty="0">
                <a:solidFill>
                  <a:schemeClr val="tx1"/>
                </a:solidFill>
              </a:rPr>
              <a:t>:                                           </a:t>
            </a:r>
          </a:p>
          <a:p>
            <a:pPr eaLnBrk="1" hangingPunct="1">
              <a:lnSpc>
                <a:spcPct val="90000"/>
              </a:lnSpc>
              <a:spcBef>
                <a:spcPts val="499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800" dirty="0">
                <a:solidFill>
                  <a:schemeClr val="tx1"/>
                </a:solidFill>
              </a:rPr>
              <a:t>      one</a:t>
            </a:r>
            <a:r>
              <a:rPr lang="en-GB" altLang="nl-NL" sz="1800" dirty="0">
                <a:solidFill>
                  <a:schemeClr val="tx2"/>
                </a:solidFill>
              </a:rPr>
              <a:t> string, which includes user input, is provided as </a:t>
            </a:r>
            <a:r>
              <a:rPr lang="en-GB" altLang="nl-NL" sz="1800" dirty="0">
                <a:solidFill>
                  <a:schemeClr val="tx1"/>
                </a:solidFill>
              </a:rPr>
              <a:t>SQL query  </a:t>
            </a:r>
          </a:p>
          <a:p>
            <a:pPr eaLnBrk="1" hangingPunct="1">
              <a:lnSpc>
                <a:spcPct val="90000"/>
              </a:lnSpc>
              <a:spcBef>
                <a:spcPts val="499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800" dirty="0">
                <a:solidFill>
                  <a:schemeClr val="tx1"/>
                </a:solidFill>
              </a:rPr>
              <a:t>                              </a:t>
            </a:r>
            <a:endParaRPr lang="en-GB" altLang="nl-NL" sz="1400" b="1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33" b="1" dirty="0">
                <a:latin typeface="Arial Narrow" panose="020B0606020202030204" pitchFamily="34" charset="0"/>
              </a:rPr>
              <a:t>    </a:t>
            </a:r>
            <a:r>
              <a:rPr lang="en-GB" altLang="nl-NL" sz="1633" b="1" dirty="0">
                <a:solidFill>
                  <a:srgbClr val="339933"/>
                </a:solidFill>
                <a:latin typeface="Arial Narrow" panose="020B0606020202030204" pitchFamily="34" charset="0"/>
              </a:rPr>
              <a:t>"SELECT * FROM Account WHERE Username = " + </a:t>
            </a:r>
            <a:r>
              <a:rPr lang="en-GB" altLang="nl-NL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$username </a:t>
            </a:r>
          </a:p>
          <a:p>
            <a:pPr lvl="1"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33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                                                  </a:t>
            </a:r>
            <a:r>
              <a:rPr lang="en-GB" altLang="nl-NL" sz="1633" b="1" dirty="0">
                <a:solidFill>
                  <a:srgbClr val="339933"/>
                </a:solidFill>
                <a:latin typeface="Arial Narrow" panose="020B0606020202030204" pitchFamily="34" charset="0"/>
              </a:rPr>
              <a:t>+ "AND Password = " + </a:t>
            </a:r>
            <a:r>
              <a:rPr lang="en-GB" altLang="nl-NL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$password</a:t>
            </a:r>
            <a:r>
              <a:rPr lang="en-GB" altLang="nl-NL" sz="1633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</a:p>
          <a:p>
            <a:pPr lvl="1"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endParaRPr lang="en-GB" altLang="nl-NL" sz="1633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dirty="0">
                <a:solidFill>
                  <a:schemeClr val="accent2"/>
                </a:solidFill>
              </a:rPr>
              <a:t>Prepared statements </a:t>
            </a:r>
            <a:r>
              <a:rPr lang="en-GB" altLang="nl-NL" dirty="0">
                <a:solidFill>
                  <a:schemeClr val="tx1"/>
                </a:solidFill>
              </a:rPr>
              <a:t>aka </a:t>
            </a:r>
            <a:r>
              <a:rPr lang="en-GB" altLang="nl-NL" dirty="0">
                <a:solidFill>
                  <a:schemeClr val="accent2"/>
                </a:solidFill>
              </a:rPr>
              <a:t>parameterised queries: </a:t>
            </a:r>
          </a:p>
          <a:p>
            <a:pPr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800" dirty="0">
                <a:solidFill>
                  <a:srgbClr val="339933"/>
                </a:solidFill>
              </a:rPr>
              <a:t>	</a:t>
            </a:r>
            <a:r>
              <a:rPr lang="en-GB" altLang="nl-NL" sz="1800" dirty="0">
                <a:solidFill>
                  <a:schemeClr val="tx1"/>
                </a:solidFill>
              </a:rPr>
              <a:t>a string with </a:t>
            </a:r>
            <a:r>
              <a:rPr lang="en-GB" altLang="nl-NL" sz="1800" dirty="0">
                <a:solidFill>
                  <a:srgbClr val="CC66FF"/>
                </a:solidFill>
              </a:rPr>
              <a:t>placeholders</a:t>
            </a:r>
            <a:r>
              <a:rPr lang="en-GB" altLang="nl-NL" sz="1800" dirty="0">
                <a:solidFill>
                  <a:srgbClr val="009900"/>
                </a:solidFill>
              </a:rPr>
              <a:t> </a:t>
            </a:r>
            <a:r>
              <a:rPr lang="en-GB" altLang="nl-NL" sz="1800" dirty="0">
                <a:solidFill>
                  <a:schemeClr val="tx1"/>
                </a:solidFill>
              </a:rPr>
              <a:t>is provided as query,                                                      and user inputs are provide as separate parameters</a:t>
            </a:r>
            <a:endParaRPr lang="en-GB" altLang="nl-NL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endParaRPr lang="en-GB" altLang="nl-NL" sz="9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800" b="1" dirty="0">
                <a:solidFill>
                  <a:srgbClr val="339933"/>
                </a:solidFill>
                <a:latin typeface="Arial Narrow" panose="020B0606020202030204" pitchFamily="34" charset="0"/>
              </a:rPr>
              <a:t>     "SELECT * FROM Account WHERE Username = </a:t>
            </a:r>
            <a:r>
              <a:rPr lang="en-GB" altLang="nl-NL" sz="1800" b="1" dirty="0">
                <a:solidFill>
                  <a:srgbClr val="CC66FF"/>
                </a:solidFill>
                <a:latin typeface="Arial Narrow" panose="020B0606020202030204" pitchFamily="34" charset="0"/>
              </a:rPr>
              <a:t>?</a:t>
            </a:r>
            <a:r>
              <a:rPr lang="en-GB" altLang="nl-NL" sz="1800" b="1" dirty="0">
                <a:solidFill>
                  <a:srgbClr val="339933"/>
                </a:solidFill>
                <a:latin typeface="Arial Narrow" panose="020B0606020202030204" pitchFamily="34" charset="0"/>
              </a:rPr>
              <a:t> AND Password = </a:t>
            </a:r>
            <a:r>
              <a:rPr lang="en-GB" altLang="nl-NL" sz="1800" b="1" dirty="0">
                <a:solidFill>
                  <a:srgbClr val="CC66FF"/>
                </a:solidFill>
                <a:latin typeface="Arial Narrow" panose="020B0606020202030204" pitchFamily="34" charset="0"/>
              </a:rPr>
              <a:t>?</a:t>
            </a:r>
            <a:r>
              <a:rPr lang="en-GB" altLang="nl-NL" sz="1800" b="1" dirty="0">
                <a:solidFill>
                  <a:srgbClr val="339933"/>
                </a:solidFill>
                <a:latin typeface="Arial Narrow" panose="020B0606020202030204" pitchFamily="34" charset="0"/>
              </a:rPr>
              <a:t>“    </a:t>
            </a:r>
            <a:r>
              <a:rPr lang="en-GB" altLang="nl-NL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$username                                                                                                 $password   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340" indent="-228577" defTabSz="492074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492" indent="-228577" defTabSz="492074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8645" indent="-228577" defTabSz="492074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5797" indent="-228577" defTabSz="492074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fld id="{7EAD3E82-A49F-41B4-8E03-BFC3A5A66C5A}" type="slidenum">
              <a:rPr lang="en-GB" altLang="nl-NL" sz="1400" smtClean="0">
                <a:latin typeface="Arial Rounded MT Bold" panose="020F07040305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  <a:defRPr/>
              </a:pPr>
              <a:t>26</a:t>
            </a:fld>
            <a:endParaRPr lang="en-GB" altLang="nl-NL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8207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276225"/>
            <a:ext cx="8280920" cy="9921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nl-NL" sz="2400" dirty="0"/>
              <a:t>Dynamic SQL &amp; prepared statements in Java  </a:t>
            </a:r>
            <a:r>
              <a:rPr lang="en-GB" altLang="nl-NL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800" dirty="0">
                <a:solidFill>
                  <a:schemeClr val="tx1"/>
                </a:solidFill>
              </a:rPr>
              <a:t>Code vulnerable to SQLi using </a:t>
            </a:r>
            <a:r>
              <a:rPr lang="en-GB" altLang="nl-NL" sz="1800" dirty="0">
                <a:solidFill>
                  <a:schemeClr val="accent2"/>
                </a:solidFill>
              </a:rPr>
              <a:t>dynamic SQL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String 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updateString</a:t>
            </a:r>
            <a:r>
              <a:rPr lang="en-GB" altLang="nl-NL" sz="1600" b="1" dirty="0">
                <a:latin typeface="Courier New" panose="02070309020205020404" pitchFamily="49" charset="0"/>
              </a:rPr>
              <a:t> =                       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  </a:t>
            </a:r>
            <a:r>
              <a:rPr lang="en-GB" altLang="nl-NL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"SELECT * FROM Account WHERE Username"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+ username + "AND Password =" + password;                    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stmt.executeUpdate</a:t>
            </a:r>
            <a:r>
              <a:rPr lang="en-GB" altLang="nl-NL" sz="1600" b="1" dirty="0">
                <a:latin typeface="Courier New" panose="02070309020205020404" pitchFamily="49" charset="0"/>
              </a:rPr>
              <a:t>(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updateString</a:t>
            </a:r>
            <a:r>
              <a:rPr lang="en-GB" altLang="nl-NL" sz="1600" b="1" dirty="0">
                <a:latin typeface="Courier New" panose="02070309020205020404" pitchFamily="49" charset="0"/>
              </a:rPr>
              <a:t>);</a:t>
            </a:r>
            <a:r>
              <a:rPr lang="en-GB" altLang="nl-NL" sz="1600" dirty="0"/>
              <a:t>    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800" dirty="0">
                <a:solidFill>
                  <a:schemeClr val="tx1"/>
                </a:solidFill>
              </a:rPr>
              <a:t>Code </a:t>
            </a:r>
            <a:r>
              <a:rPr lang="en-GB" altLang="nl-NL" sz="1800" i="1" dirty="0">
                <a:solidFill>
                  <a:schemeClr val="tx1"/>
                </a:solidFill>
              </a:rPr>
              <a:t>not</a:t>
            </a:r>
            <a:r>
              <a:rPr lang="en-GB" altLang="nl-NL" sz="1800" dirty="0">
                <a:solidFill>
                  <a:schemeClr val="tx1"/>
                </a:solidFill>
              </a:rPr>
              <a:t>  vulnerable to </a:t>
            </a:r>
            <a:r>
              <a:rPr lang="en-GB" altLang="nl-NL" sz="1800" dirty="0" err="1">
                <a:solidFill>
                  <a:schemeClr val="tx1"/>
                </a:solidFill>
              </a:rPr>
              <a:t>SQLi</a:t>
            </a:r>
            <a:r>
              <a:rPr lang="en-GB" altLang="nl-NL" sz="1800" dirty="0">
                <a:solidFill>
                  <a:schemeClr val="tx1"/>
                </a:solidFill>
              </a:rPr>
              <a:t> using </a:t>
            </a:r>
            <a:r>
              <a:rPr lang="en-GB" altLang="nl-NL" sz="1800" dirty="0">
                <a:solidFill>
                  <a:schemeClr val="accent2"/>
                </a:solidFill>
              </a:rPr>
              <a:t>prepared statements </a:t>
            </a:r>
            <a:r>
              <a:rPr lang="en-GB" altLang="nl-NL" sz="1800" dirty="0">
                <a:solidFill>
                  <a:schemeClr val="tx1"/>
                </a:solidFill>
              </a:rPr>
              <a:t> </a:t>
            </a:r>
            <a:endParaRPr lang="en-GB" altLang="nl-NL" sz="1800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b="1" dirty="0">
                <a:latin typeface="Courier New" panose="02070309020205020404" pitchFamily="49" charset="0"/>
              </a:rPr>
              <a:t>  </a:t>
            </a:r>
            <a:r>
              <a:rPr lang="en-GB" altLang="nl-NL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PreparedStatement</a:t>
            </a:r>
            <a:r>
              <a:rPr lang="en-GB" altLang="nl-NL" sz="1600" b="1" dirty="0">
                <a:latin typeface="Courier New" panose="02070309020205020404" pitchFamily="49" charset="0"/>
              </a:rPr>
              <a:t> login = 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con.preparedStatement</a:t>
            </a:r>
            <a:r>
              <a:rPr lang="en-GB" altLang="nl-NL" sz="1600" b="1" dirty="0">
                <a:latin typeface="Courier New" panose="02070309020205020404" pitchFamily="49" charset="0"/>
              </a:rPr>
              <a:t>("SELECT * FROM Account   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        WHERE Username = </a:t>
            </a:r>
            <a:r>
              <a:rPr lang="en-GB" altLang="nl-NL" sz="1600" b="1" dirty="0">
                <a:solidFill>
                  <a:srgbClr val="CC66FF"/>
                </a:solidFill>
                <a:latin typeface="Courier New" panose="02070309020205020404" pitchFamily="49" charset="0"/>
              </a:rPr>
              <a:t>?</a:t>
            </a:r>
            <a:r>
              <a:rPr lang="en-GB" altLang="nl-NL" sz="1600" b="1" dirty="0">
                <a:latin typeface="Courier New" panose="02070309020205020404" pitchFamily="49" charset="0"/>
              </a:rPr>
              <a:t> AND Password = </a:t>
            </a:r>
            <a:r>
              <a:rPr lang="en-GB" altLang="nl-NL" sz="1600" b="1" dirty="0">
                <a:solidFill>
                  <a:srgbClr val="CC66FF"/>
                </a:solidFill>
                <a:latin typeface="Courier New" panose="02070309020205020404" pitchFamily="49" charset="0"/>
              </a:rPr>
              <a:t>?</a:t>
            </a:r>
            <a:r>
              <a:rPr lang="en-GB" altLang="nl-NL" sz="1600" b="1" dirty="0">
                <a:latin typeface="Courier New" panose="02070309020205020404" pitchFamily="49" charset="0"/>
              </a:rPr>
              <a:t>" );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login.setString</a:t>
            </a:r>
            <a:r>
              <a:rPr lang="en-GB" altLang="nl-NL" sz="1600" b="1" dirty="0">
                <a:latin typeface="Courier New" panose="02070309020205020404" pitchFamily="49" charset="0"/>
              </a:rPr>
              <a:t>(</a:t>
            </a:r>
            <a:r>
              <a:rPr lang="en-GB" altLang="nl-NL" sz="1600" b="1" dirty="0">
                <a:solidFill>
                  <a:srgbClr val="CC66FF"/>
                </a:solidFill>
                <a:latin typeface="Courier New" panose="02070309020205020404" pitchFamily="49" charset="0"/>
              </a:rPr>
              <a:t>1</a:t>
            </a:r>
            <a:r>
              <a:rPr lang="en-GB" altLang="nl-NL" sz="1600" b="1" dirty="0">
                <a:latin typeface="Courier New" panose="02070309020205020404" pitchFamily="49" charset="0"/>
              </a:rPr>
              <a:t>, username); 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login.setString</a:t>
            </a:r>
            <a:r>
              <a:rPr lang="en-GB" altLang="nl-NL" sz="1600" b="1" dirty="0">
                <a:latin typeface="Courier New" panose="02070309020205020404" pitchFamily="49" charset="0"/>
              </a:rPr>
              <a:t>(</a:t>
            </a:r>
            <a:r>
              <a:rPr lang="en-GB" altLang="nl-NL" sz="1600" b="1" dirty="0">
                <a:solidFill>
                  <a:srgbClr val="CC66FF"/>
                </a:solidFill>
                <a:latin typeface="Courier New" panose="02070309020205020404" pitchFamily="49" charset="0"/>
              </a:rPr>
              <a:t>2</a:t>
            </a:r>
            <a:r>
              <a:rPr lang="en-GB" altLang="nl-NL" sz="1600" b="1" dirty="0">
                <a:latin typeface="Courier New" panose="02070309020205020404" pitchFamily="49" charset="0"/>
              </a:rPr>
              <a:t>, password);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login.executeUpdate</a:t>
            </a:r>
            <a:r>
              <a:rPr lang="en-GB" altLang="nl-NL" sz="1600" b="1" dirty="0">
                <a:latin typeface="Courier New" panose="02070309020205020404" pitchFamily="49" charset="0"/>
              </a:rPr>
              <a:t>();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fld id="{DB0AD151-D672-4349-B612-52B3593EB3DE}" type="slidenum">
              <a:rPr lang="en-GB" altLang="nl-NL" sz="1400" smtClean="0">
                <a:latin typeface="Arial Rounded MT Bold" panose="020F07040305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27</a:t>
            </a:fld>
            <a:endParaRPr lang="en-GB" altLang="nl-NL" sz="1400" dirty="0">
              <a:latin typeface="Arial Rounded MT Bold" panose="020F070403050403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12304" y="5278771"/>
            <a:ext cx="162984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800" dirty="0">
                <a:solidFill>
                  <a:srgbClr val="339933"/>
                </a:solidFill>
                <a:latin typeface="Arial Rounded MT Bold" panose="020F0704030504030204" pitchFamily="34" charset="0"/>
              </a:rPr>
              <a:t>bind variable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 flipV="1">
            <a:off x="3690276" y="4893891"/>
            <a:ext cx="1876076" cy="38488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82919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400" dirty="0"/>
              <a:t>The idea behind prepared statemens</a:t>
            </a:r>
            <a:br>
              <a:rPr lang="nl-NL" altLang="nl-NL" sz="2400" dirty="0"/>
            </a:br>
            <a:r>
              <a:rPr lang="nl-NL" altLang="nl-NL" sz="2000" dirty="0"/>
              <a:t>(aka parameterised queries) </a:t>
            </a:r>
            <a:endParaRPr lang="nl-NL" altLang="nl-NL" sz="2400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48322" y="3610834"/>
            <a:ext cx="8172150" cy="2155294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solidFill>
                  <a:schemeClr val="accent2"/>
                </a:solidFill>
              </a:rPr>
              <a:t>Prepared Statements</a:t>
            </a:r>
            <a:r>
              <a:rPr lang="nl-NL" altLang="nl-NL" sz="1800" dirty="0">
                <a:solidFill>
                  <a:schemeClr val="tx1"/>
                </a:solidFill>
              </a:rPr>
              <a:t>: the query is </a:t>
            </a:r>
            <a:r>
              <a:rPr lang="nl-NL" altLang="nl-NL" sz="1800" dirty="0">
                <a:solidFill>
                  <a:schemeClr val="tx2"/>
                </a:solidFill>
              </a:rPr>
              <a:t>parsed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i="1" dirty="0">
                <a:solidFill>
                  <a:schemeClr val="tx2"/>
                </a:solidFill>
              </a:rPr>
              <a:t>first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>
                <a:solidFill>
                  <a:schemeClr val="tx1"/>
                </a:solidFill>
              </a:rPr>
              <a:t> and then parameters are </a:t>
            </a:r>
            <a:r>
              <a:rPr lang="nl-NL" altLang="nl-NL" sz="1800" dirty="0">
                <a:solidFill>
                  <a:schemeClr val="tx2"/>
                </a:solidFill>
              </a:rPr>
              <a:t>substituted later</a:t>
            </a:r>
            <a:endParaRPr lang="nl-NL" altLang="nl-NL" sz="18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solidFill>
                  <a:schemeClr val="accent2"/>
                </a:solidFill>
              </a:rPr>
              <a:t>Dynamic SQL</a:t>
            </a:r>
            <a:r>
              <a:rPr lang="nl-NL" altLang="nl-NL" sz="1800" dirty="0">
                <a:solidFill>
                  <a:schemeClr val="tx1"/>
                </a:solidFill>
              </a:rPr>
              <a:t>: parameters are substituted first and then the result is parsed &amp; processed </a:t>
            </a:r>
            <a:endParaRPr lang="nl-NL" altLang="nl-NL" sz="1800" dirty="0">
              <a:solidFill>
                <a:schemeClr val="tx2"/>
              </a:solidFill>
            </a:endParaRPr>
          </a:p>
          <a:p>
            <a:pPr marL="57150" indent="0">
              <a:lnSpc>
                <a:spcPct val="100000"/>
              </a:lnSpc>
              <a:buNone/>
            </a:pPr>
            <a:r>
              <a:rPr lang="nl-NL" altLang="nl-NL" sz="1800" dirty="0">
                <a:solidFill>
                  <a:schemeClr val="tx1"/>
                </a:solidFill>
              </a:rPr>
              <a:t>Key insight: we</a:t>
            </a:r>
            <a:r>
              <a:rPr lang="nl-NL" altLang="nl-NL" sz="1800" dirty="0">
                <a:solidFill>
                  <a:srgbClr val="FF0000"/>
                </a:solidFill>
              </a:rPr>
              <a:t> do not parse </a:t>
            </a:r>
            <a:r>
              <a:rPr lang="nl-NL" altLang="nl-NL" sz="1800" dirty="0">
                <a:solidFill>
                  <a:schemeClr val="tx1"/>
                </a:solidFill>
              </a:rPr>
              <a:t>the parameters as SQL,                                                          so the substitution becomes less dangerous 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C6B24DE-B380-4D55-81D6-B325C89FE1A8}" type="slidenum">
              <a:rPr lang="en-GB" altLang="nl-NL" smtClean="0"/>
              <a:pPr/>
              <a:t>28</a:t>
            </a:fld>
            <a:endParaRPr lang="en-GB" altLang="nl-NL" dirty="0"/>
          </a:p>
        </p:txBody>
      </p:sp>
      <p:grpSp>
        <p:nvGrpSpPr>
          <p:cNvPr id="62469" name="Group 34"/>
          <p:cNvGrpSpPr>
            <a:grpSpLocks/>
          </p:cNvGrpSpPr>
          <p:nvPr/>
        </p:nvGrpSpPr>
        <p:grpSpPr bwMode="auto">
          <a:xfrm>
            <a:off x="1108701" y="1293129"/>
            <a:ext cx="6537964" cy="2166667"/>
            <a:chOff x="822884" y="1769321"/>
            <a:chExt cx="6537141" cy="3222950"/>
          </a:xfrm>
        </p:grpSpPr>
        <p:sp>
          <p:nvSpPr>
            <p:cNvPr id="62470" name="TextBox 5"/>
            <p:cNvSpPr txBox="1">
              <a:spLocks noChangeArrowheads="1"/>
            </p:cNvSpPr>
            <p:nvPr/>
          </p:nvSpPr>
          <p:spPr bwMode="auto">
            <a:xfrm>
              <a:off x="822884" y="1769321"/>
              <a:ext cx="4457711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SELECT ... FROM ...  WHERE ...</a:t>
              </a:r>
            </a:p>
          </p:txBody>
        </p:sp>
        <p:sp>
          <p:nvSpPr>
            <p:cNvPr id="62471" name="TextBox 6"/>
            <p:cNvSpPr txBox="1">
              <a:spLocks noChangeArrowheads="1"/>
            </p:cNvSpPr>
            <p:nvPr/>
          </p:nvSpPr>
          <p:spPr bwMode="auto">
            <a:xfrm>
              <a:off x="2770800" y="2677502"/>
              <a:ext cx="1287370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Accounts</a:t>
              </a:r>
              <a:endParaRPr lang="nl-NL" altLang="nl-NL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2472" name="TextBox 7"/>
            <p:cNvSpPr txBox="1">
              <a:spLocks noChangeArrowheads="1"/>
            </p:cNvSpPr>
            <p:nvPr/>
          </p:nvSpPr>
          <p:spPr bwMode="auto">
            <a:xfrm>
              <a:off x="4682429" y="2725181"/>
              <a:ext cx="598166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endParaRPr lang="nl-NL" altLang="nl-NL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473" name="TextBox 8"/>
            <p:cNvSpPr txBox="1">
              <a:spLocks noChangeArrowheads="1"/>
            </p:cNvSpPr>
            <p:nvPr/>
          </p:nvSpPr>
          <p:spPr bwMode="auto">
            <a:xfrm>
              <a:off x="2024844" y="2735899"/>
              <a:ext cx="3385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20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  <a:endParaRPr lang="nl-NL" altLang="nl-NL" sz="2000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2474" name="TextBox 10"/>
            <p:cNvSpPr txBox="1">
              <a:spLocks noChangeArrowheads="1"/>
            </p:cNvSpPr>
            <p:nvPr/>
          </p:nvSpPr>
          <p:spPr bwMode="auto">
            <a:xfrm>
              <a:off x="3284564" y="3583456"/>
              <a:ext cx="338511" cy="53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20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endParaRPr lang="nl-NL" altLang="nl-NL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408018" y="3888608"/>
              <a:ext cx="607935" cy="476142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328654" y="3050599"/>
              <a:ext cx="609523" cy="477728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603258" y="3060121"/>
              <a:ext cx="1112698" cy="587241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3360316" y="2153742"/>
              <a:ext cx="14285" cy="557085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4992896" y="2222185"/>
              <a:ext cx="12698" cy="557085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188919" y="2169681"/>
              <a:ext cx="14286" cy="555499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481" name="TextBox 24"/>
            <p:cNvSpPr txBox="1">
              <a:spLocks noChangeArrowheads="1"/>
            </p:cNvSpPr>
            <p:nvPr/>
          </p:nvSpPr>
          <p:spPr bwMode="auto">
            <a:xfrm>
              <a:off x="6012147" y="3505961"/>
              <a:ext cx="338511" cy="53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20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endParaRPr lang="nl-NL" altLang="nl-NL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482" name="TextBox 25"/>
            <p:cNvSpPr txBox="1">
              <a:spLocks noChangeArrowheads="1"/>
            </p:cNvSpPr>
            <p:nvPr/>
          </p:nvSpPr>
          <p:spPr bwMode="auto">
            <a:xfrm>
              <a:off x="1458905" y="4456653"/>
              <a:ext cx="1287370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Username</a:t>
              </a:r>
              <a:endParaRPr lang="nl-NL" altLang="nl-NL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2483" name="TextBox 28"/>
            <p:cNvSpPr txBox="1">
              <a:spLocks noChangeArrowheads="1"/>
            </p:cNvSpPr>
            <p:nvPr/>
          </p:nvSpPr>
          <p:spPr bwMode="auto">
            <a:xfrm>
              <a:off x="5055535" y="4439016"/>
              <a:ext cx="1011688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 err="1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Passwd</a:t>
              </a:r>
              <a:endParaRPr lang="nl-NL" altLang="nl-NL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204847" y="3915589"/>
              <a:ext cx="1112697" cy="587241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454050" y="3888608"/>
              <a:ext cx="571428" cy="51582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690560" y="3947332"/>
              <a:ext cx="396825" cy="457096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487" name="TextBox 32"/>
            <p:cNvSpPr txBox="1">
              <a:spLocks noChangeArrowheads="1"/>
            </p:cNvSpPr>
            <p:nvPr/>
          </p:nvSpPr>
          <p:spPr bwMode="auto">
            <a:xfrm>
              <a:off x="4034422" y="4442884"/>
              <a:ext cx="460324" cy="54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CC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$1</a:t>
              </a:r>
              <a:endParaRPr lang="nl-NL" altLang="nl-NL" sz="1800" dirty="0">
                <a:solidFill>
                  <a:srgbClr val="CC66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2488" name="TextBox 33"/>
            <p:cNvSpPr txBox="1">
              <a:spLocks noChangeArrowheads="1"/>
            </p:cNvSpPr>
            <p:nvPr/>
          </p:nvSpPr>
          <p:spPr bwMode="auto">
            <a:xfrm>
              <a:off x="6899701" y="4428617"/>
              <a:ext cx="460324" cy="54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CC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$2</a:t>
              </a:r>
              <a:endParaRPr lang="nl-NL" altLang="nl-NL" sz="1800" dirty="0">
                <a:solidFill>
                  <a:srgbClr val="CC66FF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7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0699-FCAF-F238-B39E-97DAA969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Prepared Statements as solution to SQLi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CC2F-E23E-2851-2B65-726DECC16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124745"/>
            <a:ext cx="7990657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800" u="sng" dirty="0"/>
              <a:t>Problem</a:t>
            </a:r>
            <a:r>
              <a:rPr lang="en-US" sz="1800" dirty="0"/>
              <a:t>: </a:t>
            </a:r>
            <a:r>
              <a:rPr lang="en-US" sz="1800" dirty="0">
                <a:solidFill>
                  <a:srgbClr val="FF0000"/>
                </a:solidFill>
              </a:rPr>
              <a:t>user inputs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are substituted in a </a:t>
            </a:r>
            <a:r>
              <a:rPr lang="en-US" sz="1800" dirty="0">
                <a:solidFill>
                  <a:srgbClr val="339933"/>
                </a:solidFill>
              </a:rPr>
              <a:t>command </a:t>
            </a:r>
            <a:r>
              <a:rPr lang="en-US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dirty="0"/>
              <a:t>, which is   then parsed &amp; executed by some API, </a:t>
            </a:r>
            <a:r>
              <a:rPr lang="en-US" sz="1800" dirty="0" err="1"/>
              <a:t>ie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unsafeAPImethod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</a:t>
            </a:r>
            <a:r>
              <a:rPr lang="en-US" sz="1800" b="1" baseline="-25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]...[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baseline="-25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0" indent="0">
              <a:buNone/>
            </a:pPr>
            <a:r>
              <a:rPr lang="en-US" sz="1800" u="sng" dirty="0"/>
              <a:t>Solution</a:t>
            </a:r>
            <a:r>
              <a:rPr lang="en-US" sz="1800" dirty="0"/>
              <a:t>: provide </a:t>
            </a:r>
            <a:r>
              <a:rPr lang="en-US" sz="1800" dirty="0">
                <a:solidFill>
                  <a:srgbClr val="339933"/>
                </a:solidFill>
              </a:rPr>
              <a:t>command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user inputs </a:t>
            </a:r>
            <a:r>
              <a:rPr lang="en-US" sz="1800" dirty="0"/>
              <a:t>as separate arguments,  so API methods know which bits to parse &amp; </a:t>
            </a:r>
            <a:r>
              <a:rPr lang="en-US" sz="1800" dirty="0" err="1"/>
              <a:t>execut,e</a:t>
            </a:r>
            <a:r>
              <a:rPr lang="en-US" sz="1800" dirty="0"/>
              <a:t> and which not, </a:t>
            </a:r>
            <a:r>
              <a:rPr lang="en-US" sz="1800" dirty="0" err="1"/>
              <a:t>ie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safeAPImethod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..,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600" dirty="0"/>
              <a:t>Under the hood, the API could simply apply the right encoding operation to the parameters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b="1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6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/>
              <a:t>Here </a:t>
            </a:r>
            <a:r>
              <a:rPr lang="en-US" sz="16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[x:=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/>
              <a:t> means </a:t>
            </a:r>
            <a:r>
              <a:rPr lang="en-US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/>
              <a:t> with all occurrences of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/>
              <a:t>replaced by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8302F-D195-6F03-85F3-20BDFA0D106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231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67EA-B3BF-41C3-6675-318497AE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Secure input handling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A034-1C9B-84A6-E1D2-0618164E3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Last week: preventing input problems with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Validation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2"/>
                </a:solidFill>
              </a:rPr>
              <a:t>Sanitisation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(aka</a:t>
            </a:r>
            <a:r>
              <a:rPr lang="en-US" sz="1800" dirty="0">
                <a:solidFill>
                  <a:schemeClr val="accent2"/>
                </a:solidFill>
              </a:rPr>
              <a:t> encoding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2"/>
                </a:solidFill>
              </a:rPr>
              <a:t>Canonicalisation</a:t>
            </a:r>
            <a:endParaRPr lang="en-US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1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dirty="0"/>
              <a:t>This week: more ‘structural/foundational’ solutions to rule out </a:t>
            </a:r>
          </a:p>
          <a:p>
            <a:pPr marL="451891" indent="-400050">
              <a:buFont typeface="+mj-lt"/>
              <a:buAutoNum type="romanUcPeriod"/>
            </a:pPr>
            <a:r>
              <a:rPr lang="en-US" sz="1800" dirty="0">
                <a:solidFill>
                  <a:schemeClr val="accent2"/>
                </a:solidFill>
              </a:rPr>
              <a:t>Tackling buggy parsing with </a:t>
            </a:r>
            <a:r>
              <a:rPr lang="en-US" sz="1800" dirty="0" err="1">
                <a:solidFill>
                  <a:srgbClr val="339933"/>
                </a:solidFill>
              </a:rPr>
              <a:t>LangSec</a:t>
            </a:r>
            <a:endParaRPr lang="en-US" sz="1800" dirty="0">
              <a:solidFill>
                <a:schemeClr val="accent2"/>
              </a:solidFill>
            </a:endParaRPr>
          </a:p>
          <a:p>
            <a:pPr marL="451891" indent="-400050">
              <a:buFont typeface="+mj-lt"/>
              <a:buAutoNum type="romanUcPeriod"/>
            </a:pPr>
            <a:r>
              <a:rPr lang="en-US" sz="1800" dirty="0">
                <a:solidFill>
                  <a:schemeClr val="accent2"/>
                </a:solidFill>
              </a:rPr>
              <a:t>How (not) to tackle unintended parsing - </a:t>
            </a:r>
            <a:r>
              <a:rPr lang="en-US" sz="1800" dirty="0" err="1">
                <a:solidFill>
                  <a:schemeClr val="accent2"/>
                </a:solidFill>
              </a:rPr>
              <a:t>ie</a:t>
            </a:r>
            <a:r>
              <a:rPr lang="en-US" sz="1800" dirty="0">
                <a:solidFill>
                  <a:schemeClr val="accent2"/>
                </a:solidFill>
              </a:rPr>
              <a:t> injection flaws</a:t>
            </a:r>
          </a:p>
          <a:p>
            <a:pPr marL="757626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39933"/>
                </a:solidFill>
              </a:rPr>
              <a:t>Input vs output </a:t>
            </a:r>
            <a:r>
              <a:rPr lang="en-US" sz="1800" dirty="0" err="1">
                <a:solidFill>
                  <a:srgbClr val="339933"/>
                </a:solidFill>
              </a:rPr>
              <a:t>sanitisation</a:t>
            </a:r>
            <a:endParaRPr lang="en-US" sz="1800" dirty="0">
              <a:solidFill>
                <a:srgbClr val="339933"/>
              </a:solidFill>
            </a:endParaRPr>
          </a:p>
          <a:p>
            <a:pPr marL="757626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39933"/>
                </a:solidFill>
              </a:rPr>
              <a:t>Taint Tracking </a:t>
            </a:r>
          </a:p>
          <a:p>
            <a:pPr marL="757626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39933"/>
                </a:solidFill>
              </a:rPr>
              <a:t>Safe builders</a:t>
            </a:r>
          </a:p>
          <a:p>
            <a:pPr marL="777611" lvl="2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Case study: </a:t>
            </a:r>
            <a:r>
              <a:rPr lang="en-US" sz="1800" dirty="0">
                <a:solidFill>
                  <a:srgbClr val="339933"/>
                </a:solidFill>
              </a:rPr>
              <a:t>XSS</a:t>
            </a:r>
          </a:p>
          <a:p>
            <a:pPr marL="414726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394741" indent="-342900">
              <a:buFont typeface="+mj-lt"/>
              <a:buAutoNum type="romanUcPeriod"/>
            </a:pPr>
            <a:endParaRPr lang="en-US" sz="1800" dirty="0">
              <a:solidFill>
                <a:schemeClr val="accent2"/>
              </a:solidFill>
            </a:endParaRPr>
          </a:p>
          <a:p>
            <a:pPr marL="394741" indent="-342900">
              <a:buFont typeface="+mj-lt"/>
              <a:buAutoNum type="romanUcPeriod"/>
            </a:pPr>
            <a:endParaRPr lang="en-US" sz="1800" dirty="0">
              <a:solidFill>
                <a:schemeClr val="accent2"/>
              </a:solidFill>
            </a:endParaRPr>
          </a:p>
          <a:p>
            <a:pPr marL="414726" lvl="1" indent="0">
              <a:buNone/>
            </a:pPr>
            <a:endParaRPr lang="en-US" sz="1800" dirty="0"/>
          </a:p>
          <a:p>
            <a:pPr marL="5184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13952-1B0F-53CC-9237-96FB08553669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3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756953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0699-FCAF-F238-B39E-97DAA969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Limitation of this approach, more generally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CC2F-E23E-2851-2B65-726DECC16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124745"/>
            <a:ext cx="7990657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as general technique to prevent injection attacks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>
                <a:solidFill>
                  <a:schemeClr val="accent2"/>
                </a:solidFill>
              </a:rPr>
              <a:t>Requires custom solution for each injection-prone API method </a:t>
            </a:r>
          </a:p>
          <a:p>
            <a:pPr lvl="1"/>
            <a:r>
              <a:rPr lang="en-US" sz="1600" dirty="0" err="1"/>
              <a:t>Eg</a:t>
            </a:r>
            <a:r>
              <a:rPr lang="en-US" sz="1600" dirty="0"/>
              <a:t> for safe LDAP queries, safe XPath queries,....</a:t>
            </a:r>
          </a:p>
          <a:p>
            <a:endParaRPr lang="en-US" sz="1800" dirty="0"/>
          </a:p>
          <a:p>
            <a:r>
              <a:rPr lang="en-US" sz="1800" dirty="0">
                <a:solidFill>
                  <a:schemeClr val="accent2"/>
                </a:solidFill>
              </a:rPr>
              <a:t>Only works for simple situations that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solidFill>
                  <a:srgbClr val="339933"/>
                </a:solidFill>
              </a:rPr>
              <a:t>involve just one encoding function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 </a:t>
            </a:r>
            <a:r>
              <a:rPr lang="en-US" sz="1800" dirty="0">
                <a:solidFill>
                  <a:srgbClr val="339933"/>
                </a:solidFill>
              </a:rPr>
              <a:t>involve only simple substitution patterns   </a:t>
            </a:r>
          </a:p>
          <a:p>
            <a:pPr marL="457200" lvl="1" indent="0">
              <a:buNone/>
            </a:pPr>
            <a:r>
              <a:rPr lang="en-US" sz="1800" dirty="0"/>
              <a:t>This means we cannot use it to combat XSS </a:t>
            </a:r>
            <a:r>
              <a:rPr lang="en-US" sz="1600" dirty="0"/>
              <a:t>(more on that later)</a:t>
            </a:r>
          </a:p>
          <a:p>
            <a:pPr marL="0" indent="0">
              <a:buNone/>
            </a:pPr>
            <a:endParaRPr lang="en-US" sz="1600" dirty="0"/>
          </a:p>
          <a:p>
            <a:pPr marL="400050" lvl="1" indent="0">
              <a:buNone/>
            </a:pPr>
            <a:r>
              <a:rPr lang="en-US" sz="1600" dirty="0"/>
              <a:t>Also, it may not be able to express some highly configurable fancy SQL queries</a:t>
            </a:r>
            <a:endParaRPr lang="en-NL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8302F-D195-6F03-85F3-20BDFA0D106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5836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1914-D5C1-F532-1104-A6DCE4EE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Prepared Statements not quite fool-proof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7B327-3024-B9B4-3B14-B5532BBE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Prepared statements are easy to use, but not quite fool-proof</a:t>
            </a:r>
            <a:endParaRPr lang="en-US" dirty="0"/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PreparedStatement</a:t>
            </a:r>
            <a:r>
              <a:rPr lang="en-GB" altLang="nl-NL" sz="1600" b="1" dirty="0">
                <a:latin typeface="Courier New" panose="02070309020205020404" pitchFamily="49" charset="0"/>
              </a:rPr>
              <a:t> 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login</a:t>
            </a:r>
            <a:r>
              <a:rPr lang="en-GB" altLang="nl-NL" sz="1600" b="1" dirty="0">
                <a:latin typeface="Courier New" panose="02070309020205020404" pitchFamily="49" charset="0"/>
              </a:rPr>
              <a:t> = 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con.preparedStatement</a:t>
            </a:r>
            <a:r>
              <a:rPr lang="en-GB" altLang="nl-NL" sz="1600" b="1" dirty="0">
                <a:latin typeface="Courier New" panose="02070309020205020404" pitchFamily="49" charset="0"/>
              </a:rPr>
              <a:t>     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 (</a:t>
            </a:r>
            <a:r>
              <a:rPr lang="en-GB" altLang="nl-NL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"SELECT * FROM Account WHERE Username"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+ username + "AND Password =" + password</a:t>
            </a:r>
            <a:r>
              <a:rPr lang="en-GB" altLang="nl-NL" sz="1600" b="1" dirty="0">
                <a:latin typeface="Courier New" panose="02070309020205020404" pitchFamily="49" charset="0"/>
              </a:rPr>
              <a:t>);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login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.executeUpdate</a:t>
            </a:r>
            <a:r>
              <a:rPr lang="en-GB" altLang="nl-NL" sz="1600" b="1" dirty="0">
                <a:latin typeface="Courier New" panose="02070309020205020404" pitchFamily="49" charset="0"/>
              </a:rPr>
              <a:t>();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dirty="0"/>
              <a:t>    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A7A14-7FDA-5CFD-FA43-6197CFABE7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31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588167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22B792-963F-08FB-644D-CC168C532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b) Tainting</a:t>
            </a:r>
            <a:endParaRPr lang="en-NL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531C44-6288-14A8-951C-FE920A54F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C10A5-9509-DDC1-6067-654C26B4EC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577549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76A9-6DC9-762D-6257-B82BE706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Tainting </a:t>
            </a:r>
            <a:r>
              <a:rPr lang="en-US" sz="2000" dirty="0"/>
              <a:t>aka</a:t>
            </a:r>
            <a:r>
              <a:rPr lang="en-US" sz="2400" dirty="0"/>
              <a:t> Taint analysis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9D98-97F2-CE96-D351-C3107714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Core idea is to use </a:t>
            </a:r>
            <a:r>
              <a:rPr lang="en-US" sz="1800" dirty="0">
                <a:solidFill>
                  <a:schemeClr val="accent2"/>
                </a:solidFill>
              </a:rPr>
              <a:t>data flow analysis</a:t>
            </a:r>
            <a:r>
              <a:rPr lang="en-US" sz="1800" dirty="0"/>
              <a:t>: </a:t>
            </a:r>
          </a:p>
          <a:p>
            <a:r>
              <a:rPr lang="en-US" sz="1800" dirty="0">
                <a:solidFill>
                  <a:schemeClr val="tx1"/>
                </a:solidFill>
              </a:rPr>
              <a:t>we </a:t>
            </a:r>
            <a:r>
              <a:rPr lang="en-US" sz="1800" dirty="0">
                <a:solidFill>
                  <a:schemeClr val="accent2"/>
                </a:solidFill>
              </a:rPr>
              <a:t>track &amp; trace user inputs </a:t>
            </a:r>
            <a:r>
              <a:rPr lang="en-US" sz="1800" dirty="0">
                <a:solidFill>
                  <a:schemeClr val="tx1"/>
                </a:solidFill>
              </a:rPr>
              <a:t>– aka </a:t>
            </a:r>
            <a:r>
              <a:rPr lang="en-US" sz="1800" dirty="0">
                <a:solidFill>
                  <a:srgbClr val="FF0000"/>
                </a:solidFill>
              </a:rPr>
              <a:t>tainted data</a:t>
            </a:r>
          </a:p>
          <a:p>
            <a:r>
              <a:rPr lang="en-US" sz="1800" dirty="0">
                <a:solidFill>
                  <a:schemeClr val="tx1"/>
                </a:solidFill>
              </a:rPr>
              <a:t>If tainted data ends up in a dangerous API, we give a warning</a:t>
            </a:r>
          </a:p>
          <a:p>
            <a:r>
              <a:rPr lang="en-US" sz="1600" dirty="0">
                <a:solidFill>
                  <a:schemeClr val="tx1"/>
                </a:solidFill>
              </a:rPr>
              <a:t>Like SAL annotations </a:t>
            </a:r>
            <a:r>
              <a:rPr lang="en-US" sz="1600" dirty="0" err="1">
                <a:solidFill>
                  <a:schemeClr val="tx1"/>
                </a:solidFill>
              </a:rPr>
              <a:t>SA_Pre</a:t>
            </a:r>
            <a:r>
              <a:rPr lang="en-US" sz="1600" dirty="0">
                <a:solidFill>
                  <a:schemeClr val="tx1"/>
                </a:solidFill>
              </a:rPr>
              <a:t>[Tainted=True] in </a:t>
            </a:r>
            <a:r>
              <a:rPr lang="en-US" sz="1600" dirty="0" err="1">
                <a:solidFill>
                  <a:schemeClr val="tx1"/>
                </a:solidFill>
              </a:rPr>
              <a:t>PREfast</a:t>
            </a:r>
            <a:r>
              <a:rPr lang="en-US" sz="1600" dirty="0">
                <a:solidFill>
                  <a:schemeClr val="tx1"/>
                </a:solidFill>
              </a:rPr>
              <a:t>, but inferred automatically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Such an analysis needs to know</a:t>
            </a:r>
          </a:p>
          <a:p>
            <a:r>
              <a:rPr lang="en-US" sz="1600" dirty="0">
                <a:solidFill>
                  <a:srgbClr val="339933"/>
                </a:solidFill>
              </a:rPr>
              <a:t>all  sources &amp; sinks</a:t>
            </a:r>
          </a:p>
          <a:p>
            <a:r>
              <a:rPr lang="en-US" sz="1600" dirty="0">
                <a:solidFill>
                  <a:srgbClr val="339933"/>
                </a:solidFill>
              </a:rPr>
              <a:t>all operations that combine data and propagate taint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concatenation of two strings is tainted if one of them is  </a:t>
            </a:r>
          </a:p>
          <a:p>
            <a:r>
              <a:rPr lang="en-US" sz="1600" dirty="0">
                <a:solidFill>
                  <a:srgbClr val="339933"/>
                </a:solidFill>
              </a:rPr>
              <a:t>all operations that </a:t>
            </a:r>
            <a:r>
              <a:rPr lang="en-US" sz="1600" dirty="0" err="1">
                <a:solidFill>
                  <a:srgbClr val="339933"/>
                </a:solidFill>
              </a:rPr>
              <a:t>sanitise</a:t>
            </a:r>
            <a:r>
              <a:rPr lang="en-US" sz="1600" dirty="0">
                <a:solidFill>
                  <a:srgbClr val="339933"/>
                </a:solidFill>
              </a:rPr>
              <a:t> data and remove taint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SQLencoding</a:t>
            </a:r>
            <a:r>
              <a:rPr lang="en-US" sz="1600" dirty="0">
                <a:solidFill>
                  <a:schemeClr val="tx1"/>
                </a:solidFill>
              </a:rPr>
              <a:t> removes taint (as far as SQLi is concerned)</a:t>
            </a:r>
          </a:p>
          <a:p>
            <a:pPr lvl="1"/>
            <a:endParaRPr lang="en-US" sz="400" dirty="0">
              <a:solidFill>
                <a:srgbClr val="339933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Taint analysis can be done </a:t>
            </a:r>
            <a:r>
              <a:rPr lang="en-US" sz="1800" dirty="0">
                <a:solidFill>
                  <a:schemeClr val="accent2"/>
                </a:solidFill>
              </a:rPr>
              <a:t>dynamically</a:t>
            </a:r>
            <a:r>
              <a:rPr lang="en-US" sz="1800" dirty="0">
                <a:solidFill>
                  <a:schemeClr val="tx2"/>
                </a:solidFill>
              </a:rPr>
              <a:t> (DAST) or </a:t>
            </a:r>
            <a:r>
              <a:rPr lang="en-US" sz="1800" dirty="0">
                <a:solidFill>
                  <a:schemeClr val="accent2"/>
                </a:solidFill>
              </a:rPr>
              <a:t>statically</a:t>
            </a:r>
            <a:r>
              <a:rPr lang="en-US" sz="1800" dirty="0">
                <a:solidFill>
                  <a:schemeClr val="tx2"/>
                </a:solidFill>
              </a:rPr>
              <a:t> (SAST)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39933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3AD53-74B2-54AC-2C8F-FAF6C620AE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8917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981D-BF83-745B-3578-F69F0290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&amp; static taint analysis 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D2741-BE87-2FD1-C2F2-987E92098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accent2"/>
                </a:solidFill>
              </a:rPr>
              <a:t>Perl scripting language </a:t>
            </a:r>
            <a:r>
              <a:rPr lang="en-US" sz="1800" dirty="0"/>
              <a:t>first introduced a taint mode in 1989</a:t>
            </a:r>
          </a:p>
          <a:p>
            <a:pPr lvl="1"/>
            <a:r>
              <a:rPr lang="en-US" sz="1800" dirty="0"/>
              <a:t>external input are marked &amp; tracked </a:t>
            </a:r>
          </a:p>
          <a:p>
            <a:pPr lvl="1"/>
            <a:r>
              <a:rPr lang="en-US" sz="1800" dirty="0" err="1"/>
              <a:t>perl</a:t>
            </a:r>
            <a:r>
              <a:rPr lang="en-US" sz="1800" dirty="0"/>
              <a:t> execution engine aborts when tainted data is fed to dangerous functions</a:t>
            </a:r>
          </a:p>
          <a:p>
            <a:pPr marL="457200" lvl="1" indent="0">
              <a:buNone/>
            </a:pPr>
            <a:r>
              <a:rPr lang="en-US" sz="1600" dirty="0"/>
              <a:t> It looks like Perl 6 will remove taint mode</a:t>
            </a:r>
          </a:p>
          <a:p>
            <a:pPr marL="400050"/>
            <a:r>
              <a:rPr lang="en-US" sz="1800" dirty="0">
                <a:solidFill>
                  <a:schemeClr val="accent2"/>
                </a:solidFill>
              </a:rPr>
              <a:t>Windows/Microsoft Office </a:t>
            </a:r>
            <a:r>
              <a:rPr lang="en-US" sz="1800" dirty="0"/>
              <a:t>does taint tracking of documents using the </a:t>
            </a:r>
            <a:r>
              <a:rPr lang="en-US" sz="1800" dirty="0">
                <a:solidFill>
                  <a:srgbClr val="339933"/>
                </a:solidFill>
              </a:rPr>
              <a:t>Mark of the Web </a:t>
            </a:r>
            <a:r>
              <a:rPr lang="en-US" sz="1800" dirty="0">
                <a:solidFill>
                  <a:schemeClr val="tx1"/>
                </a:solidFill>
              </a:rPr>
              <a:t>to then block / warn users about macros in tainted document</a:t>
            </a:r>
          </a:p>
          <a:p>
            <a:pPr marL="51435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Rules have been tightened in March 2022; maybe macros attacks will become a thing of the past?</a:t>
            </a:r>
          </a:p>
          <a:p>
            <a:pPr marL="400050" indent="-285750"/>
            <a:r>
              <a:rPr lang="en-US" sz="1800" dirty="0"/>
              <a:t>Most </a:t>
            </a:r>
            <a:r>
              <a:rPr lang="en-US" sz="1800" dirty="0">
                <a:solidFill>
                  <a:schemeClr val="accent2"/>
                </a:solidFill>
              </a:rPr>
              <a:t>SAST tools </a:t>
            </a:r>
            <a:r>
              <a:rPr lang="en-US" sz="1800" dirty="0"/>
              <a:t>(incl. </a:t>
            </a:r>
            <a:r>
              <a:rPr lang="en-US" sz="1800" dirty="0">
                <a:solidFill>
                  <a:srgbClr val="339933"/>
                </a:solidFill>
              </a:rPr>
              <a:t>Fortify</a:t>
            </a:r>
            <a:r>
              <a:rPr lang="en-US" sz="1800" dirty="0"/>
              <a:t>, discussed in SIO lecture) use static taint analysis to provide warnings about inputs reaching dangerous sinks (without being validated/encoded).</a:t>
            </a:r>
          </a:p>
          <a:p>
            <a:pPr marL="514350" lvl="1" indent="0">
              <a:buNone/>
            </a:pPr>
            <a:endParaRPr lang="en-NL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68079-6688-6488-ADA4-5A6808C526A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0917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981D-BF83-745B-3578-F69F0290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Tainting limitations?</a:t>
            </a:r>
            <a:endParaRPr lang="en-NL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D2741-BE87-2FD1-C2F2-987E92098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2"/>
                </a:solidFill>
              </a:rPr>
              <a:t>Multiple </a:t>
            </a:r>
            <a:r>
              <a:rPr lang="en-US" sz="1800" dirty="0" err="1">
                <a:solidFill>
                  <a:schemeClr val="accent2"/>
                </a:solidFill>
              </a:rPr>
              <a:t>sanitisation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operations, for different types of data/different sinks (</a:t>
            </a:r>
            <a:r>
              <a:rPr lang="en-US" sz="1800" dirty="0" err="1"/>
              <a:t>eg</a:t>
            </a:r>
            <a:r>
              <a:rPr lang="en-US" sz="1800" dirty="0"/>
              <a:t> SQL vs HTML), complicate matters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/>
              <a:t>Accurate analysis requires </a:t>
            </a:r>
            <a:r>
              <a:rPr lang="en-US" sz="1800" dirty="0">
                <a:solidFill>
                  <a:srgbClr val="339933"/>
                </a:solidFill>
              </a:rPr>
              <a:t>different kinds of taint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800" dirty="0"/>
              <a:t>There may be </a:t>
            </a:r>
            <a:r>
              <a:rPr lang="en-US" sz="1800" i="1" dirty="0">
                <a:solidFill>
                  <a:schemeClr val="accent2"/>
                </a:solidFill>
              </a:rPr>
              <a:t>many</a:t>
            </a:r>
            <a:r>
              <a:rPr lang="en-US" sz="1800" dirty="0">
                <a:solidFill>
                  <a:schemeClr val="accent2"/>
                </a:solidFill>
              </a:rPr>
              <a:t>  sources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many</a:t>
            </a:r>
            <a:r>
              <a:rPr lang="en-US" sz="1800" dirty="0">
                <a:solidFill>
                  <a:schemeClr val="accent2"/>
                </a:solidFill>
              </a:rPr>
              <a:t>  sinks </a:t>
            </a:r>
            <a:r>
              <a:rPr lang="en-US" sz="1800" dirty="0">
                <a:solidFill>
                  <a:schemeClr val="tx1"/>
                </a:solidFill>
              </a:rPr>
              <a:t>and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many</a:t>
            </a:r>
            <a:r>
              <a:rPr lang="en-US" sz="1800" dirty="0">
                <a:solidFill>
                  <a:schemeClr val="accent2"/>
                </a:solidFill>
              </a:rPr>
              <a:t> operations that remove or propagate taint</a:t>
            </a:r>
            <a:r>
              <a:rPr lang="en-US" sz="1800" dirty="0"/>
              <a:t>, or </a:t>
            </a:r>
            <a:r>
              <a:rPr lang="en-US" sz="1800" i="1" dirty="0">
                <a:solidFill>
                  <a:schemeClr val="accent2"/>
                </a:solidFill>
              </a:rPr>
              <a:t>possibly </a:t>
            </a:r>
            <a:r>
              <a:rPr lang="en-US" sz="1800" dirty="0"/>
              <a:t> propagate taint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Missing one is easy, resulting in false negatives or positives.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Too much data may get tainted, resulting in unworkable number of false positives.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2"/>
                </a:solidFill>
              </a:rPr>
              <a:t>Static taint analysis </a:t>
            </a:r>
            <a:r>
              <a:rPr lang="en-US" sz="1800" dirty="0"/>
              <a:t>of large programs becomes </a:t>
            </a:r>
            <a:r>
              <a:rPr lang="en-US" sz="1800" i="1" dirty="0">
                <a:solidFill>
                  <a:schemeClr val="accent2"/>
                </a:solidFill>
              </a:rPr>
              <a:t>complex</a:t>
            </a:r>
            <a:r>
              <a:rPr lang="en-US" sz="1800" dirty="0"/>
              <a:t>.             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/>
              <a:t>False positives or false negatives may be unavoidable.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/>
              <a:t>Doing </a:t>
            </a:r>
            <a:r>
              <a:rPr lang="en-US" sz="1800" dirty="0">
                <a:solidFill>
                  <a:srgbClr val="339933"/>
                </a:solidFill>
              </a:rPr>
              <a:t>intra-procedural </a:t>
            </a:r>
            <a:r>
              <a:rPr lang="en-US" sz="1800" dirty="0"/>
              <a:t>analysis (i.e. </a:t>
            </a:r>
            <a:r>
              <a:rPr lang="en-US" sz="1800" dirty="0">
                <a:solidFill>
                  <a:srgbClr val="339933"/>
                </a:solidFill>
              </a:rPr>
              <a:t>per method/function</a:t>
            </a:r>
            <a:r>
              <a:rPr lang="en-US" sz="1800" dirty="0"/>
              <a:t>) instead of </a:t>
            </a:r>
            <a:r>
              <a:rPr lang="en-US" sz="1800" dirty="0">
                <a:solidFill>
                  <a:srgbClr val="339933"/>
                </a:solidFill>
              </a:rPr>
              <a:t>inter-procedural </a:t>
            </a:r>
            <a:r>
              <a:rPr lang="en-US" sz="1800" dirty="0"/>
              <a:t>analysis (i.e. whole program) may keep things feasible, typically at the expense of precision </a:t>
            </a:r>
            <a:endParaRPr lang="en-NL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68079-6688-6488-ADA4-5A6808C526A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15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22B792-963F-08FB-644D-CC168C532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c) Safe builders</a:t>
            </a:r>
            <a:endParaRPr lang="en-NL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531C44-6288-14A8-951C-FE920A54F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C10A5-9509-DDC1-6067-654C26B4EC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862225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76A9-6DC9-762D-6257-B82BE706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 Safe Builder approach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9D98-97F2-CE96-D351-C3107714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Effectively the opposite approach to tainting:                                    </a:t>
            </a:r>
            <a:r>
              <a:rPr lang="en-US" sz="1800" i="1" dirty="0"/>
              <a:t>    </a:t>
            </a:r>
          </a:p>
          <a:p>
            <a:pPr marL="857250" lvl="2" indent="0">
              <a:buNone/>
            </a:pPr>
            <a:r>
              <a:rPr lang="en-US" sz="1800" dirty="0"/>
              <a:t>instead of tracking </a:t>
            </a:r>
            <a:r>
              <a:rPr lang="en-US" sz="1800" dirty="0">
                <a:solidFill>
                  <a:srgbClr val="FF0000"/>
                </a:solidFill>
              </a:rPr>
              <a:t>tainted</a:t>
            </a:r>
            <a:r>
              <a:rPr lang="en-US" sz="1800" dirty="0"/>
              <a:t> / </a:t>
            </a:r>
            <a:r>
              <a:rPr lang="en-US" sz="1800" dirty="0">
                <a:solidFill>
                  <a:srgbClr val="FF0000"/>
                </a:solidFill>
              </a:rPr>
              <a:t>dangerous</a:t>
            </a:r>
            <a:r>
              <a:rPr lang="en-US" sz="1800" dirty="0"/>
              <a:t> data,                                   we track </a:t>
            </a:r>
            <a:r>
              <a:rPr lang="en-US" sz="1800" dirty="0">
                <a:solidFill>
                  <a:srgbClr val="339933"/>
                </a:solidFill>
              </a:rPr>
              <a:t>untainted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rgbClr val="339933"/>
                </a:solidFill>
              </a:rPr>
              <a:t>safe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data</a:t>
            </a:r>
            <a:r>
              <a:rPr lang="en-US" sz="1800" dirty="0"/>
              <a:t>.</a:t>
            </a:r>
          </a:p>
          <a:p>
            <a:pPr marL="857250" lvl="2" indent="0">
              <a:buNone/>
            </a:pPr>
            <a:endParaRPr lang="en-US" sz="1800" dirty="0"/>
          </a:p>
          <a:p>
            <a:r>
              <a:rPr lang="en-US" sz="1800" dirty="0"/>
              <a:t>Key idea: we use </a:t>
            </a:r>
            <a:r>
              <a:rPr lang="en-US" sz="1800" dirty="0">
                <a:solidFill>
                  <a:schemeClr val="accent2"/>
                </a:solidFill>
              </a:rPr>
              <a:t>type system of the programming languag</a:t>
            </a:r>
            <a:r>
              <a:rPr lang="en-US" sz="1800" dirty="0"/>
              <a:t>e to distinguish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339933"/>
                </a:solidFill>
              </a:rPr>
              <a:t>‘</a:t>
            </a:r>
            <a:r>
              <a:rPr lang="en-US" sz="1600" dirty="0">
                <a:solidFill>
                  <a:srgbClr val="339933"/>
                </a:solidFill>
              </a:rPr>
              <a:t>trusted’ </a:t>
            </a:r>
            <a:r>
              <a:rPr lang="en-US" sz="1600" dirty="0">
                <a:solidFill>
                  <a:schemeClr val="tx1"/>
                </a:solidFill>
              </a:rPr>
              <a:t>data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/>
              <a:t>that does not  to be encoded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>
                <a:solidFill>
                  <a:srgbClr val="339933"/>
                </a:solidFill>
              </a:rPr>
              <a:t>‘untrusted’ </a:t>
            </a:r>
            <a:r>
              <a:rPr lang="en-US" sz="1600" dirty="0">
                <a:solidFill>
                  <a:schemeClr val="tx1"/>
                </a:solidFill>
              </a:rPr>
              <a:t>data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/>
              <a:t>that needs to be encoded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data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rgbClr val="339933"/>
                </a:solidFill>
              </a:rPr>
              <a:t>encoded </a:t>
            </a:r>
            <a:r>
              <a:rPr lang="en-US" sz="1600" i="1" dirty="0">
                <a:solidFill>
                  <a:srgbClr val="339933"/>
                </a:solidFill>
              </a:rPr>
              <a:t>for a specific context                                                                       </a:t>
            </a:r>
            <a:r>
              <a:rPr lang="en-US" sz="1600" dirty="0"/>
              <a:t>with </a:t>
            </a:r>
            <a:r>
              <a:rPr lang="en-US" sz="1600" dirty="0">
                <a:solidFill>
                  <a:srgbClr val="339933"/>
                </a:solidFill>
              </a:rPr>
              <a:t>a different type for each context</a:t>
            </a:r>
          </a:p>
          <a:p>
            <a:pPr marL="457200" lvl="1" indent="0">
              <a:buNone/>
            </a:pPr>
            <a:r>
              <a:rPr lang="en-US" sz="1800" dirty="0"/>
              <a:t>One special addition to conventional type systems:                                         distinguishing </a:t>
            </a:r>
            <a:r>
              <a:rPr lang="en-US" sz="1800" dirty="0">
                <a:solidFill>
                  <a:srgbClr val="339933"/>
                </a:solidFill>
              </a:rPr>
              <a:t>compile-time constants </a:t>
            </a:r>
            <a:r>
              <a:rPr lang="en-US" sz="1800" dirty="0"/>
              <a:t>(esp. </a:t>
            </a:r>
            <a:r>
              <a:rPr lang="en-US" sz="1800" dirty="0">
                <a:solidFill>
                  <a:srgbClr val="339933"/>
                </a:solidFill>
              </a:rPr>
              <a:t>string literals</a:t>
            </a:r>
            <a:r>
              <a:rPr lang="en-US" sz="1800" dirty="0"/>
              <a:t>) </a:t>
            </a:r>
          </a:p>
          <a:p>
            <a:pPr marL="57150" indent="0">
              <a:buNone/>
            </a:pPr>
            <a:endParaRPr lang="en-US" sz="1600" dirty="0"/>
          </a:p>
          <a:p>
            <a:pPr marL="57150" indent="0">
              <a:buNone/>
            </a:pPr>
            <a:r>
              <a:rPr lang="en-US" sz="1600" dirty="0"/>
              <a:t>Used by Google’s Trusted Types in Chrome to combat DOM-based XSS.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i="1" dirty="0"/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3AD53-74B2-54AC-2C8F-FAF6C620AE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158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76A9-6DC9-762D-6257-B82BE706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Safe builder for SQL injection  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9D98-97F2-CE96-D351-C31077146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1570"/>
            <a:ext cx="7761288" cy="496014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Suppose we have an unsafe API method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nl-NL" sz="1600" b="1" dirty="0">
                <a:latin typeface="Courier New" panose="02070309020205020404" pitchFamily="49" charset="0"/>
              </a:rPr>
              <a:t>     void </a:t>
            </a:r>
            <a:r>
              <a:rPr lang="en-GB" altLang="nl-NL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executeDynamicSQLQuery</a:t>
            </a:r>
            <a:r>
              <a:rPr lang="en-GB" altLang="nl-NL" sz="1600" b="1" dirty="0">
                <a:latin typeface="Courier New" panose="02070309020205020404" pitchFamily="49" charset="0"/>
              </a:rPr>
              <a:t> (</a:t>
            </a:r>
            <a:r>
              <a:rPr lang="en-GB" altLang="nl-NL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String</a:t>
            </a:r>
            <a:r>
              <a:rPr lang="en-GB" altLang="nl-NL" sz="1600" b="1" dirty="0">
                <a:latin typeface="Courier New" panose="02070309020205020404" pitchFamily="49" charset="0"/>
              </a:rPr>
              <a:t> s</a:t>
            </a:r>
            <a:r>
              <a:rPr lang="en-US" altLang="nl-NL" sz="1800" b="1" dirty="0">
                <a:latin typeface="Courier New" panose="02070309020205020404" pitchFamily="49" charset="0"/>
              </a:rPr>
              <a:t>)</a:t>
            </a: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We define a new ‘wrapper’ String type </a:t>
            </a:r>
            <a:r>
              <a:rPr lang="en-GB" sz="18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</a:t>
            </a:r>
            <a:r>
              <a:rPr lang="en-GB" altLang="nl-NL" sz="18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QLquery</a:t>
            </a:r>
            <a:r>
              <a:rPr lang="en-GB" altLang="nl-NL" sz="1800" b="1" dirty="0">
                <a:latin typeface="Courier New" panose="02070309020205020404" pitchFamily="49" charset="0"/>
              </a:rPr>
              <a:t> </a:t>
            </a:r>
            <a:r>
              <a:rPr lang="en-US" sz="1600" dirty="0"/>
              <a:t>and a function that executes such a wrapped string</a:t>
            </a:r>
            <a:endParaRPr lang="en-GB" altLang="nl-NL" sz="1800" b="1" dirty="0">
              <a:latin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nl-NL" sz="1600" b="1" dirty="0">
                <a:latin typeface="Courier New" panose="02070309020205020404" pitchFamily="49" charset="0"/>
              </a:rPr>
              <a:t> void </a:t>
            </a:r>
            <a:r>
              <a:rPr lang="en-GB" altLang="nl-NL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safeExecuteSQLQuery</a:t>
            </a:r>
            <a:r>
              <a:rPr lang="en-GB" altLang="nl-NL" sz="1600" b="1" dirty="0">
                <a:latin typeface="Courier New" panose="02070309020205020404" pitchFamily="49" charset="0"/>
              </a:rPr>
              <a:t> (</a:t>
            </a:r>
            <a:r>
              <a:rPr lang="en-GB" altLang="nl-NL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SafeSQLquery</a:t>
            </a:r>
            <a:r>
              <a:rPr lang="en-GB" altLang="nl-NL" sz="1600" b="1" dirty="0">
                <a:latin typeface="Courier New" panose="02070309020205020404" pitchFamily="49" charset="0"/>
              </a:rPr>
              <a:t> s){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altLang="nl-NL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executeDynamicSQLCommand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(</a:t>
            </a:r>
            <a:r>
              <a:rPr lang="en-GB" altLang="nl-NL" sz="1600" i="1" dirty="0">
                <a:solidFill>
                  <a:schemeClr val="tx1"/>
                </a:solidFill>
              </a:rPr>
              <a:t>the string in  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altLang="nl-NL" sz="1600" i="1" dirty="0">
                <a:solidFill>
                  <a:schemeClr val="tx1"/>
                </a:solidFill>
              </a:rPr>
              <a:t>  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);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}</a:t>
            </a:r>
          </a:p>
          <a:p>
            <a:pPr marL="5715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We now define functions to create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SafeS</a:t>
            </a:r>
            <a:r>
              <a:rPr lang="en-GB" altLang="nl-NL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QLquery</a:t>
            </a:r>
            <a:endParaRPr lang="en-GB" altLang="nl-NL" sz="1600" b="1" dirty="0">
              <a:solidFill>
                <a:srgbClr val="339933"/>
              </a:solidFill>
              <a:latin typeface="Courier New" panose="02070309020205020404" pitchFamily="49" charset="0"/>
            </a:endParaRPr>
          </a:p>
          <a:p>
            <a:pPr marL="800100" lvl="1">
              <a:lnSpc>
                <a:spcPct val="100000"/>
              </a:lnSpc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compiled-time constant can be turned into a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</a:t>
            </a:r>
            <a:r>
              <a:rPr lang="en-GB" altLang="nl-NL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QLquery</a:t>
            </a:r>
            <a:r>
              <a:rPr lang="en-GB" sz="1600" dirty="0">
                <a:solidFill>
                  <a:schemeClr val="tx1"/>
                </a:solidFill>
              </a:rPr>
              <a:t>    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SafeS</a:t>
            </a:r>
            <a:r>
              <a:rPr lang="en-GB" altLang="nl-NL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QLquery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create 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(@CompiletimeConstant String 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s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)</a:t>
            </a:r>
            <a:endParaRPr lang="en-GB" sz="1600" dirty="0">
              <a:solidFill>
                <a:schemeClr val="tx1"/>
              </a:solidFill>
            </a:endParaRPr>
          </a:p>
          <a:p>
            <a:pPr marL="800100" lvl="1">
              <a:lnSpc>
                <a:spcPct val="100000"/>
              </a:lnSpc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 we can append a string to an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SafeS</a:t>
            </a:r>
            <a:r>
              <a:rPr lang="en-GB" altLang="nl-NL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QLquery</a:t>
            </a:r>
            <a:r>
              <a:rPr lang="en-GB" altLang="nl-NL" sz="1600" dirty="0">
                <a:solidFill>
                  <a:schemeClr val="tx1"/>
                </a:solidFill>
              </a:rPr>
              <a:t> using a function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    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SafeS</a:t>
            </a:r>
            <a:r>
              <a:rPr lang="en-GB" altLang="nl-NL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QLquery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appendSQL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SafeSQLquery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q, 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String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s)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tx1"/>
                </a:solidFill>
              </a:rPr>
              <a:t>which will apply the right encoding to </a:t>
            </a:r>
            <a:r>
              <a:rPr lang="en-US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s  </a:t>
            </a:r>
          </a:p>
          <a:p>
            <a:pPr marL="5715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Type system guarantees that user inputs in queries are properly escaped.  </a:t>
            </a:r>
          </a:p>
          <a:p>
            <a:pPr marL="5715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We disallow use of the old unsafe </a:t>
            </a:r>
            <a:r>
              <a:rPr lang="en-GB" altLang="nl-NL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executeDynamicSQLQuery</a:t>
            </a:r>
            <a:r>
              <a:rPr lang="en-US" altLang="nl-NL" sz="1600" b="1" dirty="0"/>
              <a:t> </a:t>
            </a:r>
            <a:r>
              <a:rPr lang="en-US" altLang="nl-NL" sz="1600" dirty="0">
                <a:solidFill>
                  <a:schemeClr val="tx1"/>
                </a:solidFill>
              </a:rPr>
              <a:t>.</a:t>
            </a:r>
            <a:endParaRPr lang="en-US" sz="16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endParaRPr lang="en-GB" sz="1600" b="1" dirty="0">
              <a:solidFill>
                <a:srgbClr val="339933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3AD53-74B2-54AC-2C8F-FAF6C620AE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9100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76A9-6DC9-762D-6257-B82BE706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Safe builders for several contexts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9D98-97F2-CE96-D351-C3107714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If we use string-like data in several contexts, each with their own encoding, we can introduce  a different String-like </a:t>
            </a:r>
            <a:r>
              <a:rPr lang="en-GB" sz="1600" dirty="0" err="1">
                <a:solidFill>
                  <a:schemeClr val="tx1"/>
                </a:solidFill>
              </a:rPr>
              <a:t>typesa</a:t>
            </a:r>
            <a:r>
              <a:rPr lang="en-GB" sz="1600" dirty="0">
                <a:solidFill>
                  <a:schemeClr val="tx1"/>
                </a:solidFill>
              </a:rPr>
              <a:t> for each, e.g.</a:t>
            </a:r>
          </a:p>
          <a:p>
            <a:pPr marL="57150" indent="0">
              <a:lnSpc>
                <a:spcPct val="100000"/>
              </a:lnSpc>
              <a:buNone/>
            </a:pPr>
            <a:endParaRPr lang="en-GB" sz="1050" dirty="0">
              <a:solidFill>
                <a:schemeClr val="tx1"/>
              </a:solidFill>
            </a:endParaRPr>
          </a:p>
          <a:p>
            <a:pPr marL="5715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 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SafeS</a:t>
            </a:r>
            <a:r>
              <a:rPr lang="en-GB" altLang="nl-NL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QLquery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,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SafeHTML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, 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SafeOSCommand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,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SafeFilename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</a:p>
          <a:p>
            <a:pPr marL="514350" lvl="1" indent="0">
              <a:lnSpc>
                <a:spcPct val="100000"/>
              </a:lnSpc>
              <a:buNone/>
            </a:pPr>
            <a:endParaRPr lang="en-GB" sz="1000" dirty="0">
              <a:solidFill>
                <a:schemeClr val="tx1"/>
              </a:solidFill>
            </a:endParaRPr>
          </a:p>
          <a:p>
            <a:pPr marL="5715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with association constructors or factory methods for each, e.g.</a:t>
            </a:r>
            <a:endParaRPr lang="en-GB" altLang="nl-NL" sz="1600" dirty="0">
              <a:solidFill>
                <a:schemeClr val="tx1"/>
              </a:solidFill>
            </a:endParaRPr>
          </a:p>
          <a:p>
            <a:pPr marL="57150" indent="0">
              <a:lnSpc>
                <a:spcPct val="100000"/>
              </a:lnSpc>
              <a:buNone/>
            </a:pPr>
            <a:endParaRPr lang="en-GB" altLang="nl-NL" sz="1600" dirty="0">
              <a:solidFill>
                <a:schemeClr val="tx1"/>
              </a:solidFill>
            </a:endParaRPr>
          </a:p>
          <a:p>
            <a:pPr marL="5715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 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SafeHTML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create 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(@CompiletimeConstant String 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s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)</a:t>
            </a:r>
          </a:p>
          <a:p>
            <a:pPr marL="5715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SafeHTML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concatHTML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SafeHTML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h1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,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SafeHTML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h2) </a:t>
            </a:r>
          </a:p>
          <a:p>
            <a:pPr marL="5715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SafeHTML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appendHTML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SafeHTML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h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, String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s) </a:t>
            </a:r>
          </a:p>
          <a:p>
            <a:pPr marL="57150" indent="0">
              <a:buNone/>
            </a:pPr>
            <a:endParaRPr lang="en-GB" sz="1050" b="1" dirty="0">
              <a:solidFill>
                <a:srgbClr val="339933"/>
              </a:solidFill>
              <a:latin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appendHTML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h,s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tx1"/>
                </a:solidFill>
              </a:rPr>
              <a:t> and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appendSQL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h,s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tx1"/>
                </a:solidFill>
              </a:rPr>
              <a:t> would use different encodings for the parameter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s</a:t>
            </a:r>
          </a:p>
          <a:p>
            <a:pPr marL="57150" indent="0">
              <a:buNone/>
            </a:pPr>
            <a:endParaRPr lang="en-GB" sz="1600" b="1" dirty="0">
              <a:solidFill>
                <a:srgbClr val="339933"/>
              </a:solidFill>
              <a:latin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We could introduce unsafe loopholes that we evaluate by hand</a:t>
            </a:r>
          </a:p>
          <a:p>
            <a:pPr marL="5715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       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SafeHTML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unsafeCreate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(String 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s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)</a:t>
            </a:r>
          </a:p>
          <a:p>
            <a:pPr marL="57150" indent="0"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3AD53-74B2-54AC-2C8F-FAF6C620AE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1409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4761DDE-8579-F86F-9F5D-F9A50062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177" dirty="0"/>
              <a:t>	How encoding can complicate matters</a:t>
            </a:r>
            <a:endParaRPr lang="en-GB" altLang="en-US" sz="2177" dirty="0"/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8EEEB97B-33A1-F95B-BA72-FD32089AC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21" y="1012681"/>
            <a:ext cx="7839360" cy="515952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800" dirty="0"/>
              <a:t> Chrome used to crash on the URL   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http://%%30%30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%30 </a:t>
            </a:r>
            <a:r>
              <a:rPr lang="en-GB" sz="1600" dirty="0">
                <a:cs typeface="Courier New" panose="02070309020205020404" pitchFamily="49" charset="0"/>
              </a:rPr>
              <a:t>is the </a:t>
            </a:r>
            <a:r>
              <a:rPr lang="en-GB" sz="1600" dirty="0">
                <a:solidFill>
                  <a:schemeClr val="accent2"/>
                </a:solidFill>
                <a:cs typeface="Courier New" panose="02070309020205020404" pitchFamily="49" charset="0"/>
              </a:rPr>
              <a:t>URL-encoding</a:t>
            </a:r>
            <a:r>
              <a:rPr lang="en-GB" sz="1600" dirty="0">
                <a:cs typeface="Courier New" panose="02070309020205020404" pitchFamily="49" charset="0"/>
              </a:rPr>
              <a:t> of the character 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1600" dirty="0">
              <a:solidFill>
                <a:srgbClr val="006600"/>
              </a:solidFill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GB" sz="1600" dirty="0">
                <a:cs typeface="Courier New" panose="02070309020205020404" pitchFamily="49" charset="0"/>
              </a:rPr>
              <a:t>So 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%%30%30 </a:t>
            </a:r>
            <a:r>
              <a:rPr lang="en-GB" sz="1600" dirty="0">
                <a:cs typeface="Courier New" panose="02070309020205020404" pitchFamily="49" charset="0"/>
              </a:rPr>
              <a:t>is the URL-encoding of 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%00 </a:t>
            </a:r>
            <a:endParaRPr lang="en-GB" sz="1600" dirty="0">
              <a:solidFill>
                <a:srgbClr val="008000"/>
              </a:solidFill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%00 </a:t>
            </a:r>
            <a:r>
              <a:rPr lang="en-GB" sz="1600" dirty="0">
                <a:cs typeface="Courier New" panose="02070309020205020404" pitchFamily="49" charset="0"/>
              </a:rPr>
              <a:t>is the URL-encoding of  null character</a:t>
            </a:r>
          </a:p>
          <a:p>
            <a:pPr marL="780068" lvl="1">
              <a:lnSpc>
                <a:spcPct val="100000"/>
              </a:lnSpc>
              <a:defRPr/>
            </a:pPr>
            <a:r>
              <a:rPr lang="en-GB" sz="1600" dirty="0">
                <a:cs typeface="Courier New" panose="02070309020205020404" pitchFamily="49" charset="0"/>
              </a:rPr>
              <a:t>So 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%%30%30</a:t>
            </a:r>
            <a:r>
              <a:rPr lang="en-GB" sz="1600" dirty="0">
                <a:solidFill>
                  <a:srgbClr val="008000"/>
                </a:solidFill>
                <a:cs typeface="Courier New" panose="02070309020205020404" pitchFamily="49" charset="0"/>
              </a:rPr>
              <a:t>  </a:t>
            </a:r>
            <a:r>
              <a:rPr lang="en-GB" sz="1600" dirty="0">
                <a:cs typeface="Courier New" panose="02070309020205020404" pitchFamily="49" charset="0"/>
              </a:rPr>
              <a:t>is a </a:t>
            </a:r>
            <a:r>
              <a:rPr lang="en-GB" sz="1600" dirty="0">
                <a:solidFill>
                  <a:schemeClr val="accent2"/>
                </a:solidFill>
                <a:cs typeface="Courier New" panose="02070309020205020404" pitchFamily="49" charset="0"/>
              </a:rPr>
              <a:t>double-encoded</a:t>
            </a:r>
            <a:r>
              <a:rPr lang="en-GB" sz="1600" dirty="0">
                <a:cs typeface="Courier New" panose="02070309020205020404" pitchFamily="49" charset="0"/>
              </a:rPr>
              <a:t> null character</a:t>
            </a:r>
          </a:p>
          <a:p>
            <a:pPr marL="494318" lvl="1" indent="0">
              <a:buNone/>
              <a:defRPr/>
            </a:pPr>
            <a:r>
              <a:rPr lang="en-GB" altLang="en-US" sz="1600" dirty="0">
                <a:cs typeface="Courier New" panose="02070309020205020404" pitchFamily="49" charset="0"/>
              </a:rPr>
              <a:t>Cause of the crash: some c</a:t>
            </a:r>
            <a:r>
              <a:rPr lang="en-GB" altLang="en-US" sz="1600" dirty="0"/>
              <a:t>ode/API deep inside Chrome performs a second URL-</a:t>
            </a:r>
            <a:r>
              <a:rPr lang="en-GB" altLang="en-US" sz="1600" i="1" dirty="0">
                <a:solidFill>
                  <a:schemeClr val="accent2"/>
                </a:solidFill>
              </a:rPr>
              <a:t>de</a:t>
            </a:r>
            <a:r>
              <a:rPr lang="en-GB" altLang="en-US" sz="1600" dirty="0"/>
              <a:t>coding (as well-intended ‘service’ to its client code?)            and then other code crashes on the resulting null character. </a:t>
            </a:r>
          </a:p>
          <a:p>
            <a:pPr marL="94268" indent="0">
              <a:buNone/>
              <a:defRPr/>
            </a:pPr>
            <a:r>
              <a:rPr lang="en-US" altLang="en-US" sz="1800" i="1" dirty="0">
                <a:solidFill>
                  <a:schemeClr val="tx1"/>
                </a:solidFill>
                <a:cs typeface="Courier New" panose="02070309020205020404" pitchFamily="49" charset="0"/>
              </a:rPr>
              <a:t>How could this bug have been detected or prevented?                                    </a:t>
            </a:r>
          </a:p>
          <a:p>
            <a:pPr marL="94268" indent="0">
              <a:buNone/>
              <a:defRPr/>
            </a:pPr>
            <a:r>
              <a:rPr lang="en-US" altLang="en-US" sz="1800" dirty="0">
                <a:solidFill>
                  <a:schemeClr val="accent2"/>
                </a:solidFill>
              </a:rPr>
              <a:t>Having encoded data around makes validation harder!                                    </a:t>
            </a:r>
            <a:r>
              <a:rPr lang="en-GB" altLang="en-US" sz="1600" dirty="0"/>
              <a:t>Double encoding is a common way to get past validation checks.</a:t>
            </a:r>
          </a:p>
          <a:p>
            <a:pPr marL="494318" lvl="1" indent="0">
              <a:buNone/>
              <a:defRPr/>
            </a:pPr>
            <a:r>
              <a:rPr lang="en-US" altLang="en-US" sz="1600" dirty="0"/>
              <a:t>Note that encoding is the opposite of </a:t>
            </a:r>
            <a:r>
              <a:rPr lang="en-US" altLang="en-US" sz="1600" dirty="0" err="1"/>
              <a:t>canonicalisation</a:t>
            </a:r>
            <a:r>
              <a:rPr lang="en-US" altLang="en-US" sz="1600" dirty="0"/>
              <a:t>:                                                     it introduces </a:t>
            </a:r>
            <a:r>
              <a:rPr lang="en-US" altLang="en-US" sz="1600" i="1" dirty="0"/>
              <a:t>different</a:t>
            </a:r>
            <a:r>
              <a:rPr lang="en-US" altLang="en-US" sz="1600" dirty="0"/>
              <a:t>  representations of the </a:t>
            </a:r>
            <a:r>
              <a:rPr lang="en-US" altLang="en-US" sz="1600" i="1" dirty="0"/>
              <a:t>same</a:t>
            </a:r>
            <a:r>
              <a:rPr lang="en-US" altLang="en-US" sz="1600" dirty="0"/>
              <a:t> data</a:t>
            </a:r>
            <a:r>
              <a:rPr lang="en-GB" altLang="en-US" sz="1600" dirty="0"/>
              <a:t>.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marL="94268" indent="0"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Problem: </a:t>
            </a:r>
            <a:r>
              <a:rPr lang="en-US" altLang="en-US" sz="1800" dirty="0">
                <a:solidFill>
                  <a:schemeClr val="accent2"/>
                </a:solidFill>
              </a:rPr>
              <a:t>keeping track of which data is encoded / may be decoded can be tricky in larger programs.  </a:t>
            </a:r>
          </a:p>
          <a:p>
            <a:pPr marL="457153" lvl="1" indent="0">
              <a:buNone/>
              <a:defRPr/>
            </a:pPr>
            <a:endParaRPr lang="en-US" altLang="en-US" dirty="0"/>
          </a:p>
          <a:p>
            <a:pPr marL="457153" lvl="1" indent="0">
              <a:buNone/>
              <a:defRPr/>
            </a:pPr>
            <a:endParaRPr lang="en-US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A3A008A-3806-7E65-D13B-F0D00BAC9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76E0C3D-B182-4D33-B457-15BA5B004C82}" type="slidenum">
              <a:rPr lang="en-GB" altLang="nl-NL"/>
              <a:pPr/>
              <a:t>4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282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AF20D-0B0A-86A5-CDDB-87C985AA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Positive</a:t>
            </a:r>
            <a:r>
              <a:rPr lang="en-US" dirty="0"/>
              <a:t> </a:t>
            </a:r>
            <a:r>
              <a:rPr lang="en-US" sz="2400" dirty="0"/>
              <a:t>vs</a:t>
            </a:r>
            <a:r>
              <a:rPr lang="en-US" dirty="0"/>
              <a:t> </a:t>
            </a:r>
            <a:r>
              <a:rPr lang="en-US" sz="2400" dirty="0"/>
              <a:t>negative</a:t>
            </a:r>
            <a:r>
              <a:rPr lang="en-US" dirty="0"/>
              <a:t> </a:t>
            </a:r>
            <a:r>
              <a:rPr lang="en-US" sz="2400" dirty="0"/>
              <a:t>security models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A93E2-BBBF-4A52-F757-AB3CA289F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The choice between positive vs negative security models comes back in several places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Tainting</a:t>
            </a:r>
            <a:r>
              <a:rPr lang="en-US" dirty="0"/>
              <a:t> = data </a:t>
            </a:r>
            <a:r>
              <a:rPr lang="en-US" dirty="0">
                <a:solidFill>
                  <a:schemeClr val="tx1"/>
                </a:solidFill>
              </a:rPr>
              <a:t>is 'safe' unless tainted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339933"/>
                </a:solidFill>
              </a:rPr>
              <a:t>Safe builders </a:t>
            </a:r>
            <a:r>
              <a:rPr lang="en-US" dirty="0"/>
              <a:t>= data is </a:t>
            </a:r>
            <a:r>
              <a:rPr lang="en-US" dirty="0">
                <a:solidFill>
                  <a:schemeClr val="tx1"/>
                </a:solidFill>
              </a:rPr>
              <a:t>'unsafe' unless </a:t>
            </a:r>
            <a:r>
              <a:rPr lang="en-US" dirty="0"/>
              <a:t>type says otherwise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339933"/>
                </a:solidFill>
              </a:rPr>
              <a:t>allow lists </a:t>
            </a:r>
            <a:r>
              <a:rPr lang="en-US" dirty="0"/>
              <a:t>vs </a:t>
            </a:r>
            <a:r>
              <a:rPr lang="en-US" dirty="0">
                <a:solidFill>
                  <a:schemeClr val="accent2"/>
                </a:solidFill>
              </a:rPr>
              <a:t>deny lists 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339933"/>
                </a:solidFill>
              </a:rPr>
              <a:t>security requirements </a:t>
            </a:r>
            <a:r>
              <a:rPr lang="en-US" dirty="0">
                <a:solidFill>
                  <a:schemeClr val="tx1"/>
                </a:solidFill>
              </a:rPr>
              <a:t>vs</a:t>
            </a:r>
            <a:r>
              <a:rPr lang="en-US" dirty="0">
                <a:solidFill>
                  <a:schemeClr val="accent2"/>
                </a:solidFill>
              </a:rPr>
              <a:t> attack scenario/threat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8E224-9B7B-38DC-2084-7A866A5CCA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317517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4">
            <a:extLst>
              <a:ext uri="{FF2B5EF4-FFF2-40B4-BE49-F238E27FC236}">
                <a16:creationId xmlns:a16="http://schemas.microsoft.com/office/drawing/2014/main" id="{FDF8FFED-4279-9C10-DC5E-C558BD101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441" y="2130121"/>
            <a:ext cx="7773120" cy="2344320"/>
          </a:xfrm>
        </p:spPr>
        <p:txBody>
          <a:bodyPr/>
          <a:lstStyle/>
          <a:p>
            <a:r>
              <a:rPr lang="en-GB" altLang="en-US" sz="2903" dirty="0"/>
              <a:t>The messy business of preventing XSS</a:t>
            </a:r>
            <a:br>
              <a:rPr lang="en-GB" altLang="en-US" dirty="0"/>
            </a:br>
            <a:br>
              <a:rPr lang="en-GB" altLang="en-US" sz="2177" dirty="0"/>
            </a:br>
            <a:endParaRPr lang="en-GB" altLang="en-US" sz="2177" dirty="0"/>
          </a:p>
        </p:txBody>
      </p:sp>
      <p:sp>
        <p:nvSpPr>
          <p:cNvPr id="60419" name="Tijdelijke aanduiding voor dianummer 3">
            <a:extLst>
              <a:ext uri="{FF2B5EF4-FFF2-40B4-BE49-F238E27FC236}">
                <a16:creationId xmlns:a16="http://schemas.microsoft.com/office/drawing/2014/main" id="{15A9D947-5745-81D4-9807-5E6C0940B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7936317-650B-4972-9E88-7E0D86914246}" type="slidenum">
              <a:rPr lang="en-US" altLang="nl-NL"/>
              <a:pPr/>
              <a:t>41</a:t>
            </a:fld>
            <a:endParaRPr lang="en-US" altLang="nl-NL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178C5439-A684-F663-CC37-E836E8789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/>
            </a:pPr>
            <a:r>
              <a:rPr lang="en-GB" sz="2400" dirty="0"/>
              <a:t>Reflected XSS attack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AD209FA-553B-4711-4678-06D1D18835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6800" y="1012681"/>
            <a:ext cx="7839360" cy="511632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GB" sz="1600" dirty="0">
                <a:solidFill>
                  <a:schemeClr val="tx1"/>
                </a:solidFill>
              </a:rPr>
              <a:t>Attacker crafts malicious URL containing JavaScript  </a:t>
            </a:r>
          </a:p>
          <a:p>
            <a:pPr marL="0" indent="0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https://google.com/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search?q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&lt;script&gt;...&lt;/script&gt;</a:t>
            </a:r>
            <a:endParaRPr lang="en-GB" sz="16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GB" sz="1600" dirty="0">
                <a:solidFill>
                  <a:schemeClr val="tx1"/>
                </a:solidFill>
              </a:rPr>
              <a:t>and tempts victim to click on this link </a:t>
            </a:r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45711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US" sz="1800" i="1" dirty="0"/>
              <a:t>Could careful web server prevent this?</a:t>
            </a:r>
          </a:p>
          <a:p>
            <a:pPr marL="45711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US" sz="1800" dirty="0"/>
              <a:t>Yes, by validating &amp; rejecting and/or encoding content in query!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F4C0BCB2-DB13-5A48-C869-BE502098B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F20F8C0-4565-4E2B-97F6-1AF2C0B2EF1D}" type="slidenum">
              <a:rPr lang="en-GB" altLang="en-US">
                <a:cs typeface="Times New Roman" panose="02020603050405020304" pitchFamily="18" charset="0"/>
              </a:rPr>
              <a:pPr/>
              <a:t>42</a:t>
            </a:fld>
            <a:endParaRPr lang="en-GB" altLang="en-US">
              <a:cs typeface="Times New Roman" panose="02020603050405020304" pitchFamily="18" charset="0"/>
            </a:endParaRPr>
          </a:p>
        </p:txBody>
      </p:sp>
      <p:sp>
        <p:nvSpPr>
          <p:cNvPr id="63494" name="TextBox 22">
            <a:extLst>
              <a:ext uri="{FF2B5EF4-FFF2-40B4-BE49-F238E27FC236}">
                <a16:creationId xmlns:a16="http://schemas.microsoft.com/office/drawing/2014/main" id="{664F7F52-A80B-C518-B945-C26E8DFF4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31" y="2941554"/>
            <a:ext cx="14877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1.malicious</a:t>
            </a:r>
          </a:p>
          <a:p>
            <a:pPr algn="r"/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URL</a:t>
            </a:r>
            <a:endParaRPr lang="en-GB" altLang="en-U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ight Arrow 53">
            <a:extLst>
              <a:ext uri="{FF2B5EF4-FFF2-40B4-BE49-F238E27FC236}">
                <a16:creationId xmlns:a16="http://schemas.microsoft.com/office/drawing/2014/main" id="{D7D993AE-0C5F-D60A-364D-75FC9F00B4FC}"/>
              </a:ext>
            </a:extLst>
          </p:cNvPr>
          <p:cNvSpPr/>
          <p:nvPr/>
        </p:nvSpPr>
        <p:spPr bwMode="auto">
          <a:xfrm rot="5400000">
            <a:off x="2240217" y="3272874"/>
            <a:ext cx="1038240" cy="3499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pic>
        <p:nvPicPr>
          <p:cNvPr id="63497" name="Picture 3" descr="C:\Users\erikpoll\Desktop\Alice-PNG-alice-in-wonderland-33922018-444-800.png">
            <a:extLst>
              <a:ext uri="{FF2B5EF4-FFF2-40B4-BE49-F238E27FC236}">
                <a16:creationId xmlns:a16="http://schemas.microsoft.com/office/drawing/2014/main" id="{ABAB7D43-D4C2-A818-1582-5720A14B4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3923624"/>
            <a:ext cx="699372" cy="120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28">
            <a:extLst>
              <a:ext uri="{FF2B5EF4-FFF2-40B4-BE49-F238E27FC236}">
                <a16:creationId xmlns:a16="http://schemas.microsoft.com/office/drawing/2014/main" id="{87878B6B-09F5-AB6C-5E30-24BFAFFF79A5}"/>
              </a:ext>
            </a:extLst>
          </p:cNvPr>
          <p:cNvSpPr/>
          <p:nvPr/>
        </p:nvSpPr>
        <p:spPr bwMode="auto">
          <a:xfrm rot="20491463" flipH="1">
            <a:off x="3364856" y="3958314"/>
            <a:ext cx="2882879" cy="45936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cxnSp>
        <p:nvCxnSpPr>
          <p:cNvPr id="11" name="Straight Arrow Connector 31">
            <a:extLst>
              <a:ext uri="{FF2B5EF4-FFF2-40B4-BE49-F238E27FC236}">
                <a16:creationId xmlns:a16="http://schemas.microsoft.com/office/drawing/2014/main" id="{EC9FD9F3-5D5A-2817-6D81-B0FE5F57DC6A}"/>
              </a:ext>
            </a:extLst>
          </p:cNvPr>
          <p:cNvCxnSpPr/>
          <p:nvPr/>
        </p:nvCxnSpPr>
        <p:spPr bwMode="auto">
          <a:xfrm flipV="1">
            <a:off x="4117976" y="3966954"/>
            <a:ext cx="1320480" cy="46080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500" name="Picture 2" descr="C:\Users\erikpoll\Desktop\.png">
            <a:extLst>
              <a:ext uri="{FF2B5EF4-FFF2-40B4-BE49-F238E27FC236}">
                <a16:creationId xmlns:a16="http://schemas.microsoft.com/office/drawing/2014/main" id="{D3B373F0-5758-9DB3-0284-C676DDF3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59" y="2184234"/>
            <a:ext cx="641090" cy="68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1" name="TextBox 40">
            <a:extLst>
              <a:ext uri="{FF2B5EF4-FFF2-40B4-BE49-F238E27FC236}">
                <a16:creationId xmlns:a16="http://schemas.microsoft.com/office/drawing/2014/main" id="{363634AB-E712-4BB1-5580-536F0A294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627" y="4433738"/>
            <a:ext cx="353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3. HTML response containing </a:t>
            </a:r>
            <a:r>
              <a:rPr lang="en-GB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&lt;script&gt; ... &lt;/script&gt;</a:t>
            </a:r>
          </a:p>
        </p:txBody>
      </p:sp>
      <p:sp>
        <p:nvSpPr>
          <p:cNvPr id="14" name="Right Arrow 23">
            <a:extLst>
              <a:ext uri="{FF2B5EF4-FFF2-40B4-BE49-F238E27FC236}">
                <a16:creationId xmlns:a16="http://schemas.microsoft.com/office/drawing/2014/main" id="{D1577845-AB82-B936-3A81-D47B4976956D}"/>
              </a:ext>
            </a:extLst>
          </p:cNvPr>
          <p:cNvSpPr/>
          <p:nvPr/>
        </p:nvSpPr>
        <p:spPr bwMode="auto">
          <a:xfrm rot="20532090">
            <a:off x="3485816" y="3540714"/>
            <a:ext cx="2712960" cy="326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2" name="TextBox 40">
            <a:extLst>
              <a:ext uri="{FF2B5EF4-FFF2-40B4-BE49-F238E27FC236}">
                <a16:creationId xmlns:a16="http://schemas.microsoft.com/office/drawing/2014/main" id="{367F0F26-CF20-0356-C7D2-94709264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815" y="3101897"/>
            <a:ext cx="26294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</a:t>
            </a:r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 HTTP request with </a:t>
            </a:r>
          </a:p>
          <a:p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malicious link</a:t>
            </a:r>
            <a:endParaRPr lang="en-GB" altLang="en-US" sz="1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F55A5-2A52-C333-55D0-797CC679267B}"/>
              </a:ext>
            </a:extLst>
          </p:cNvPr>
          <p:cNvGrpSpPr/>
          <p:nvPr/>
        </p:nvGrpSpPr>
        <p:grpSpPr>
          <a:xfrm>
            <a:off x="2072143" y="4069302"/>
            <a:ext cx="1235998" cy="1113551"/>
            <a:chOff x="1584097" y="5327820"/>
            <a:chExt cx="1460196" cy="1227614"/>
          </a:xfrm>
        </p:grpSpPr>
        <p:sp>
          <p:nvSpPr>
            <p:cNvPr id="4" name="Afgeronde rechthoek 12">
              <a:extLst>
                <a:ext uri="{FF2B5EF4-FFF2-40B4-BE49-F238E27FC236}">
                  <a16:creationId xmlns:a16="http://schemas.microsoft.com/office/drawing/2014/main" id="{EB4FB502-4396-B658-A631-FEB431325916}"/>
                </a:ext>
              </a:extLst>
            </p:cNvPr>
            <p:cNvSpPr/>
            <p:nvPr/>
          </p:nvSpPr>
          <p:spPr bwMode="auto">
            <a:xfrm>
              <a:off x="1584097" y="5327820"/>
              <a:ext cx="1460196" cy="1227614"/>
            </a:xfrm>
            <a:prstGeom prst="roundRect">
              <a:avLst>
                <a:gd name="adj" fmla="val 4817"/>
              </a:avLst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16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victim’s</a:t>
              </a: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browser</a:t>
              </a:r>
            </a:p>
          </p:txBody>
        </p:sp>
        <p:sp>
          <p:nvSpPr>
            <p:cNvPr id="5" name="Afgeronde rechthoek 12">
              <a:extLst>
                <a:ext uri="{FF2B5EF4-FFF2-40B4-BE49-F238E27FC236}">
                  <a16:creationId xmlns:a16="http://schemas.microsoft.com/office/drawing/2014/main" id="{389AB5A7-B41B-F7D5-BC77-01903EE28E34}"/>
                </a:ext>
              </a:extLst>
            </p:cNvPr>
            <p:cNvSpPr/>
            <p:nvPr/>
          </p:nvSpPr>
          <p:spPr bwMode="auto">
            <a:xfrm>
              <a:off x="1584097" y="5327820"/>
              <a:ext cx="1460196" cy="272925"/>
            </a:xfrm>
            <a:prstGeom prst="roundRect">
              <a:avLst>
                <a:gd name="adj" fmla="val 4817"/>
              </a:avLst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" name="Afgeronde rechthoek 12">
            <a:extLst>
              <a:ext uri="{FF2B5EF4-FFF2-40B4-BE49-F238E27FC236}">
                <a16:creationId xmlns:a16="http://schemas.microsoft.com/office/drawing/2014/main" id="{614096AF-5BCA-9D88-EA1E-44295BF6CC25}"/>
              </a:ext>
            </a:extLst>
          </p:cNvPr>
          <p:cNvSpPr/>
          <p:nvPr/>
        </p:nvSpPr>
        <p:spPr bwMode="auto">
          <a:xfrm>
            <a:off x="6448345" y="2805131"/>
            <a:ext cx="1324524" cy="1113552"/>
          </a:xfrm>
          <a:prstGeom prst="roundRect">
            <a:avLst/>
          </a:prstGeom>
          <a:solidFill>
            <a:srgbClr val="8CD2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77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server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0F15095-180C-FB43-9F6A-ABB99C9033BB}"/>
              </a:ext>
            </a:extLst>
          </p:cNvPr>
          <p:cNvSpPr/>
          <p:nvPr/>
        </p:nvSpPr>
        <p:spPr bwMode="auto">
          <a:xfrm>
            <a:off x="6441821" y="2983935"/>
            <a:ext cx="1135129" cy="755943"/>
          </a:xfrm>
          <a:custGeom>
            <a:avLst/>
            <a:gdLst>
              <a:gd name="connsiteX0" fmla="*/ 20782 w 1251401"/>
              <a:gd name="connsiteY0" fmla="*/ 257806 h 833375"/>
              <a:gd name="connsiteX1" fmla="*/ 180109 w 1251401"/>
              <a:gd name="connsiteY1" fmla="*/ 181606 h 833375"/>
              <a:gd name="connsiteX2" fmla="*/ 311727 w 1251401"/>
              <a:gd name="connsiteY2" fmla="*/ 105406 h 833375"/>
              <a:gd name="connsiteX3" fmla="*/ 311727 w 1251401"/>
              <a:gd name="connsiteY3" fmla="*/ 8424 h 833375"/>
              <a:gd name="connsiteX4" fmla="*/ 519545 w 1251401"/>
              <a:gd name="connsiteY4" fmla="*/ 22279 h 833375"/>
              <a:gd name="connsiteX5" fmla="*/ 526473 w 1251401"/>
              <a:gd name="connsiteY5" fmla="*/ 160824 h 833375"/>
              <a:gd name="connsiteX6" fmla="*/ 297873 w 1251401"/>
              <a:gd name="connsiteY6" fmla="*/ 285515 h 833375"/>
              <a:gd name="connsiteX7" fmla="*/ 678873 w 1251401"/>
              <a:gd name="connsiteY7" fmla="*/ 250879 h 833375"/>
              <a:gd name="connsiteX8" fmla="*/ 817418 w 1251401"/>
              <a:gd name="connsiteY8" fmla="*/ 98479 h 833375"/>
              <a:gd name="connsiteX9" fmla="*/ 949036 w 1251401"/>
              <a:gd name="connsiteY9" fmla="*/ 167752 h 833375"/>
              <a:gd name="connsiteX10" fmla="*/ 1108364 w 1251401"/>
              <a:gd name="connsiteY10" fmla="*/ 347861 h 833375"/>
              <a:gd name="connsiteX11" fmla="*/ 1246909 w 1251401"/>
              <a:gd name="connsiteY11" fmla="*/ 735788 h 833375"/>
              <a:gd name="connsiteX12" fmla="*/ 935182 w 1251401"/>
              <a:gd name="connsiteY12" fmla="*/ 832770 h 833375"/>
              <a:gd name="connsiteX13" fmla="*/ 658091 w 1251401"/>
              <a:gd name="connsiteY13" fmla="*/ 708079 h 833375"/>
              <a:gd name="connsiteX14" fmla="*/ 311727 w 1251401"/>
              <a:gd name="connsiteY14" fmla="*/ 749643 h 833375"/>
              <a:gd name="connsiteX15" fmla="*/ 0 w 1251401"/>
              <a:gd name="connsiteY15" fmla="*/ 784279 h 8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51401" h="833375">
                <a:moveTo>
                  <a:pt x="20782" y="257806"/>
                </a:moveTo>
                <a:cubicBezTo>
                  <a:pt x="76200" y="232406"/>
                  <a:pt x="131618" y="207006"/>
                  <a:pt x="180109" y="181606"/>
                </a:cubicBezTo>
                <a:cubicBezTo>
                  <a:pt x="228600" y="156206"/>
                  <a:pt x="289791" y="134270"/>
                  <a:pt x="311727" y="105406"/>
                </a:cubicBezTo>
                <a:cubicBezTo>
                  <a:pt x="333663" y="76542"/>
                  <a:pt x="277091" y="22278"/>
                  <a:pt x="311727" y="8424"/>
                </a:cubicBezTo>
                <a:cubicBezTo>
                  <a:pt x="346363" y="-5430"/>
                  <a:pt x="483754" y="-3121"/>
                  <a:pt x="519545" y="22279"/>
                </a:cubicBezTo>
                <a:cubicBezTo>
                  <a:pt x="555336" y="47679"/>
                  <a:pt x="563418" y="116951"/>
                  <a:pt x="526473" y="160824"/>
                </a:cubicBezTo>
                <a:cubicBezTo>
                  <a:pt x="489528" y="204697"/>
                  <a:pt x="272473" y="270506"/>
                  <a:pt x="297873" y="285515"/>
                </a:cubicBezTo>
                <a:cubicBezTo>
                  <a:pt x="323273" y="300524"/>
                  <a:pt x="592282" y="282052"/>
                  <a:pt x="678873" y="250879"/>
                </a:cubicBezTo>
                <a:cubicBezTo>
                  <a:pt x="765464" y="219706"/>
                  <a:pt x="772391" y="112333"/>
                  <a:pt x="817418" y="98479"/>
                </a:cubicBezTo>
                <a:cubicBezTo>
                  <a:pt x="862445" y="84624"/>
                  <a:pt x="900545" y="126188"/>
                  <a:pt x="949036" y="167752"/>
                </a:cubicBezTo>
                <a:cubicBezTo>
                  <a:pt x="997527" y="209316"/>
                  <a:pt x="1058719" y="253189"/>
                  <a:pt x="1108364" y="347861"/>
                </a:cubicBezTo>
                <a:cubicBezTo>
                  <a:pt x="1158009" y="442533"/>
                  <a:pt x="1275773" y="654970"/>
                  <a:pt x="1246909" y="735788"/>
                </a:cubicBezTo>
                <a:cubicBezTo>
                  <a:pt x="1218045" y="816606"/>
                  <a:pt x="1033318" y="837388"/>
                  <a:pt x="935182" y="832770"/>
                </a:cubicBezTo>
                <a:cubicBezTo>
                  <a:pt x="837046" y="828152"/>
                  <a:pt x="762000" y="721934"/>
                  <a:pt x="658091" y="708079"/>
                </a:cubicBezTo>
                <a:cubicBezTo>
                  <a:pt x="554182" y="694225"/>
                  <a:pt x="421409" y="736943"/>
                  <a:pt x="311727" y="749643"/>
                </a:cubicBezTo>
                <a:lnTo>
                  <a:pt x="0" y="7842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NL" sz="1633"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8" grpId="0" animBg="1"/>
      <p:bldP spid="10" grpId="0" animBg="1"/>
      <p:bldP spid="63501" grpId="0"/>
      <p:bldP spid="14" grpId="0" animBg="1"/>
      <p:bldP spid="2" grpId="0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E80CA7E6-1669-03ED-8F01-D83B8B79231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2000" y="1047240"/>
            <a:ext cx="8064455" cy="52011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GB" sz="1900" dirty="0">
                <a:solidFill>
                  <a:schemeClr val="tx1"/>
                </a:solidFill>
              </a:rPr>
              <a:t>Attacker injects HTML into a web site, </a:t>
            </a:r>
            <a:r>
              <a:rPr lang="en-GB" sz="1900" dirty="0" err="1">
                <a:solidFill>
                  <a:schemeClr val="tx1"/>
                </a:solidFill>
              </a:rPr>
              <a:t>eg</a:t>
            </a:r>
            <a:r>
              <a:rPr lang="en-GB" sz="1900" dirty="0">
                <a:solidFill>
                  <a:schemeClr val="tx1"/>
                </a:solidFill>
              </a:rPr>
              <a:t> forum posting in Brightspace,          which is stored and echoed back </a:t>
            </a:r>
            <a:r>
              <a:rPr lang="en-GB" sz="1900" i="1" dirty="0">
                <a:solidFill>
                  <a:schemeClr val="tx1"/>
                </a:solidFill>
              </a:rPr>
              <a:t>later </a:t>
            </a:r>
            <a:r>
              <a:rPr lang="en-GB" sz="1900" dirty="0">
                <a:solidFill>
                  <a:schemeClr val="tx1"/>
                </a:solidFill>
              </a:rPr>
              <a:t> when victim visit the same site</a:t>
            </a: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45711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sz="2400" i="1" dirty="0"/>
          </a:p>
          <a:p>
            <a:pPr marL="45711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sz="2400" i="1" dirty="0"/>
          </a:p>
          <a:p>
            <a:pPr marL="45711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sz="2400" i="1" dirty="0"/>
          </a:p>
          <a:p>
            <a:pPr marL="45711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US" sz="2100" i="1" dirty="0"/>
              <a:t>Could careful web server prevent this?</a:t>
            </a:r>
          </a:p>
          <a:p>
            <a:pPr marL="45711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US" sz="2100" dirty="0"/>
              <a:t>Yes, by rejecting and/or encoding content when it is stored or retrieved</a:t>
            </a: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2000" dirty="0">
              <a:solidFill>
                <a:srgbClr val="0033CC"/>
              </a:solidFill>
            </a:endParaRP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2000" dirty="0">
              <a:solidFill>
                <a:srgbClr val="0033CC"/>
              </a:solidFill>
            </a:endParaRP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2000" dirty="0">
              <a:solidFill>
                <a:srgbClr val="0033CC"/>
              </a:solidFill>
            </a:endParaRP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2000" dirty="0">
              <a:solidFill>
                <a:srgbClr val="0033CC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2000" dirty="0">
              <a:solidFill>
                <a:srgbClr val="0033CC"/>
              </a:solidFill>
            </a:endParaRPr>
          </a:p>
          <a:p>
            <a:pPr marL="457153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>
              <a:solidFill>
                <a:srgbClr val="0033CC"/>
              </a:solidFill>
            </a:endParaRPr>
          </a:p>
          <a:p>
            <a:pPr marL="457153" indent="-457153"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sz="1800" dirty="0"/>
          </a:p>
          <a:p>
            <a:pPr marL="457153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sz="2000" dirty="0"/>
          </a:p>
          <a:p>
            <a:pPr marL="457153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dirty="0"/>
          </a:p>
        </p:txBody>
      </p:sp>
      <p:sp>
        <p:nvSpPr>
          <p:cNvPr id="12" name="Afgeronde rechthoek 12">
            <a:extLst>
              <a:ext uri="{FF2B5EF4-FFF2-40B4-BE49-F238E27FC236}">
                <a16:creationId xmlns:a16="http://schemas.microsoft.com/office/drawing/2014/main" id="{38481AE5-349C-BDD7-3E43-D5B54DE8090F}"/>
              </a:ext>
            </a:extLst>
          </p:cNvPr>
          <p:cNvSpPr/>
          <p:nvPr/>
        </p:nvSpPr>
        <p:spPr bwMode="auto">
          <a:xfrm>
            <a:off x="4360270" y="2793540"/>
            <a:ext cx="1204678" cy="1081152"/>
          </a:xfrm>
          <a:prstGeom prst="roundRect">
            <a:avLst/>
          </a:prstGeom>
          <a:solidFill>
            <a:srgbClr val="8CD2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server</a:t>
            </a:r>
          </a:p>
        </p:txBody>
      </p:sp>
      <p:sp>
        <p:nvSpPr>
          <p:cNvPr id="13" name="Flowchart: Magnetic Disk 26">
            <a:extLst>
              <a:ext uri="{FF2B5EF4-FFF2-40B4-BE49-F238E27FC236}">
                <a16:creationId xmlns:a16="http://schemas.microsoft.com/office/drawing/2014/main" id="{F5D6D22D-9541-F575-601A-2E9F9F6CED69}"/>
              </a:ext>
            </a:extLst>
          </p:cNvPr>
          <p:cNvSpPr/>
          <p:nvPr/>
        </p:nvSpPr>
        <p:spPr>
          <a:xfrm>
            <a:off x="6839061" y="2764201"/>
            <a:ext cx="1071699" cy="1036248"/>
          </a:xfrm>
          <a:prstGeom prst="flowChartMagneticDisk">
            <a:avLst/>
          </a:prstGeom>
          <a:solidFill>
            <a:srgbClr val="8CD2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data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base</a:t>
            </a: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3010" name="Rectangle 1">
            <a:extLst>
              <a:ext uri="{FF2B5EF4-FFF2-40B4-BE49-F238E27FC236}">
                <a16:creationId xmlns:a16="http://schemas.microsoft.com/office/drawing/2014/main" id="{C4A66C08-C412-919E-43C8-12577440D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/>
            </a:pPr>
            <a:r>
              <a:rPr lang="en-GB" sz="2400" dirty="0"/>
              <a:t>Stored XSS attack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18D98FBF-B96A-438E-4D92-B6CC6DC64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BE6498E-D5AA-4C35-A6B9-25EBE91C6530}" type="slidenum">
              <a:rPr lang="en-GB" altLang="en-US">
                <a:cs typeface="Times New Roman" panose="02020603050405020304" pitchFamily="18" charset="0"/>
              </a:rPr>
              <a:pPr/>
              <a:t>43</a:t>
            </a:fld>
            <a:endParaRPr lang="en-GB" altLang="en-US">
              <a:cs typeface="Times New Roman" panose="02020603050405020304" pitchFamily="18" charset="0"/>
            </a:endParaRP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854AC6EC-0E2C-080E-F224-414348F7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814" y="2362511"/>
            <a:ext cx="160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2. </a:t>
            </a:r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malicious input </a:t>
            </a:r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stored</a:t>
            </a:r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</a:t>
            </a:r>
            <a:endParaRPr lang="en-GB" altLang="en-US" sz="1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A3A29257-7519-17A2-E26A-BA5BDA4B0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043" y="3110557"/>
            <a:ext cx="160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3. HTTP request</a:t>
            </a:r>
            <a:endParaRPr lang="en-GB" altLang="en-US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95FA24C1-4B15-9F55-2F11-DCD32908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928" y="3703423"/>
            <a:ext cx="2160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4. </a:t>
            </a:r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malicious content </a:t>
            </a:r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retrieved</a:t>
            </a:r>
            <a:endParaRPr lang="en-GB" altLang="en-US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FE261B-9C7B-9A03-00F4-B2259849B124}"/>
              </a:ext>
            </a:extLst>
          </p:cNvPr>
          <p:cNvGrpSpPr/>
          <p:nvPr/>
        </p:nvGrpSpPr>
        <p:grpSpPr>
          <a:xfrm>
            <a:off x="1568738" y="3986123"/>
            <a:ext cx="1235998" cy="1113551"/>
            <a:chOff x="1584097" y="5327820"/>
            <a:chExt cx="1460196" cy="1227614"/>
          </a:xfrm>
        </p:grpSpPr>
        <p:sp>
          <p:nvSpPr>
            <p:cNvPr id="6" name="Afgeronde rechthoek 12">
              <a:extLst>
                <a:ext uri="{FF2B5EF4-FFF2-40B4-BE49-F238E27FC236}">
                  <a16:creationId xmlns:a16="http://schemas.microsoft.com/office/drawing/2014/main" id="{27BDA179-2BE9-0315-D509-54D70CC657FE}"/>
                </a:ext>
              </a:extLst>
            </p:cNvPr>
            <p:cNvSpPr/>
            <p:nvPr/>
          </p:nvSpPr>
          <p:spPr bwMode="auto">
            <a:xfrm>
              <a:off x="1584097" y="5327820"/>
              <a:ext cx="1460196" cy="1227614"/>
            </a:xfrm>
            <a:prstGeom prst="roundRect">
              <a:avLst>
                <a:gd name="adj" fmla="val 4817"/>
              </a:avLst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16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victim’s</a:t>
              </a: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browser</a:t>
              </a:r>
            </a:p>
          </p:txBody>
        </p:sp>
        <p:sp>
          <p:nvSpPr>
            <p:cNvPr id="8" name="Afgeronde rechthoek 12">
              <a:extLst>
                <a:ext uri="{FF2B5EF4-FFF2-40B4-BE49-F238E27FC236}">
                  <a16:creationId xmlns:a16="http://schemas.microsoft.com/office/drawing/2014/main" id="{6A137EB7-14E0-044B-0168-B40F9CE47AD4}"/>
                </a:ext>
              </a:extLst>
            </p:cNvPr>
            <p:cNvSpPr/>
            <p:nvPr/>
          </p:nvSpPr>
          <p:spPr bwMode="auto">
            <a:xfrm>
              <a:off x="1584097" y="5327820"/>
              <a:ext cx="1460196" cy="272925"/>
            </a:xfrm>
            <a:prstGeom prst="roundRect">
              <a:avLst>
                <a:gd name="adj" fmla="val 4817"/>
              </a:avLst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7054C5-D333-1240-74A8-8CF72917C37D}"/>
              </a:ext>
            </a:extLst>
          </p:cNvPr>
          <p:cNvSpPr/>
          <p:nvPr/>
        </p:nvSpPr>
        <p:spPr bwMode="auto">
          <a:xfrm>
            <a:off x="4355136" y="2938502"/>
            <a:ext cx="3310145" cy="830997"/>
          </a:xfrm>
          <a:custGeom>
            <a:avLst/>
            <a:gdLst>
              <a:gd name="connsiteX0" fmla="*/ 0 w 3179804"/>
              <a:gd name="connsiteY0" fmla="*/ 83671 h 908100"/>
              <a:gd name="connsiteX1" fmla="*/ 166255 w 3179804"/>
              <a:gd name="connsiteY1" fmla="*/ 90599 h 908100"/>
              <a:gd name="connsiteX2" fmla="*/ 304800 w 3179804"/>
              <a:gd name="connsiteY2" fmla="*/ 544 h 908100"/>
              <a:gd name="connsiteX3" fmla="*/ 443345 w 3179804"/>
              <a:gd name="connsiteY3" fmla="*/ 139090 h 908100"/>
              <a:gd name="connsiteX4" fmla="*/ 554182 w 3179804"/>
              <a:gd name="connsiteY4" fmla="*/ 277635 h 908100"/>
              <a:gd name="connsiteX5" fmla="*/ 768927 w 3179804"/>
              <a:gd name="connsiteY5" fmla="*/ 159871 h 908100"/>
              <a:gd name="connsiteX6" fmla="*/ 803564 w 3179804"/>
              <a:gd name="connsiteY6" fmla="*/ 14399 h 908100"/>
              <a:gd name="connsiteX7" fmla="*/ 1267691 w 3179804"/>
              <a:gd name="connsiteY7" fmla="*/ 152944 h 908100"/>
              <a:gd name="connsiteX8" fmla="*/ 1357745 w 3179804"/>
              <a:gd name="connsiteY8" fmla="*/ 180653 h 908100"/>
              <a:gd name="connsiteX9" fmla="*/ 2098964 w 3179804"/>
              <a:gd name="connsiteY9" fmla="*/ 229144 h 908100"/>
              <a:gd name="connsiteX10" fmla="*/ 2417618 w 3179804"/>
              <a:gd name="connsiteY10" fmla="*/ 277635 h 908100"/>
              <a:gd name="connsiteX11" fmla="*/ 2493818 w 3179804"/>
              <a:gd name="connsiteY11" fmla="*/ 409253 h 908100"/>
              <a:gd name="connsiteX12" fmla="*/ 2618509 w 3179804"/>
              <a:gd name="connsiteY12" fmla="*/ 513162 h 908100"/>
              <a:gd name="connsiteX13" fmla="*/ 2874818 w 3179804"/>
              <a:gd name="connsiteY13" fmla="*/ 520090 h 908100"/>
              <a:gd name="connsiteX14" fmla="*/ 3172691 w 3179804"/>
              <a:gd name="connsiteY14" fmla="*/ 561653 h 908100"/>
              <a:gd name="connsiteX15" fmla="*/ 3068782 w 3179804"/>
              <a:gd name="connsiteY15" fmla="*/ 811035 h 908100"/>
              <a:gd name="connsiteX16" fmla="*/ 2867891 w 3179804"/>
              <a:gd name="connsiteY16" fmla="*/ 873381 h 908100"/>
              <a:gd name="connsiteX17" fmla="*/ 2604655 w 3179804"/>
              <a:gd name="connsiteY17" fmla="*/ 838744 h 908100"/>
              <a:gd name="connsiteX18" fmla="*/ 2403764 w 3179804"/>
              <a:gd name="connsiteY18" fmla="*/ 748690 h 908100"/>
              <a:gd name="connsiteX19" fmla="*/ 2140527 w 3179804"/>
              <a:gd name="connsiteY19" fmla="*/ 727908 h 908100"/>
              <a:gd name="connsiteX20" fmla="*/ 1835727 w 3179804"/>
              <a:gd name="connsiteY20" fmla="*/ 727908 h 908100"/>
              <a:gd name="connsiteX21" fmla="*/ 1669473 w 3179804"/>
              <a:gd name="connsiteY21" fmla="*/ 734835 h 908100"/>
              <a:gd name="connsiteX22" fmla="*/ 1357745 w 3179804"/>
              <a:gd name="connsiteY22" fmla="*/ 734835 h 908100"/>
              <a:gd name="connsiteX23" fmla="*/ 1094509 w 3179804"/>
              <a:gd name="connsiteY23" fmla="*/ 603217 h 908100"/>
              <a:gd name="connsiteX24" fmla="*/ 928255 w 3179804"/>
              <a:gd name="connsiteY24" fmla="*/ 672490 h 908100"/>
              <a:gd name="connsiteX25" fmla="*/ 824345 w 3179804"/>
              <a:gd name="connsiteY25" fmla="*/ 908017 h 908100"/>
              <a:gd name="connsiteX26" fmla="*/ 526473 w 3179804"/>
              <a:gd name="connsiteY26" fmla="*/ 700199 h 908100"/>
              <a:gd name="connsiteX27" fmla="*/ 20782 w 3179804"/>
              <a:gd name="connsiteY27" fmla="*/ 762544 h 9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79804" h="908100">
                <a:moveTo>
                  <a:pt x="0" y="83671"/>
                </a:moveTo>
                <a:cubicBezTo>
                  <a:pt x="57727" y="94062"/>
                  <a:pt x="115455" y="104453"/>
                  <a:pt x="166255" y="90599"/>
                </a:cubicBezTo>
                <a:cubicBezTo>
                  <a:pt x="217055" y="76745"/>
                  <a:pt x="258618" y="-7538"/>
                  <a:pt x="304800" y="544"/>
                </a:cubicBezTo>
                <a:cubicBezTo>
                  <a:pt x="350982" y="8626"/>
                  <a:pt x="401781" y="92908"/>
                  <a:pt x="443345" y="139090"/>
                </a:cubicBezTo>
                <a:cubicBezTo>
                  <a:pt x="484909" y="185272"/>
                  <a:pt x="499918" y="274172"/>
                  <a:pt x="554182" y="277635"/>
                </a:cubicBezTo>
                <a:cubicBezTo>
                  <a:pt x="608446" y="281099"/>
                  <a:pt x="727363" y="203744"/>
                  <a:pt x="768927" y="159871"/>
                </a:cubicBezTo>
                <a:cubicBezTo>
                  <a:pt x="810491" y="115998"/>
                  <a:pt x="720437" y="15553"/>
                  <a:pt x="803564" y="14399"/>
                </a:cubicBezTo>
                <a:cubicBezTo>
                  <a:pt x="886691" y="13244"/>
                  <a:pt x="1267691" y="152944"/>
                  <a:pt x="1267691" y="152944"/>
                </a:cubicBezTo>
                <a:lnTo>
                  <a:pt x="1357745" y="180653"/>
                </a:lnTo>
                <a:cubicBezTo>
                  <a:pt x="1496291" y="193353"/>
                  <a:pt x="1922319" y="212980"/>
                  <a:pt x="2098964" y="229144"/>
                </a:cubicBezTo>
                <a:cubicBezTo>
                  <a:pt x="2275609" y="245308"/>
                  <a:pt x="2351809" y="247617"/>
                  <a:pt x="2417618" y="277635"/>
                </a:cubicBezTo>
                <a:cubicBezTo>
                  <a:pt x="2483427" y="307653"/>
                  <a:pt x="2460336" y="369999"/>
                  <a:pt x="2493818" y="409253"/>
                </a:cubicBezTo>
                <a:cubicBezTo>
                  <a:pt x="2527300" y="448507"/>
                  <a:pt x="2555009" y="494689"/>
                  <a:pt x="2618509" y="513162"/>
                </a:cubicBezTo>
                <a:cubicBezTo>
                  <a:pt x="2682009" y="531635"/>
                  <a:pt x="2782454" y="512008"/>
                  <a:pt x="2874818" y="520090"/>
                </a:cubicBezTo>
                <a:cubicBezTo>
                  <a:pt x="2967182" y="528172"/>
                  <a:pt x="3140364" y="513162"/>
                  <a:pt x="3172691" y="561653"/>
                </a:cubicBezTo>
                <a:cubicBezTo>
                  <a:pt x="3205018" y="610144"/>
                  <a:pt x="3119582" y="759080"/>
                  <a:pt x="3068782" y="811035"/>
                </a:cubicBezTo>
                <a:cubicBezTo>
                  <a:pt x="3017982" y="862990"/>
                  <a:pt x="2945245" y="868763"/>
                  <a:pt x="2867891" y="873381"/>
                </a:cubicBezTo>
                <a:cubicBezTo>
                  <a:pt x="2790537" y="877999"/>
                  <a:pt x="2682009" y="859526"/>
                  <a:pt x="2604655" y="838744"/>
                </a:cubicBezTo>
                <a:cubicBezTo>
                  <a:pt x="2527301" y="817962"/>
                  <a:pt x="2481119" y="767163"/>
                  <a:pt x="2403764" y="748690"/>
                </a:cubicBezTo>
                <a:cubicBezTo>
                  <a:pt x="2326409" y="730217"/>
                  <a:pt x="2235200" y="731372"/>
                  <a:pt x="2140527" y="727908"/>
                </a:cubicBezTo>
                <a:cubicBezTo>
                  <a:pt x="2045854" y="724444"/>
                  <a:pt x="1914236" y="726754"/>
                  <a:pt x="1835727" y="727908"/>
                </a:cubicBezTo>
                <a:cubicBezTo>
                  <a:pt x="1757218" y="729062"/>
                  <a:pt x="1749137" y="733681"/>
                  <a:pt x="1669473" y="734835"/>
                </a:cubicBezTo>
                <a:cubicBezTo>
                  <a:pt x="1589809" y="735990"/>
                  <a:pt x="1453572" y="756771"/>
                  <a:pt x="1357745" y="734835"/>
                </a:cubicBezTo>
                <a:cubicBezTo>
                  <a:pt x="1261918" y="712899"/>
                  <a:pt x="1166091" y="613608"/>
                  <a:pt x="1094509" y="603217"/>
                </a:cubicBezTo>
                <a:cubicBezTo>
                  <a:pt x="1022927" y="592826"/>
                  <a:pt x="973282" y="621690"/>
                  <a:pt x="928255" y="672490"/>
                </a:cubicBezTo>
                <a:cubicBezTo>
                  <a:pt x="883228" y="723290"/>
                  <a:pt x="891309" y="903399"/>
                  <a:pt x="824345" y="908017"/>
                </a:cubicBezTo>
                <a:cubicBezTo>
                  <a:pt x="757381" y="912635"/>
                  <a:pt x="660400" y="724444"/>
                  <a:pt x="526473" y="700199"/>
                </a:cubicBezTo>
                <a:cubicBezTo>
                  <a:pt x="392546" y="675954"/>
                  <a:pt x="206664" y="719249"/>
                  <a:pt x="20782" y="762544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NL" sz="1633">
              <a:latin typeface="Comic Sans MS" pitchFamily="64" charset="0"/>
            </a:endParaRPr>
          </a:p>
        </p:txBody>
      </p:sp>
      <p:sp>
        <p:nvSpPr>
          <p:cNvPr id="65543" name="TextBox 22">
            <a:extLst>
              <a:ext uri="{FF2B5EF4-FFF2-40B4-BE49-F238E27FC236}">
                <a16:creationId xmlns:a16="http://schemas.microsoft.com/office/drawing/2014/main" id="{35C62405-C217-3052-4221-B682D590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614" y="1912088"/>
            <a:ext cx="160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1. malicious input  </a:t>
            </a:r>
            <a:endParaRPr lang="en-GB" altLang="en-US" sz="1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ight Arrow 53">
            <a:extLst>
              <a:ext uri="{FF2B5EF4-FFF2-40B4-BE49-F238E27FC236}">
                <a16:creationId xmlns:a16="http://schemas.microsoft.com/office/drawing/2014/main" id="{11F37F59-75AB-7F3E-8B8F-EE06B70E7925}"/>
              </a:ext>
            </a:extLst>
          </p:cNvPr>
          <p:cNvSpPr/>
          <p:nvPr/>
        </p:nvSpPr>
        <p:spPr bwMode="auto">
          <a:xfrm rot="1560000">
            <a:off x="3135284" y="2507675"/>
            <a:ext cx="1136160" cy="328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pic>
        <p:nvPicPr>
          <p:cNvPr id="65554" name="Picture 3" descr="C:\Users\erikpoll\Desktop\Alice-PNG-alice-in-wonderland-33922018-444-800.png">
            <a:extLst>
              <a:ext uri="{FF2B5EF4-FFF2-40B4-BE49-F238E27FC236}">
                <a16:creationId xmlns:a16="http://schemas.microsoft.com/office/drawing/2014/main" id="{D724719F-6202-7AF8-96E5-40F3FE6E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164" y="3894193"/>
            <a:ext cx="714444" cy="120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28">
            <a:extLst>
              <a:ext uri="{FF2B5EF4-FFF2-40B4-BE49-F238E27FC236}">
                <a16:creationId xmlns:a16="http://schemas.microsoft.com/office/drawing/2014/main" id="{F91D683F-BBFD-911B-DD41-19E86EB6B725}"/>
              </a:ext>
            </a:extLst>
          </p:cNvPr>
          <p:cNvSpPr/>
          <p:nvPr/>
        </p:nvSpPr>
        <p:spPr bwMode="auto">
          <a:xfrm rot="20040000" flipH="1">
            <a:off x="2822804" y="3735994"/>
            <a:ext cx="1548000" cy="352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cxnSp>
        <p:nvCxnSpPr>
          <p:cNvPr id="20" name="Straight Arrow Connector 31">
            <a:extLst>
              <a:ext uri="{FF2B5EF4-FFF2-40B4-BE49-F238E27FC236}">
                <a16:creationId xmlns:a16="http://schemas.microsoft.com/office/drawing/2014/main" id="{80DFF7DF-9BA8-F9B0-6B39-E7FB75719001}"/>
              </a:ext>
            </a:extLst>
          </p:cNvPr>
          <p:cNvCxnSpPr>
            <a:endCxn id="19" idx="1"/>
          </p:cNvCxnSpPr>
          <p:nvPr/>
        </p:nvCxnSpPr>
        <p:spPr bwMode="auto">
          <a:xfrm flipV="1">
            <a:off x="3174164" y="3573275"/>
            <a:ext cx="1118880" cy="545759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58" name="TextBox 25">
            <a:extLst>
              <a:ext uri="{FF2B5EF4-FFF2-40B4-BE49-F238E27FC236}">
                <a16:creationId xmlns:a16="http://schemas.microsoft.com/office/drawing/2014/main" id="{CCEB0C34-55C3-ACBC-5D74-ABD61C0F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997" y="4064460"/>
            <a:ext cx="23219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5. response with </a:t>
            </a:r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malicious HTML  content</a:t>
            </a:r>
            <a:r>
              <a:rPr lang="en-GB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65559" name="Picture 2" descr="C:\Users\erikpoll\Desktop\.png">
            <a:extLst>
              <a:ext uri="{FF2B5EF4-FFF2-40B4-BE49-F238E27FC236}">
                <a16:creationId xmlns:a16="http://schemas.microsoft.com/office/drawing/2014/main" id="{1411A098-8CC7-0BDB-379E-53023CA5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95" y="1986527"/>
            <a:ext cx="893055" cy="81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39">
            <a:extLst>
              <a:ext uri="{FF2B5EF4-FFF2-40B4-BE49-F238E27FC236}">
                <a16:creationId xmlns:a16="http://schemas.microsoft.com/office/drawing/2014/main" id="{E000917B-8448-45D5-ACD8-A781B3620BF7}"/>
              </a:ext>
            </a:extLst>
          </p:cNvPr>
          <p:cNvSpPr/>
          <p:nvPr/>
        </p:nvSpPr>
        <p:spPr bwMode="auto">
          <a:xfrm rot="20040000">
            <a:off x="2782484" y="3558875"/>
            <a:ext cx="1438560" cy="162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15" name="Right Arrow 29">
            <a:extLst>
              <a:ext uri="{FF2B5EF4-FFF2-40B4-BE49-F238E27FC236}">
                <a16:creationId xmlns:a16="http://schemas.microsoft.com/office/drawing/2014/main" id="{ABBFC9A5-8D46-C5B5-3297-41D4DBCEFBD1}"/>
              </a:ext>
            </a:extLst>
          </p:cNvPr>
          <p:cNvSpPr/>
          <p:nvPr/>
        </p:nvSpPr>
        <p:spPr bwMode="auto">
          <a:xfrm flipH="1">
            <a:off x="5721880" y="3453914"/>
            <a:ext cx="942300" cy="3283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10" name="Right Arrow 34">
            <a:extLst>
              <a:ext uri="{FF2B5EF4-FFF2-40B4-BE49-F238E27FC236}">
                <a16:creationId xmlns:a16="http://schemas.microsoft.com/office/drawing/2014/main" id="{FF4D0F17-5D5A-2A1F-1D9C-7E089D25FC4D}"/>
              </a:ext>
            </a:extLst>
          </p:cNvPr>
          <p:cNvSpPr/>
          <p:nvPr/>
        </p:nvSpPr>
        <p:spPr bwMode="auto">
          <a:xfrm>
            <a:off x="5778940" y="2955446"/>
            <a:ext cx="913787" cy="3268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cxnSp>
        <p:nvCxnSpPr>
          <p:cNvPr id="11" name="Straight Arrow Connector 35">
            <a:extLst>
              <a:ext uri="{FF2B5EF4-FFF2-40B4-BE49-F238E27FC236}">
                <a16:creationId xmlns:a16="http://schemas.microsoft.com/office/drawing/2014/main" id="{00574CC2-E291-4386-C27E-E6847B8D842E}"/>
              </a:ext>
            </a:extLst>
          </p:cNvPr>
          <p:cNvCxnSpPr>
            <a:cxnSpLocks/>
          </p:cNvCxnSpPr>
          <p:nvPr/>
        </p:nvCxnSpPr>
        <p:spPr bwMode="auto">
          <a:xfrm>
            <a:off x="6010208" y="3121004"/>
            <a:ext cx="417600" cy="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0">
            <a:extLst>
              <a:ext uri="{FF2B5EF4-FFF2-40B4-BE49-F238E27FC236}">
                <a16:creationId xmlns:a16="http://schemas.microsoft.com/office/drawing/2014/main" id="{AC56F523-950C-C4CC-B2CD-3F07157C525A}"/>
              </a:ext>
            </a:extLst>
          </p:cNvPr>
          <p:cNvCxnSpPr/>
          <p:nvPr/>
        </p:nvCxnSpPr>
        <p:spPr bwMode="auto">
          <a:xfrm>
            <a:off x="6011648" y="3612214"/>
            <a:ext cx="416160" cy="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 animBg="1"/>
      <p:bldP spid="65543" grpId="0"/>
      <p:bldP spid="14" grpId="0" animBg="1"/>
      <p:bldP spid="19" grpId="0" animBg="1"/>
      <p:bldP spid="65558" grpId="0"/>
      <p:bldP spid="24" grpId="0" animBg="1"/>
      <p:bldP spid="15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2C72-E5F3-88BA-4FB2-C383D2B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Encoding HTML content - server-side</a:t>
            </a:r>
            <a:endParaRPr lang="en-NL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06333-8F45-6503-EF66-4BAF7E0AE1F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44</a:t>
            </a:fld>
            <a:endParaRPr lang="en-GB" alt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C95DD-71C6-0CDC-DE9F-E0E9E7B72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5"/>
            <a:ext cx="7918648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Many sites use </a:t>
            </a:r>
            <a:r>
              <a:rPr lang="en-US" sz="1600" dirty="0">
                <a:solidFill>
                  <a:schemeClr val="accent2"/>
                </a:solidFill>
              </a:rPr>
              <a:t>web templating framework </a:t>
            </a:r>
            <a:r>
              <a:rPr lang="en-US" sz="1600" dirty="0">
                <a:solidFill>
                  <a:schemeClr val="tx1"/>
                </a:solidFill>
              </a:rPr>
              <a:t>to generate web pages.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Below a web template for a web page with parameters written as </a:t>
            </a:r>
            <a:r>
              <a:rPr lang="en-US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${...}</a:t>
            </a:r>
          </a:p>
          <a:p>
            <a:pPr marL="0" indent="0">
              <a:buNone/>
            </a:pPr>
            <a:endParaRPr lang="en-US" sz="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US" sz="1400" b="1" dirty="0">
                <a:latin typeface="Arial Narrow" panose="020B0606020202030204" pitchFamily="34" charset="0"/>
              </a:rPr>
              <a:t>&lt;html&gt;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2    &lt;body&gt;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3       &lt;h1&gt;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${name}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apos;s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Blog!  &lt;/</a:t>
            </a:r>
            <a:r>
              <a:rPr lang="en-US" sz="1400" b="1" dirty="0">
                <a:latin typeface="Arial Narrow" panose="020B0606020202030204" pitchFamily="34" charset="0"/>
              </a:rPr>
              <a:t>h1&gt;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4        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${description}</a:t>
            </a:r>
            <a:endParaRPr lang="en-US" sz="1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5       &lt;a </a:t>
            </a:r>
            <a:r>
              <a:rPr lang="en-US" sz="1400" b="1" dirty="0" err="1">
                <a:latin typeface="Arial Narrow" panose="020B0606020202030204" pitchFamily="34" charset="0"/>
              </a:rPr>
              <a:t>href</a:t>
            </a:r>
            <a:r>
              <a:rPr lang="en-US" sz="1400" b="1" dirty="0">
                <a:latin typeface="Arial Narrow" panose="020B0606020202030204" pitchFamily="34" charset="0"/>
              </a:rPr>
              <a:t>="https://ourdomain.nl/</a:t>
            </a:r>
            <a:r>
              <a:rPr lang="en-US" sz="1400" b="1" dirty="0" err="1">
                <a:latin typeface="Arial Narrow" panose="020B0606020202030204" pitchFamily="34" charset="0"/>
              </a:rPr>
              <a:t>contact?user</a:t>
            </a:r>
            <a:r>
              <a:rPr lang="en-US" sz="1400" b="1" dirty="0">
                <a:latin typeface="Arial Narrow" panose="020B0606020202030204" pitchFamily="34" charset="0"/>
              </a:rPr>
              <a:t>=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${username}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&amp;lang=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${lang}"&gt;</a:t>
            </a:r>
            <a:r>
              <a:rPr lang="en-US" sz="1400" b="1" dirty="0">
                <a:latin typeface="Arial Narrow" panose="020B0606020202030204" pitchFamily="34" charset="0"/>
              </a:rPr>
              <a:t>User info for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${name} </a:t>
            </a:r>
            <a:r>
              <a:rPr lang="en-US" sz="1400" b="1" dirty="0">
                <a:latin typeface="Arial Narrow" panose="020B0606020202030204" pitchFamily="34" charset="0"/>
              </a:rPr>
              <a:t>&lt;/a&gt;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6       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&lt;b </a:t>
            </a:r>
            <a:r>
              <a:rPr lang="en-GB" altLang="nl-NL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onmouseover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=alert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("</a:t>
            </a:r>
            <a:r>
              <a:rPr lang="en-US" sz="1400" b="1" dirty="0">
                <a:latin typeface="Arial Narrow" panose="020B0606020202030204" pitchFamily="34" charset="0"/>
              </a:rPr>
              <a:t>Welcome to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</a:t>
            </a:r>
            <a:r>
              <a:rPr lang="en-US" sz="14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firstname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}</a:t>
            </a:r>
            <a:r>
              <a:rPr lang="en-US" sz="1400" b="1" dirty="0">
                <a:latin typeface="Arial Narrow" panose="020B0606020202030204" pitchFamily="34" charset="0"/>
              </a:rPr>
              <a:t>’s page")&gt;Click here for a pop-up&lt;/b&gt;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7    &lt;/body&gt;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8    &lt;/html&gt;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</a:p>
          <a:p>
            <a:pPr marL="0" indent="0">
              <a:buNone/>
            </a:pPr>
            <a:endParaRPr lang="en-US" sz="1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Parameters – </a:t>
            </a:r>
            <a:r>
              <a:rPr lang="en-US" sz="1600" dirty="0">
                <a:solidFill>
                  <a:schemeClr val="accent2"/>
                </a:solidFill>
              </a:rPr>
              <a:t>properly encoded </a:t>
            </a:r>
            <a:r>
              <a:rPr lang="en-US" sz="1600" dirty="0">
                <a:solidFill>
                  <a:schemeClr val="tx1"/>
                </a:solidFill>
              </a:rPr>
              <a:t>– are filled by web server / templating engine.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</a:rPr>
              <a:t>How should the parameters be encoded here?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2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2C72-E5F3-88BA-4FB2-C383D2B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Encoding for the web - server-side  </a:t>
            </a:r>
            <a:endParaRPr lang="en-NL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06333-8F45-6503-EF66-4BAF7E0AE1F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45</a:t>
            </a:fld>
            <a:endParaRPr lang="en-GB" alt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C95DD-71C6-0CDC-DE9F-E0E9E7B72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5"/>
            <a:ext cx="7918648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US" sz="1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'</a:t>
            </a:r>
            <a:r>
              <a:rPr lang="en-US" sz="1400" b="1" dirty="0">
                <a:latin typeface="Arial Narrow" panose="020B0606020202030204" pitchFamily="34" charset="0"/>
              </a:rPr>
              <a:t>&lt;html&gt;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&lt;body&gt;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   &lt;h1&gt;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${name}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apos;s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Blog! &lt;/</a:t>
            </a:r>
            <a:r>
              <a:rPr lang="en-US" sz="1400" b="1" dirty="0">
                <a:latin typeface="Arial Narrow" panose="020B0606020202030204" pitchFamily="34" charset="0"/>
              </a:rPr>
              <a:t>h1&gt;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     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${description}</a:t>
            </a:r>
            <a:endParaRPr lang="en-US" sz="1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    &lt;a </a:t>
            </a:r>
            <a:r>
              <a:rPr lang="en-US" sz="1400" b="1" dirty="0" err="1">
                <a:latin typeface="Arial Narrow" panose="020B0606020202030204" pitchFamily="34" charset="0"/>
              </a:rPr>
              <a:t>href</a:t>
            </a:r>
            <a:r>
              <a:rPr lang="en-US" sz="1400" b="1" dirty="0">
                <a:latin typeface="Arial Narrow" panose="020B0606020202030204" pitchFamily="34" charset="0"/>
              </a:rPr>
              <a:t>="https://ourdomain.nl/</a:t>
            </a:r>
            <a:r>
              <a:rPr lang="en-US" sz="1400" b="1" dirty="0" err="1">
                <a:latin typeface="Arial Narrow" panose="020B0606020202030204" pitchFamily="34" charset="0"/>
              </a:rPr>
              <a:t>contact?user</a:t>
            </a:r>
            <a:r>
              <a:rPr lang="en-US" sz="1400" b="1" dirty="0">
                <a:latin typeface="Arial Narrow" panose="020B0606020202030204" pitchFamily="34" charset="0"/>
              </a:rPr>
              <a:t>=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${username}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&amp;lang=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${lang}</a:t>
            </a:r>
            <a:r>
              <a:rPr lang="en-US" sz="1400" b="1" dirty="0">
                <a:latin typeface="Arial Narrow" panose="020B0606020202030204" pitchFamily="34" charset="0"/>
              </a:rPr>
              <a:t>"&gt;Contact details for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${name} </a:t>
            </a:r>
            <a:r>
              <a:rPr lang="en-US" sz="1400" b="1" dirty="0">
                <a:latin typeface="Arial Narrow" panose="020B0606020202030204" pitchFamily="34" charset="0"/>
              </a:rPr>
              <a:t>&lt;/a&gt;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&lt;b </a:t>
            </a:r>
            <a:r>
              <a:rPr lang="en-GB" altLang="nl-NL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onmouseover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=alert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("</a:t>
            </a:r>
            <a:r>
              <a:rPr lang="en-US" sz="1400" b="1" dirty="0">
                <a:latin typeface="Arial Narrow" panose="020B0606020202030204" pitchFamily="34" charset="0"/>
              </a:rPr>
              <a:t>Welcome to </a:t>
            </a:r>
            <a:r>
              <a:rPr lang="en-US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${</a:t>
            </a:r>
            <a:r>
              <a:rPr lang="en-US" sz="14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firstname</a:t>
            </a:r>
            <a:r>
              <a:rPr lang="en-US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}</a:t>
            </a:r>
            <a:r>
              <a:rPr lang="en-US" sz="1400" b="1" dirty="0">
                <a:latin typeface="Arial Narrow" panose="020B0606020202030204" pitchFamily="34" charset="0"/>
              </a:rPr>
              <a:t>’s page")&gt;Click here for a pop-up&lt;/b&gt;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&lt;/body&gt;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&lt;/html&gt;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NB all these encodings can be done </a:t>
            </a:r>
            <a:r>
              <a:rPr lang="en-US" sz="1600" dirty="0">
                <a:solidFill>
                  <a:schemeClr val="accent2"/>
                </a:solidFill>
              </a:rPr>
              <a:t>server-side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</a:rPr>
              <a:t>Getting this right is tricky!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509DC-FA6F-F764-364C-9D5F17181C1B}"/>
              </a:ext>
            </a:extLst>
          </p:cNvPr>
          <p:cNvSpPr txBox="1"/>
          <p:nvPr/>
        </p:nvSpPr>
        <p:spPr>
          <a:xfrm>
            <a:off x="4388539" y="1586047"/>
            <a:ext cx="3314754" cy="338554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HTML encoding (</a:t>
            </a:r>
            <a:r>
              <a:rPr lang="en-US" sz="16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eg</a:t>
            </a:r>
            <a:r>
              <a:rPr lang="en-US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of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&lt;</a:t>
            </a:r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and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&gt;</a:t>
            </a:r>
            <a:r>
              <a:rPr lang="en-US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729860-CEF0-5303-EE29-6929D49DFAA6}"/>
              </a:ext>
            </a:extLst>
          </p:cNvPr>
          <p:cNvSpPr txBox="1"/>
          <p:nvPr/>
        </p:nvSpPr>
        <p:spPr>
          <a:xfrm>
            <a:off x="3701860" y="4140272"/>
            <a:ext cx="4254515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JavaString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literal encoded (</a:t>
            </a:r>
            <a:r>
              <a:rPr lang="en-US" sz="16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eg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of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and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"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)</a:t>
            </a:r>
            <a:endParaRPr lang="en-NL" sz="1600" dirty="0">
              <a:solidFill>
                <a:srgbClr val="339933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D8A2F4-77C6-63FA-FA38-11B264D8B9FF}"/>
              </a:ext>
            </a:extLst>
          </p:cNvPr>
          <p:cNvCxnSpPr>
            <a:cxnSpLocks/>
          </p:cNvCxnSpPr>
          <p:nvPr/>
        </p:nvCxnSpPr>
        <p:spPr bwMode="auto">
          <a:xfrm flipH="1">
            <a:off x="2915816" y="1924601"/>
            <a:ext cx="1980542" cy="60960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801A49-9A92-3804-B51A-2974021AEABF}"/>
              </a:ext>
            </a:extLst>
          </p:cNvPr>
          <p:cNvCxnSpPr>
            <a:cxnSpLocks/>
          </p:cNvCxnSpPr>
          <p:nvPr/>
        </p:nvCxnSpPr>
        <p:spPr bwMode="auto">
          <a:xfrm flipH="1">
            <a:off x="2123728" y="1921426"/>
            <a:ext cx="2772630" cy="102396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0947A6-050F-5BA7-679A-73D31C7B3820}"/>
              </a:ext>
            </a:extLst>
          </p:cNvPr>
          <p:cNvCxnSpPr>
            <a:cxnSpLocks/>
          </p:cNvCxnSpPr>
          <p:nvPr/>
        </p:nvCxnSpPr>
        <p:spPr bwMode="auto">
          <a:xfrm>
            <a:off x="5148064" y="1924601"/>
            <a:ext cx="2160240" cy="128837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F9ECDE5-2413-C564-E0DF-51441E532289}"/>
              </a:ext>
            </a:extLst>
          </p:cNvPr>
          <p:cNvSpPr txBox="1"/>
          <p:nvPr/>
        </p:nvSpPr>
        <p:spPr>
          <a:xfrm>
            <a:off x="3657602" y="2531034"/>
            <a:ext cx="245233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9933"/>
                </a:solidFill>
                <a:latin typeface="Arial Rounded MT Bold" panose="020F0704030504030204" pitchFamily="34" charset="0"/>
              </a:rPr>
              <a:t>URL encoding (</a:t>
            </a:r>
            <a:r>
              <a:rPr lang="en-US" sz="1600" dirty="0" err="1">
                <a:solidFill>
                  <a:srgbClr val="339933"/>
                </a:solidFill>
                <a:latin typeface="Arial Rounded MT Bold" panose="020F0704030504030204" pitchFamily="34" charset="0"/>
              </a:rPr>
              <a:t>eg</a:t>
            </a:r>
            <a:r>
              <a:rPr lang="en-US" sz="1600" dirty="0">
                <a:solidFill>
                  <a:srgbClr val="339933"/>
                </a:solidFill>
                <a:latin typeface="Arial Rounded MT Bold" panose="020F0704030504030204" pitchFamily="34" charset="0"/>
              </a:rPr>
              <a:t> of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  <a:r>
              <a:rPr lang="en-US" sz="1600" dirty="0">
                <a:solidFill>
                  <a:srgbClr val="339933"/>
                </a:solidFill>
                <a:latin typeface="Arial Rounded MT Bold" panose="020F0704030504030204" pitchFamily="34" charset="0"/>
              </a:rPr>
              <a:t>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E721A6-ACE1-5F2F-A550-54FC96975CF2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5124" y="2869588"/>
            <a:ext cx="70892" cy="34338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56F63B-9B9A-1C03-8C16-9DC42D7A776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29526" y="3722099"/>
            <a:ext cx="231377" cy="41817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13850E9-07E8-6D64-7594-A2094AA153FB}"/>
              </a:ext>
            </a:extLst>
          </p:cNvPr>
          <p:cNvCxnSpPr>
            <a:cxnSpLocks/>
          </p:cNvCxnSpPr>
          <p:nvPr/>
        </p:nvCxnSpPr>
        <p:spPr bwMode="auto">
          <a:xfrm>
            <a:off x="5436096" y="2869588"/>
            <a:ext cx="144016" cy="34338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87612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>
            <a:extLst>
              <a:ext uri="{FF2B5EF4-FFF2-40B4-BE49-F238E27FC236}">
                <a16:creationId xmlns:a16="http://schemas.microsoft.com/office/drawing/2014/main" id="{7D919A7A-BBDD-47FA-6B2F-064D5458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/>
              <a:t>Some of the encodings for the web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5EB06F-4CC7-E2D5-B9F3-BBD54C5C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4"/>
            <a:ext cx="7761288" cy="518457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sz="1800" dirty="0">
                <a:solidFill>
                  <a:schemeClr val="accent2"/>
                </a:solidFill>
              </a:rPr>
              <a:t>HTML encoding 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rgbClr val="FF0000"/>
                </a:solidFill>
              </a:rPr>
              <a:t>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&gt; &amp; ” ’  </a:t>
            </a:r>
            <a:r>
              <a:rPr lang="en-GB" sz="1600" dirty="0">
                <a:cs typeface="Courier New" panose="02070309020205020404" pitchFamily="49" charset="0"/>
              </a:rPr>
              <a:t>replaced by   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&amp;amp; &amp;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quot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&amp;#39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chemeClr val="tx1"/>
                </a:solidFill>
                <a:cs typeface="Courier New" panose="02070309020205020404" pitchFamily="49" charset="0"/>
              </a:rPr>
              <a:t>Complication: encoding of attribute inside HTML tag may be different  </a:t>
            </a:r>
          </a:p>
          <a:p>
            <a:pPr>
              <a:lnSpc>
                <a:spcPct val="100000"/>
              </a:lnSpc>
              <a:defRPr/>
            </a:pPr>
            <a:r>
              <a:rPr lang="en-GB" sz="1800" dirty="0">
                <a:solidFill>
                  <a:schemeClr val="accent2"/>
                </a:solidFill>
              </a:rPr>
              <a:t>URL encoding </a:t>
            </a:r>
            <a:r>
              <a:rPr lang="en-GB" sz="1800" dirty="0">
                <a:solidFill>
                  <a:schemeClr val="tx1"/>
                </a:solidFill>
              </a:rPr>
              <a:t>aka</a:t>
            </a:r>
            <a:r>
              <a:rPr lang="en-GB" sz="1800" dirty="0">
                <a:solidFill>
                  <a:schemeClr val="accent2"/>
                </a:solidFill>
              </a:rPr>
              <a:t> %-encoding 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 ? = % #  </a:t>
            </a:r>
            <a:r>
              <a:rPr lang="en-GB" sz="1600" dirty="0">
                <a:cs typeface="Courier New" panose="02070309020205020404" pitchFamily="49" charset="0"/>
              </a:rPr>
              <a:t>replaced by  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%2F %3F %3D %25 %23 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space  </a:t>
            </a:r>
            <a:r>
              <a:rPr lang="en-GB" sz="1600" dirty="0">
                <a:cs typeface="Courier New" panose="02070309020205020404" pitchFamily="49" charset="0"/>
              </a:rPr>
              <a:t>replaced by   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%20 </a:t>
            </a:r>
            <a:r>
              <a:rPr lang="en-GB" sz="1600" dirty="0">
                <a:cs typeface="Courier New" panose="02070309020205020404" pitchFamily="49" charset="0"/>
              </a:rPr>
              <a:t>or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endParaRPr lang="en-GB" sz="1633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US" sz="1600" spc="-1" dirty="0"/>
              <a:t>Try this out with e.g.  </a:t>
            </a:r>
            <a:r>
              <a:rPr lang="en-US" sz="1600" b="1" spc="-1" dirty="0">
                <a:latin typeface="Courier New"/>
              </a:rPr>
              <a:t>https://duckduckgo.com/?q=%2F+%3F%3D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US" sz="1600" spc="-1" dirty="0"/>
              <a:t>Complication: encoding for query segment different than for initial part, </a:t>
            </a:r>
            <a:r>
              <a:rPr lang="en-US" sz="1600" spc="-1" dirty="0" err="1"/>
              <a:t>eg</a:t>
            </a:r>
            <a:r>
              <a:rPr lang="en-US" sz="1600" spc="-1" dirty="0"/>
              <a:t> for </a:t>
            </a:r>
            <a:r>
              <a:rPr lang="en-US" sz="1600" b="1" spc="-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spc="-1" dirty="0"/>
              <a:t> aka </a:t>
            </a:r>
            <a:r>
              <a:rPr lang="en-US" sz="1600" b="1" spc="-1" dirty="0">
                <a:latin typeface="Courier New" panose="02070309020205020404" pitchFamily="49" charset="0"/>
                <a:cs typeface="Courier New" panose="02070309020205020404" pitchFamily="49" charset="0"/>
              </a:rPr>
              <a:t>%2F</a:t>
            </a:r>
            <a:endParaRPr lang="en-GB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GB" sz="1800" dirty="0">
                <a:solidFill>
                  <a:schemeClr val="accent2"/>
                </a:solidFill>
              </a:rPr>
              <a:t>JavaScript string literal encoding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 </a:t>
            </a:r>
            <a:r>
              <a:rPr lang="en-GB" sz="1600" dirty="0">
                <a:cs typeface="Courier New" panose="02070309020205020404" pitchFamily="49" charset="0"/>
              </a:rPr>
              <a:t>replaced by   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\’  </a:t>
            </a:r>
            <a:endParaRPr lang="en-GB" sz="1633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chemeClr val="tx1"/>
                </a:solidFill>
                <a:cs typeface="Courier New" panose="02070309020205020404" pitchFamily="49" charset="0"/>
              </a:rPr>
              <a:t>     </a:t>
            </a:r>
            <a:r>
              <a:rPr lang="en-GB" sz="1600" dirty="0" err="1">
                <a:solidFill>
                  <a:schemeClr val="tx1"/>
                </a:solidFill>
                <a:cs typeface="Courier New" panose="02070309020205020404" pitchFamily="49" charset="0"/>
              </a:rPr>
              <a:t>Eg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is a JS string with a \’ in the middle</a:t>
            </a:r>
            <a:r>
              <a:rPr lang="en-GB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chemeClr val="tx1"/>
                </a:solidFill>
                <a:cs typeface="Courier New" panose="02070309020205020404" pitchFamily="49" charset="0"/>
              </a:rPr>
              <a:t>Complication: JavaScript allows both ' and "  for strings</a:t>
            </a:r>
          </a:p>
          <a:p>
            <a:pPr marL="342853">
              <a:lnSpc>
                <a:spcPct val="100000"/>
              </a:lnSpc>
              <a:defRPr/>
            </a:pPr>
            <a:r>
              <a:rPr lang="en-GB" sz="1800" dirty="0">
                <a:solidFill>
                  <a:schemeClr val="accent2"/>
                </a:solidFill>
              </a:rPr>
              <a:t>CSS encoding</a:t>
            </a:r>
          </a:p>
          <a:p>
            <a:pPr marL="342853">
              <a:lnSpc>
                <a:spcPct val="100000"/>
              </a:lnSpc>
              <a:defRPr/>
            </a:pPr>
            <a:r>
              <a:rPr lang="en-GB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sz="16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153" lvl="1" indent="0">
              <a:lnSpc>
                <a:spcPct val="100000"/>
              </a:lnSpc>
              <a:buNone/>
              <a:defRPr/>
            </a:pPr>
            <a:endParaRPr lang="en-GB" sz="16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853">
              <a:lnSpc>
                <a:spcPct val="100000"/>
              </a:lnSpc>
              <a:defRPr/>
            </a:pPr>
            <a:endParaRPr lang="en-GB" sz="1600" dirty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33" dirty="0">
                <a:solidFill>
                  <a:schemeClr val="accent2"/>
                </a:solidFill>
                <a:cs typeface="Courier New" panose="02070309020205020404" pitchFamily="49" charset="0"/>
              </a:rPr>
              <a:t> </a:t>
            </a:r>
            <a:endParaRPr lang="en-GB" sz="1600" dirty="0">
              <a:solidFill>
                <a:schemeClr val="accent2"/>
              </a:solidFill>
              <a:cs typeface="Courier New" panose="02070309020205020404" pitchFamily="49" charset="0"/>
            </a:endParaRPr>
          </a:p>
        </p:txBody>
      </p:sp>
      <p:sp>
        <p:nvSpPr>
          <p:cNvPr id="69636" name="Tijdelijke aanduiding voor dianummer 3">
            <a:extLst>
              <a:ext uri="{FF2B5EF4-FFF2-40B4-BE49-F238E27FC236}">
                <a16:creationId xmlns:a16="http://schemas.microsoft.com/office/drawing/2014/main" id="{D78FE7DF-043A-645D-7875-F8D9141C8F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492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B0FC9FE1-B1D2-4F8A-A490-645F202403D9}" type="slidenum">
              <a:rPr kumimoji="0" lang="en-GB" alt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492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46</a:t>
            </a:fld>
            <a:endParaRPr kumimoji="0" lang="en-GB" alt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39903-B9A6-D6C5-276B-01D58D52A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Context-sensitive auto-escaping web template engines </a:t>
            </a:r>
            <a:r>
              <a:rPr lang="en-US" sz="1800" dirty="0">
                <a:solidFill>
                  <a:schemeClr val="tx1"/>
                </a:solidFill>
              </a:rPr>
              <a:t>try to figure out &amp; insert the right encodings.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E.g. </a:t>
            </a:r>
            <a:r>
              <a:rPr lang="en-US" sz="1600" dirty="0">
                <a:solidFill>
                  <a:srgbClr val="339933"/>
                </a:solidFill>
              </a:rPr>
              <a:t>Google Closure Templates, </a:t>
            </a:r>
            <a:r>
              <a:rPr lang="en-US" sz="1600" dirty="0">
                <a:solidFill>
                  <a:schemeClr val="tx1"/>
                </a:solidFill>
              </a:rPr>
              <a:t>using context &amp; encodings below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Many template engines are not context sensitive, and hence insecure!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273A6D-A8FD-C649-EE89-239F61B48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1"/>
          <a:stretch/>
        </p:blipFill>
        <p:spPr>
          <a:xfrm>
            <a:off x="551471" y="3394185"/>
            <a:ext cx="6156176" cy="2245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DFDC41-4F3F-65CB-01BF-7346A112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Context-sensitive auto-escaping  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464FB-6201-E92D-147F-ADA6B08F511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47</a:t>
            </a:fld>
            <a:endParaRPr lang="en-GB" altLang="nl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84FCE8-3923-AF41-CF92-4604AA194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73" y="2655116"/>
            <a:ext cx="3173127" cy="1347809"/>
          </a:xfrm>
          <a:prstGeom prst="rect">
            <a:avLst/>
          </a:prstGeom>
        </p:spPr>
      </p:pic>
      <p:sp>
        <p:nvSpPr>
          <p:cNvPr id="13" name="Tekstvak 4">
            <a:extLst>
              <a:ext uri="{FF2B5EF4-FFF2-40B4-BE49-F238E27FC236}">
                <a16:creationId xmlns:a16="http://schemas.microsoft.com/office/drawing/2014/main" id="{CC57341F-CCB3-CA45-8C13-D3D49775CC0E}"/>
              </a:ext>
            </a:extLst>
          </p:cNvPr>
          <p:cNvSpPr txBox="1"/>
          <p:nvPr/>
        </p:nvSpPr>
        <p:spPr>
          <a:xfrm>
            <a:off x="1115616" y="5824317"/>
            <a:ext cx="6462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[Samuel, Saxena, and Song, </a:t>
            </a:r>
            <a:r>
              <a:rPr lang="en-US" sz="1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Context-sensitive auto-sanitization in web templating languages using type qualifiers,</a:t>
            </a:r>
            <a:r>
              <a:rPr lang="en-GB" sz="1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CCS 2017]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6BE9C-2432-553C-FA16-81BB64B6AEDE}"/>
              </a:ext>
            </a:extLst>
          </p:cNvPr>
          <p:cNvSpPr txBox="1"/>
          <p:nvPr/>
        </p:nvSpPr>
        <p:spPr>
          <a:xfrm>
            <a:off x="5791030" y="4012547"/>
            <a:ext cx="3418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contexts (type qualifiers)  </a:t>
            </a:r>
            <a:endParaRPr lang="en-GB" sz="1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09FFD4-7D24-721E-9E81-49401A6D6BBB}"/>
              </a:ext>
            </a:extLst>
          </p:cNvPr>
          <p:cNvSpPr txBox="1"/>
          <p:nvPr/>
        </p:nvSpPr>
        <p:spPr>
          <a:xfrm>
            <a:off x="899592" y="304647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encodings inserted</a:t>
            </a:r>
            <a:endParaRPr lang="en-GB" sz="1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64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2C72-E5F3-88BA-4FB2-C383D2B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Extra complication: the DOM API</a:t>
            </a:r>
            <a:endParaRPr lang="en-NL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06333-8F45-6503-EF66-4BAF7E0AE1F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48</a:t>
            </a:fld>
            <a:endParaRPr lang="en-GB" alt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C95DD-71C6-0CDC-DE9F-E0E9E7B72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JavaScript inside a web page can dynamically alter that web page                       using the </a:t>
            </a:r>
            <a:r>
              <a:rPr lang="en-US" sz="1800" dirty="0">
                <a:solidFill>
                  <a:srgbClr val="7030A0"/>
                </a:solidFill>
              </a:rPr>
              <a:t>DOM API </a:t>
            </a:r>
            <a:r>
              <a:rPr lang="en-US" sz="1600" dirty="0">
                <a:solidFill>
                  <a:schemeClr val="tx1"/>
                </a:solidFill>
              </a:rPr>
              <a:t>(or do other interactions with other Web APIs)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 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&lt;html&gt;   &lt;body&gt;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  &lt;h1 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id=title</a:t>
            </a:r>
            <a:r>
              <a:rPr lang="en-US" sz="1400" b="1" dirty="0">
                <a:latin typeface="Arial Narrow" panose="020B0606020202030204" pitchFamily="34" charset="0"/>
              </a:rPr>
              <a:t>&gt;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${name}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apos;s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Blog  &lt;/</a:t>
            </a:r>
            <a:r>
              <a:rPr lang="en-US" sz="1400" b="1" dirty="0">
                <a:latin typeface="Arial Narrow" panose="020B0606020202030204" pitchFamily="34" charset="0"/>
              </a:rPr>
              <a:t>h1&gt; 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   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...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&lt;script&gt; </a:t>
            </a:r>
            <a:r>
              <a:rPr lang="en-GB" sz="1400" b="1" dirty="0">
                <a:latin typeface="Arial Narrow" panose="020B0606020202030204" pitchFamily="34" charset="0"/>
              </a:rPr>
              <a:t>let </a:t>
            </a:r>
            <a:r>
              <a:rPr lang="en-GB" sz="1400" b="1" dirty="0" err="1">
                <a:latin typeface="Arial Narrow" panose="020B0606020202030204" pitchFamily="34" charset="0"/>
              </a:rPr>
              <a:t>newName</a:t>
            </a:r>
            <a:r>
              <a:rPr lang="en-GB" sz="1400" b="1" dirty="0">
                <a:latin typeface="Arial Narrow" panose="020B0606020202030204" pitchFamily="34" charset="0"/>
              </a:rPr>
              <a:t> = </a:t>
            </a:r>
            <a:r>
              <a:rPr lang="en-GB" sz="1400" b="1" dirty="0" err="1">
                <a:latin typeface="Arial Narrow" panose="020B0606020202030204" pitchFamily="34" charset="0"/>
              </a:rPr>
              <a:t>getSomeData</a:t>
            </a:r>
            <a:r>
              <a:rPr lang="en-GB" sz="1400" b="1" dirty="0">
                <a:latin typeface="Arial Narrow" panose="020B0606020202030204" pitchFamily="34" charset="0"/>
              </a:rPr>
              <a:t>(); </a:t>
            </a:r>
          </a:p>
          <a:p>
            <a:pPr marL="0" indent="0">
              <a:buNone/>
            </a:pP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</a:t>
            </a:r>
            <a:r>
              <a:rPr lang="en-GB" altLang="nl-NL" sz="14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document.getElementById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("</a:t>
            </a:r>
            <a:r>
              <a:rPr lang="en-GB" altLang="nl-NL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title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")</a:t>
            </a:r>
            <a:r>
              <a:rPr lang="en-GB" altLang="nl-NL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 .</a:t>
            </a:r>
            <a:r>
              <a:rPr lang="en-GB" altLang="nl-NL" sz="14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innerHTML</a:t>
            </a:r>
            <a:r>
              <a:rPr lang="en-GB" altLang="nl-NL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  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=  </a:t>
            </a:r>
            <a:r>
              <a:rPr lang="en-US" sz="1400" b="1" dirty="0" err="1">
                <a:latin typeface="Arial Narrow" panose="020B0606020202030204" pitchFamily="34" charset="0"/>
              </a:rPr>
              <a:t>newName</a:t>
            </a:r>
            <a:r>
              <a:rPr lang="en-US" sz="1400" b="1" dirty="0">
                <a:latin typeface="Arial Narrow" panose="020B0606020202030204" pitchFamily="34" charset="0"/>
              </a:rPr>
              <a:t> + "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apos;s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Blog!";</a:t>
            </a:r>
            <a:endParaRPr lang="en-US" sz="1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 &lt;script&gt;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 &lt;/body&gt;   &lt;/html&gt;</a:t>
            </a: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</a:rPr>
              <a:t>Spot the XSS!</a:t>
            </a:r>
          </a:p>
          <a:p>
            <a:pPr marL="0" indent="0">
              <a:buNone/>
            </a:pPr>
            <a:r>
              <a:rPr lang="en-GB" altLang="en-US" sz="1600" dirty="0"/>
              <a:t>       A malicious</a:t>
            </a:r>
            <a:r>
              <a:rPr lang="en-US" sz="1600" b="1" dirty="0">
                <a:latin typeface="Arial Narrow" panose="020B0606020202030204" pitchFamily="34" charset="0"/>
              </a:rPr>
              <a:t>  </a:t>
            </a:r>
            <a:r>
              <a:rPr lang="en-US" sz="1600" b="1" dirty="0" err="1">
                <a:latin typeface="Arial Narrow" panose="020B0606020202030204" pitchFamily="34" charset="0"/>
              </a:rPr>
              <a:t>newName</a:t>
            </a:r>
            <a:r>
              <a:rPr lang="en-US" sz="1600" b="1" dirty="0">
                <a:latin typeface="Arial Narrow" panose="020B0606020202030204" pitchFamily="34" charset="0"/>
              </a:rPr>
              <a:t>  </a:t>
            </a:r>
            <a:r>
              <a:rPr lang="en-GB" altLang="en-US" sz="1600" dirty="0"/>
              <a:t>could be</a:t>
            </a:r>
            <a:r>
              <a:rPr lang="en-US" sz="1600" b="1" dirty="0">
                <a:latin typeface="Arial Narrow" panose="020B0606020202030204" pitchFamily="34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Eve&lt;/h1&gt;&lt;script </a:t>
            </a:r>
            <a:r>
              <a:rPr lang="en-US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someAttackScript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();&lt;/script&gt; //</a:t>
            </a:r>
            <a:endParaRPr lang="en-US" sz="1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If </a:t>
            </a:r>
            <a:r>
              <a:rPr lang="en-US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newName</a:t>
            </a:r>
            <a:r>
              <a:rPr lang="en-US" sz="1600" dirty="0">
                <a:solidFill>
                  <a:schemeClr val="tx1"/>
                </a:solidFill>
              </a:rPr>
              <a:t> is untrusted user input, it needs to be </a:t>
            </a:r>
            <a:r>
              <a:rPr lang="en-US" sz="1600" dirty="0">
                <a:solidFill>
                  <a:schemeClr val="accent2"/>
                </a:solidFill>
              </a:rPr>
              <a:t>encoded</a:t>
            </a:r>
            <a:r>
              <a:rPr lang="en-US" sz="1600" dirty="0">
                <a:solidFill>
                  <a:schemeClr val="tx1"/>
                </a:solidFill>
              </a:rPr>
              <a:t>, by the JS code: </a:t>
            </a:r>
          </a:p>
          <a:p>
            <a:pPr marL="0" indent="0">
              <a:buNone/>
            </a:pP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</a:t>
            </a:r>
            <a:r>
              <a:rPr lang="en-GB" altLang="nl-NL" sz="14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document.getElementById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("</a:t>
            </a:r>
            <a:r>
              <a:rPr lang="en-GB" altLang="nl-NL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title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").</a:t>
            </a:r>
            <a:r>
              <a:rPr lang="en-GB" altLang="nl-NL" sz="14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innerHTML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=  </a:t>
            </a:r>
            <a:r>
              <a:rPr lang="en-GB" sz="14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htmlEscape</a:t>
            </a:r>
            <a:r>
              <a:rPr lang="en-US" sz="1400" b="1" dirty="0">
                <a:latin typeface="Arial Narrow" panose="020B0606020202030204" pitchFamily="34" charset="0"/>
              </a:rPr>
              <a:t>(</a:t>
            </a:r>
            <a:r>
              <a:rPr lang="en-US" sz="1400" b="1" dirty="0" err="1">
                <a:latin typeface="Arial Narrow" panose="020B0606020202030204" pitchFamily="34" charset="0"/>
              </a:rPr>
              <a:t>newName</a:t>
            </a:r>
            <a:r>
              <a:rPr lang="en-US" sz="1400" b="1" dirty="0">
                <a:latin typeface="Arial Narrow" panose="020B0606020202030204" pitchFamily="34" charset="0"/>
              </a:rPr>
              <a:t>) + "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apos;s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Blog!"</a:t>
            </a:r>
            <a:endParaRPr lang="en-U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199BB-3095-E9BA-C72A-2A398925EF79}"/>
              </a:ext>
            </a:extLst>
          </p:cNvPr>
          <p:cNvSpPr txBox="1"/>
          <p:nvPr/>
        </p:nvSpPr>
        <p:spPr>
          <a:xfrm>
            <a:off x="5318232" y="2060848"/>
            <a:ext cx="326044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DOM API methods &amp; fields</a:t>
            </a:r>
          </a:p>
          <a:p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to inspect &amp; alter the web page</a:t>
            </a:r>
            <a:endParaRPr lang="en-GB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74FFED-F7B0-045D-F0AC-4B3C649D3F8D}"/>
              </a:ext>
            </a:extLst>
          </p:cNvPr>
          <p:cNvCxnSpPr>
            <a:cxnSpLocks/>
          </p:cNvCxnSpPr>
          <p:nvPr/>
        </p:nvCxnSpPr>
        <p:spPr bwMode="auto">
          <a:xfrm flipH="1">
            <a:off x="4566444" y="2645623"/>
            <a:ext cx="1068110" cy="47042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A766B3-C1E5-42A7-5124-ADAF7BA5B6BB}"/>
              </a:ext>
            </a:extLst>
          </p:cNvPr>
          <p:cNvCxnSpPr>
            <a:cxnSpLocks/>
          </p:cNvCxnSpPr>
          <p:nvPr/>
        </p:nvCxnSpPr>
        <p:spPr bwMode="auto">
          <a:xfrm flipH="1">
            <a:off x="3347864" y="2531270"/>
            <a:ext cx="1970368" cy="60969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758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</a:pPr>
            <a:r>
              <a:rPr lang="en-GB" sz="2400" dirty="0"/>
              <a:t>DOM-based XSS attacks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D3754-F7FE-BCF4-D825-EDCFA919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JavaScript code in a webpage is fed some malicious input </a:t>
            </a:r>
            <a:r>
              <a:rPr lang="en-US" sz="1800" dirty="0">
                <a:solidFill>
                  <a:schemeClr val="accent2"/>
                </a:solidFill>
              </a:rPr>
              <a:t>(client-side!) </a:t>
            </a:r>
            <a:r>
              <a:rPr lang="en-US" sz="1800" dirty="0"/>
              <a:t>and uses that input to change the webpage </a:t>
            </a:r>
            <a:r>
              <a:rPr lang="en-US" sz="1800" dirty="0">
                <a:solidFill>
                  <a:schemeClr val="accent2"/>
                </a:solidFill>
              </a:rPr>
              <a:t>(client-side!)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1800" dirty="0"/>
              <a:t>Input can come 1) via local user input, 2) as parameters in the URL, 3) from the server (as in stored XSS), 4) from another web server,...</a:t>
            </a:r>
          </a:p>
          <a:p>
            <a:pPr marL="0" indent="0">
              <a:buNone/>
            </a:pPr>
            <a:r>
              <a:rPr lang="en-US" sz="1800" dirty="0"/>
              <a:t>Server cannot validate or encode such inputs! (Except in case 3?)           It has to be done by JS code inside the web page.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  <a:endParaRPr lang="en-GB" sz="1800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idx="4294967295"/>
          </p:nvPr>
        </p:nvSpPr>
        <p:spPr bwMode="auto">
          <a:xfrm>
            <a:off x="6102351" y="6237312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>
              <a:buFont typeface="Times New Roman" pitchFamily="18" charset="0"/>
              <a:buNone/>
              <a:defRPr/>
            </a:pPr>
            <a:fld id="{3E61BF67-ACF3-4BC0-8580-DE31188868CD}" type="slidenum">
              <a:rPr lang="en-US" altLang="nl-NL" smtClean="0">
                <a:latin typeface="Arial Rounded MT Bold" panose="020F0704030504030204" pitchFamily="34" charset="0"/>
              </a:rPr>
              <a:pPr>
                <a:buFont typeface="Times New Roman" pitchFamily="18" charset="0"/>
                <a:buNone/>
                <a:defRPr/>
              </a:pPr>
              <a:t>49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pic>
        <p:nvPicPr>
          <p:cNvPr id="3" name="Picture 2" descr="C:\Users\erikpoll\Desktop\.png">
            <a:extLst>
              <a:ext uri="{FF2B5EF4-FFF2-40B4-BE49-F238E27FC236}">
                <a16:creationId xmlns:a16="http://schemas.microsoft.com/office/drawing/2014/main" id="{B1FD8DA0-BA9B-57F1-4AC8-DA4BA354E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6" y="1923256"/>
            <a:ext cx="641146" cy="689386"/>
          </a:xfrm>
          <a:prstGeom prst="rect">
            <a:avLst/>
          </a:prstGeom>
          <a:noFill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9561050-BADC-1AF1-03FD-83B6720F06B6}"/>
              </a:ext>
            </a:extLst>
          </p:cNvPr>
          <p:cNvGrpSpPr/>
          <p:nvPr/>
        </p:nvGrpSpPr>
        <p:grpSpPr>
          <a:xfrm>
            <a:off x="1963309" y="2121201"/>
            <a:ext cx="3784394" cy="2459927"/>
            <a:chOff x="1577979" y="5294536"/>
            <a:chExt cx="1460196" cy="1180806"/>
          </a:xfrm>
        </p:grpSpPr>
        <p:sp>
          <p:nvSpPr>
            <p:cNvPr id="4" name="Afgeronde rechthoek 12">
              <a:extLst>
                <a:ext uri="{FF2B5EF4-FFF2-40B4-BE49-F238E27FC236}">
                  <a16:creationId xmlns:a16="http://schemas.microsoft.com/office/drawing/2014/main" id="{E1873FED-9040-6405-98B1-0527FDB8D53D}"/>
                </a:ext>
              </a:extLst>
            </p:cNvPr>
            <p:cNvSpPr/>
            <p:nvPr/>
          </p:nvSpPr>
          <p:spPr bwMode="auto">
            <a:xfrm>
              <a:off x="1577979" y="5308538"/>
              <a:ext cx="1457270" cy="1166804"/>
            </a:xfrm>
            <a:prstGeom prst="roundRect">
              <a:avLst>
                <a:gd name="adj" fmla="val 4817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Afgeronde rechthoek 12">
              <a:extLst>
                <a:ext uri="{FF2B5EF4-FFF2-40B4-BE49-F238E27FC236}">
                  <a16:creationId xmlns:a16="http://schemas.microsoft.com/office/drawing/2014/main" id="{D6F1FB2B-ADDE-4E49-5E4A-8693DB13EFE5}"/>
                </a:ext>
              </a:extLst>
            </p:cNvPr>
            <p:cNvSpPr/>
            <p:nvPr/>
          </p:nvSpPr>
          <p:spPr bwMode="auto">
            <a:xfrm>
              <a:off x="1577979" y="5294536"/>
              <a:ext cx="1460196" cy="132715"/>
            </a:xfrm>
            <a:prstGeom prst="roundRect">
              <a:avLst>
                <a:gd name="adj" fmla="val 4817"/>
              </a:avLst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425A438-7B90-4173-18C7-F917717DAB38}"/>
              </a:ext>
            </a:extLst>
          </p:cNvPr>
          <p:cNvSpPr/>
          <p:nvPr/>
        </p:nvSpPr>
        <p:spPr bwMode="auto">
          <a:xfrm>
            <a:off x="2092858" y="4031155"/>
            <a:ext cx="1709310" cy="414720"/>
          </a:xfrm>
          <a:prstGeom prst="rect">
            <a:avLst/>
          </a:prstGeom>
          <a:solidFill>
            <a:srgbClr val="88CC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HTML renderer</a:t>
            </a:r>
            <a:endParaRPr lang="en-NL" sz="16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12933-E1DC-1A70-44CD-A9E9FB143FA3}"/>
              </a:ext>
            </a:extLst>
          </p:cNvPr>
          <p:cNvSpPr/>
          <p:nvPr/>
        </p:nvSpPr>
        <p:spPr bwMode="auto">
          <a:xfrm>
            <a:off x="4511766" y="3408692"/>
            <a:ext cx="1190436" cy="414720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JS engine</a:t>
            </a:r>
            <a:endParaRPr lang="en-NL" sz="16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67BD13-9F06-D5C1-CEF2-5E8DA771732C}"/>
              </a:ext>
            </a:extLst>
          </p:cNvPr>
          <p:cNvSpPr/>
          <p:nvPr/>
        </p:nvSpPr>
        <p:spPr bwMode="auto">
          <a:xfrm>
            <a:off x="4635762" y="2621375"/>
            <a:ext cx="911598" cy="667047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f(bad)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endParaRPr lang="en-NL" sz="16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id="{B8752D8D-3800-CCD4-B698-5FF3E7B64AAC}"/>
              </a:ext>
            </a:extLst>
          </p:cNvPr>
          <p:cNvSpPr txBox="1"/>
          <p:nvPr/>
        </p:nvSpPr>
        <p:spPr>
          <a:xfrm>
            <a:off x="1126356" y="2432400"/>
            <a:ext cx="1030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bad</a:t>
            </a:r>
            <a:endParaRPr lang="en-GB" sz="1600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40">
            <a:extLst>
              <a:ext uri="{FF2B5EF4-FFF2-40B4-BE49-F238E27FC236}">
                <a16:creationId xmlns:a16="http://schemas.microsoft.com/office/drawing/2014/main" id="{A496B6C1-3D63-0A25-0FE0-334E874EB18E}"/>
              </a:ext>
            </a:extLst>
          </p:cNvPr>
          <p:cNvSpPr txBox="1"/>
          <p:nvPr/>
        </p:nvSpPr>
        <p:spPr>
          <a:xfrm>
            <a:off x="5796287" y="2348226"/>
            <a:ext cx="122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page.html</a:t>
            </a: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795E39-65EF-152E-52BC-74C99966478A}"/>
              </a:ext>
            </a:extLst>
          </p:cNvPr>
          <p:cNvSpPr/>
          <p:nvPr/>
        </p:nvSpPr>
        <p:spPr bwMode="auto">
          <a:xfrm>
            <a:off x="2090917" y="2580457"/>
            <a:ext cx="1542353" cy="1303269"/>
          </a:xfrm>
          <a:prstGeom prst="roundRect">
            <a:avLst/>
          </a:prstGeom>
          <a:solidFill>
            <a:srgbClr val="88CC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page.html</a:t>
            </a:r>
            <a:endParaRPr lang="en-NL" sz="16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40">
            <a:extLst>
              <a:ext uri="{FF2B5EF4-FFF2-40B4-BE49-F238E27FC236}">
                <a16:creationId xmlns:a16="http://schemas.microsoft.com/office/drawing/2014/main" id="{03806EE4-CA90-307C-CAAC-FB88945F709D}"/>
              </a:ext>
            </a:extLst>
          </p:cNvPr>
          <p:cNvSpPr txBox="1"/>
          <p:nvPr/>
        </p:nvSpPr>
        <p:spPr>
          <a:xfrm rot="20484043">
            <a:off x="3595713" y="2578796"/>
            <a:ext cx="1204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f(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bad)</a:t>
            </a:r>
            <a:endParaRPr lang="en-GB" sz="1600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fgeronde rechthoek 12">
            <a:extLst>
              <a:ext uri="{FF2B5EF4-FFF2-40B4-BE49-F238E27FC236}">
                <a16:creationId xmlns:a16="http://schemas.microsoft.com/office/drawing/2014/main" id="{7D11D80D-2D0B-4BBB-7505-A6C2BE0331B0}"/>
              </a:ext>
            </a:extLst>
          </p:cNvPr>
          <p:cNvSpPr/>
          <p:nvPr/>
        </p:nvSpPr>
        <p:spPr bwMode="auto">
          <a:xfrm>
            <a:off x="7235774" y="1944213"/>
            <a:ext cx="1338922" cy="1146581"/>
          </a:xfrm>
          <a:prstGeom prst="roundRect">
            <a:avLst/>
          </a:prstGeom>
          <a:solidFill>
            <a:srgbClr val="8CD2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web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server</a:t>
            </a:r>
          </a:p>
        </p:txBody>
      </p:sp>
      <p:sp>
        <p:nvSpPr>
          <p:cNvPr id="48" name="Right Arrow 28">
            <a:extLst>
              <a:ext uri="{FF2B5EF4-FFF2-40B4-BE49-F238E27FC236}">
                <a16:creationId xmlns:a16="http://schemas.microsoft.com/office/drawing/2014/main" id="{2374DA66-D46B-F125-6D94-1B8A2D41C726}"/>
              </a:ext>
            </a:extLst>
          </p:cNvPr>
          <p:cNvSpPr/>
          <p:nvPr/>
        </p:nvSpPr>
        <p:spPr>
          <a:xfrm rot="20833229" flipH="1">
            <a:off x="6047199" y="2680063"/>
            <a:ext cx="1107933" cy="3070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50" name="TextBox 40">
            <a:extLst>
              <a:ext uri="{FF2B5EF4-FFF2-40B4-BE49-F238E27FC236}">
                <a16:creationId xmlns:a16="http://schemas.microsoft.com/office/drawing/2014/main" id="{9AB6953F-357D-F09C-4A3B-8B9AC7A5AAF6}"/>
              </a:ext>
            </a:extLst>
          </p:cNvPr>
          <p:cNvSpPr txBox="1"/>
          <p:nvPr/>
        </p:nvSpPr>
        <p:spPr>
          <a:xfrm>
            <a:off x="3531385" y="3673372"/>
            <a:ext cx="1083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bad.html</a:t>
            </a:r>
            <a:endParaRPr lang="en-GB" sz="1600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23">
            <a:extLst>
              <a:ext uri="{FF2B5EF4-FFF2-40B4-BE49-F238E27FC236}">
                <a16:creationId xmlns:a16="http://schemas.microsoft.com/office/drawing/2014/main" id="{BE11888D-C5A1-A5DD-F322-0A7A0BCD3F15}"/>
              </a:ext>
            </a:extLst>
          </p:cNvPr>
          <p:cNvSpPr/>
          <p:nvPr/>
        </p:nvSpPr>
        <p:spPr>
          <a:xfrm rot="1602807">
            <a:off x="1326942" y="2418716"/>
            <a:ext cx="905257" cy="216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77" dirty="0">
              <a:latin typeface="Arial Rounded MT Bold" panose="020F07040305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F38490-EE39-4275-43FF-FED700AD40AF}"/>
              </a:ext>
            </a:extLst>
          </p:cNvPr>
          <p:cNvGrpSpPr/>
          <p:nvPr/>
        </p:nvGrpSpPr>
        <p:grpSpPr>
          <a:xfrm rot="20487307" flipH="1">
            <a:off x="3663067" y="2942933"/>
            <a:ext cx="768255" cy="307098"/>
            <a:chOff x="4232999" y="3728584"/>
            <a:chExt cx="2094631" cy="338554"/>
          </a:xfrm>
        </p:grpSpPr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84B7ED47-4990-8D3E-3C72-586D47315840}"/>
                </a:ext>
              </a:extLst>
            </p:cNvPr>
            <p:cNvSpPr/>
            <p:nvPr/>
          </p:nvSpPr>
          <p:spPr>
            <a:xfrm flipH="1">
              <a:off x="4232999" y="3728584"/>
              <a:ext cx="2094631" cy="3385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33" name="Straight Arrow Connector 31">
              <a:extLst>
                <a:ext uri="{FF2B5EF4-FFF2-40B4-BE49-F238E27FC236}">
                  <a16:creationId xmlns:a16="http://schemas.microsoft.com/office/drawing/2014/main" id="{69D789C3-42B7-4328-51DA-660C5F89F3DF}"/>
                </a:ext>
              </a:extLst>
            </p:cNvPr>
            <p:cNvCxnSpPr>
              <a:cxnSpLocks/>
            </p:cNvCxnSpPr>
            <p:nvPr/>
          </p:nvCxnSpPr>
          <p:spPr>
            <a:xfrm>
              <a:off x="5353340" y="3889679"/>
              <a:ext cx="624833" cy="0"/>
            </a:xfrm>
            <a:prstGeom prst="straightConnector1">
              <a:avLst/>
            </a:prstGeom>
            <a:ln w="12700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F57021-1A42-8DDA-10CC-9918EA5A7345}"/>
              </a:ext>
            </a:extLst>
          </p:cNvPr>
          <p:cNvGrpSpPr/>
          <p:nvPr/>
        </p:nvGrpSpPr>
        <p:grpSpPr>
          <a:xfrm rot="20125255">
            <a:off x="3661119" y="3308771"/>
            <a:ext cx="712269" cy="307098"/>
            <a:chOff x="4438329" y="3765945"/>
            <a:chExt cx="2094631" cy="338554"/>
          </a:xfrm>
        </p:grpSpPr>
        <p:sp>
          <p:nvSpPr>
            <p:cNvPr id="18" name="Right Arrow 28">
              <a:extLst>
                <a:ext uri="{FF2B5EF4-FFF2-40B4-BE49-F238E27FC236}">
                  <a16:creationId xmlns:a16="http://schemas.microsoft.com/office/drawing/2014/main" id="{C64FCA96-42B2-47C1-85C9-FAB10822DA2E}"/>
                </a:ext>
              </a:extLst>
            </p:cNvPr>
            <p:cNvSpPr/>
            <p:nvPr/>
          </p:nvSpPr>
          <p:spPr>
            <a:xfrm flipH="1">
              <a:off x="4438329" y="3765945"/>
              <a:ext cx="2094631" cy="3385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9" name="Straight Arrow Connector 31">
              <a:extLst>
                <a:ext uri="{FF2B5EF4-FFF2-40B4-BE49-F238E27FC236}">
                  <a16:creationId xmlns:a16="http://schemas.microsoft.com/office/drawing/2014/main" id="{260B9C18-E84B-FEB8-3A6F-70A65B29ED19}"/>
                </a:ext>
              </a:extLst>
            </p:cNvPr>
            <p:cNvCxnSpPr>
              <a:cxnSpLocks/>
            </p:cNvCxnSpPr>
            <p:nvPr/>
          </p:nvCxnSpPr>
          <p:spPr>
            <a:xfrm rot="1474745" flipV="1">
              <a:off x="5348894" y="3894400"/>
              <a:ext cx="507612" cy="82680"/>
            </a:xfrm>
            <a:prstGeom prst="straightConnector1">
              <a:avLst/>
            </a:prstGeom>
            <a:ln w="12700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hthoek 20">
            <a:extLst>
              <a:ext uri="{FF2B5EF4-FFF2-40B4-BE49-F238E27FC236}">
                <a16:creationId xmlns:a16="http://schemas.microsoft.com/office/drawing/2014/main" id="{8AF37638-4D1B-6EBA-2AF3-91FE11140A7E}"/>
              </a:ext>
            </a:extLst>
          </p:cNvPr>
          <p:cNvSpPr/>
          <p:nvPr/>
        </p:nvSpPr>
        <p:spPr bwMode="auto">
          <a:xfrm>
            <a:off x="2365340" y="3357164"/>
            <a:ext cx="569713" cy="385617"/>
          </a:xfrm>
          <a:prstGeom prst="rect">
            <a:avLst/>
          </a:prstGeom>
          <a:solidFill>
            <a:srgbClr val="FF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f.js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89748A7-334A-1CDA-DD48-F33D60A27520}"/>
              </a:ext>
            </a:extLst>
          </p:cNvPr>
          <p:cNvSpPr/>
          <p:nvPr/>
        </p:nvSpPr>
        <p:spPr bwMode="auto">
          <a:xfrm>
            <a:off x="2170627" y="2742936"/>
            <a:ext cx="539361" cy="614228"/>
          </a:xfrm>
          <a:custGeom>
            <a:avLst/>
            <a:gdLst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1325880 w 3226308"/>
              <a:gd name="connsiteY6" fmla="*/ 457200 h 925381"/>
              <a:gd name="connsiteX7" fmla="*/ 1821180 w 3226308"/>
              <a:gd name="connsiteY7" fmla="*/ 449580 h 925381"/>
              <a:gd name="connsiteX8" fmla="*/ 2263140 w 3226308"/>
              <a:gd name="connsiteY8" fmla="*/ 449580 h 925381"/>
              <a:gd name="connsiteX9" fmla="*/ 2468880 w 3226308"/>
              <a:gd name="connsiteY9" fmla="*/ 327660 h 925381"/>
              <a:gd name="connsiteX10" fmla="*/ 2781300 w 3226308"/>
              <a:gd name="connsiteY10" fmla="*/ 434340 h 925381"/>
              <a:gd name="connsiteX11" fmla="*/ 3116580 w 3226308"/>
              <a:gd name="connsiteY11" fmla="*/ 381000 h 925381"/>
              <a:gd name="connsiteX12" fmla="*/ 3223260 w 3226308"/>
              <a:gd name="connsiteY12" fmla="*/ 541020 h 925381"/>
              <a:gd name="connsiteX13" fmla="*/ 3177540 w 3226308"/>
              <a:gd name="connsiteY13" fmla="*/ 769620 h 925381"/>
              <a:gd name="connsiteX14" fmla="*/ 2979420 w 3226308"/>
              <a:gd name="connsiteY14" fmla="*/ 906780 h 925381"/>
              <a:gd name="connsiteX15" fmla="*/ 2735580 w 3226308"/>
              <a:gd name="connsiteY15" fmla="*/ 906780 h 925381"/>
              <a:gd name="connsiteX16" fmla="*/ 2415540 w 3226308"/>
              <a:gd name="connsiteY16" fmla="*/ 746760 h 925381"/>
              <a:gd name="connsiteX17" fmla="*/ 2263140 w 3226308"/>
              <a:gd name="connsiteY17" fmla="*/ 822960 h 925381"/>
              <a:gd name="connsiteX18" fmla="*/ 1874520 w 3226308"/>
              <a:gd name="connsiteY18" fmla="*/ 861060 h 925381"/>
              <a:gd name="connsiteX19" fmla="*/ 838200 w 3226308"/>
              <a:gd name="connsiteY19" fmla="*/ 845820 h 925381"/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1821180 w 3226308"/>
              <a:gd name="connsiteY6" fmla="*/ 449580 h 925381"/>
              <a:gd name="connsiteX7" fmla="*/ 2263140 w 3226308"/>
              <a:gd name="connsiteY7" fmla="*/ 449580 h 925381"/>
              <a:gd name="connsiteX8" fmla="*/ 2468880 w 3226308"/>
              <a:gd name="connsiteY8" fmla="*/ 327660 h 925381"/>
              <a:gd name="connsiteX9" fmla="*/ 2781300 w 3226308"/>
              <a:gd name="connsiteY9" fmla="*/ 434340 h 925381"/>
              <a:gd name="connsiteX10" fmla="*/ 3116580 w 3226308"/>
              <a:gd name="connsiteY10" fmla="*/ 381000 h 925381"/>
              <a:gd name="connsiteX11" fmla="*/ 3223260 w 3226308"/>
              <a:gd name="connsiteY11" fmla="*/ 541020 h 925381"/>
              <a:gd name="connsiteX12" fmla="*/ 3177540 w 3226308"/>
              <a:gd name="connsiteY12" fmla="*/ 769620 h 925381"/>
              <a:gd name="connsiteX13" fmla="*/ 2979420 w 3226308"/>
              <a:gd name="connsiteY13" fmla="*/ 906780 h 925381"/>
              <a:gd name="connsiteX14" fmla="*/ 2735580 w 3226308"/>
              <a:gd name="connsiteY14" fmla="*/ 906780 h 925381"/>
              <a:gd name="connsiteX15" fmla="*/ 2415540 w 3226308"/>
              <a:gd name="connsiteY15" fmla="*/ 746760 h 925381"/>
              <a:gd name="connsiteX16" fmla="*/ 2263140 w 3226308"/>
              <a:gd name="connsiteY16" fmla="*/ 822960 h 925381"/>
              <a:gd name="connsiteX17" fmla="*/ 1874520 w 3226308"/>
              <a:gd name="connsiteY17" fmla="*/ 861060 h 925381"/>
              <a:gd name="connsiteX18" fmla="*/ 838200 w 3226308"/>
              <a:gd name="connsiteY18" fmla="*/ 845820 h 925381"/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2263140 w 3226308"/>
              <a:gd name="connsiteY6" fmla="*/ 449580 h 925381"/>
              <a:gd name="connsiteX7" fmla="*/ 2468880 w 3226308"/>
              <a:gd name="connsiteY7" fmla="*/ 327660 h 925381"/>
              <a:gd name="connsiteX8" fmla="*/ 2781300 w 3226308"/>
              <a:gd name="connsiteY8" fmla="*/ 434340 h 925381"/>
              <a:gd name="connsiteX9" fmla="*/ 3116580 w 3226308"/>
              <a:gd name="connsiteY9" fmla="*/ 381000 h 925381"/>
              <a:gd name="connsiteX10" fmla="*/ 3223260 w 3226308"/>
              <a:gd name="connsiteY10" fmla="*/ 541020 h 925381"/>
              <a:gd name="connsiteX11" fmla="*/ 3177540 w 3226308"/>
              <a:gd name="connsiteY11" fmla="*/ 769620 h 925381"/>
              <a:gd name="connsiteX12" fmla="*/ 2979420 w 3226308"/>
              <a:gd name="connsiteY12" fmla="*/ 906780 h 925381"/>
              <a:gd name="connsiteX13" fmla="*/ 2735580 w 3226308"/>
              <a:gd name="connsiteY13" fmla="*/ 906780 h 925381"/>
              <a:gd name="connsiteX14" fmla="*/ 2415540 w 3226308"/>
              <a:gd name="connsiteY14" fmla="*/ 746760 h 925381"/>
              <a:gd name="connsiteX15" fmla="*/ 2263140 w 3226308"/>
              <a:gd name="connsiteY15" fmla="*/ 822960 h 925381"/>
              <a:gd name="connsiteX16" fmla="*/ 1874520 w 3226308"/>
              <a:gd name="connsiteY16" fmla="*/ 861060 h 925381"/>
              <a:gd name="connsiteX17" fmla="*/ 838200 w 3226308"/>
              <a:gd name="connsiteY17" fmla="*/ 845820 h 925381"/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2468880 w 3226308"/>
              <a:gd name="connsiteY6" fmla="*/ 327660 h 925381"/>
              <a:gd name="connsiteX7" fmla="*/ 2781300 w 3226308"/>
              <a:gd name="connsiteY7" fmla="*/ 434340 h 925381"/>
              <a:gd name="connsiteX8" fmla="*/ 3116580 w 3226308"/>
              <a:gd name="connsiteY8" fmla="*/ 381000 h 925381"/>
              <a:gd name="connsiteX9" fmla="*/ 3223260 w 3226308"/>
              <a:gd name="connsiteY9" fmla="*/ 541020 h 925381"/>
              <a:gd name="connsiteX10" fmla="*/ 3177540 w 3226308"/>
              <a:gd name="connsiteY10" fmla="*/ 769620 h 925381"/>
              <a:gd name="connsiteX11" fmla="*/ 2979420 w 3226308"/>
              <a:gd name="connsiteY11" fmla="*/ 906780 h 925381"/>
              <a:gd name="connsiteX12" fmla="*/ 2735580 w 3226308"/>
              <a:gd name="connsiteY12" fmla="*/ 906780 h 925381"/>
              <a:gd name="connsiteX13" fmla="*/ 2415540 w 3226308"/>
              <a:gd name="connsiteY13" fmla="*/ 746760 h 925381"/>
              <a:gd name="connsiteX14" fmla="*/ 2263140 w 3226308"/>
              <a:gd name="connsiteY14" fmla="*/ 822960 h 925381"/>
              <a:gd name="connsiteX15" fmla="*/ 1874520 w 3226308"/>
              <a:gd name="connsiteY15" fmla="*/ 861060 h 925381"/>
              <a:gd name="connsiteX16" fmla="*/ 838200 w 3226308"/>
              <a:gd name="connsiteY16" fmla="*/ 845820 h 925381"/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2781300 w 3226308"/>
              <a:gd name="connsiteY6" fmla="*/ 434340 h 925381"/>
              <a:gd name="connsiteX7" fmla="*/ 3116580 w 3226308"/>
              <a:gd name="connsiteY7" fmla="*/ 381000 h 925381"/>
              <a:gd name="connsiteX8" fmla="*/ 3223260 w 3226308"/>
              <a:gd name="connsiteY8" fmla="*/ 541020 h 925381"/>
              <a:gd name="connsiteX9" fmla="*/ 3177540 w 3226308"/>
              <a:gd name="connsiteY9" fmla="*/ 769620 h 925381"/>
              <a:gd name="connsiteX10" fmla="*/ 2979420 w 3226308"/>
              <a:gd name="connsiteY10" fmla="*/ 906780 h 925381"/>
              <a:gd name="connsiteX11" fmla="*/ 2735580 w 3226308"/>
              <a:gd name="connsiteY11" fmla="*/ 906780 h 925381"/>
              <a:gd name="connsiteX12" fmla="*/ 2415540 w 3226308"/>
              <a:gd name="connsiteY12" fmla="*/ 746760 h 925381"/>
              <a:gd name="connsiteX13" fmla="*/ 2263140 w 3226308"/>
              <a:gd name="connsiteY13" fmla="*/ 822960 h 925381"/>
              <a:gd name="connsiteX14" fmla="*/ 1874520 w 3226308"/>
              <a:gd name="connsiteY14" fmla="*/ 861060 h 925381"/>
              <a:gd name="connsiteX15" fmla="*/ 838200 w 3226308"/>
              <a:gd name="connsiteY15" fmla="*/ 845820 h 925381"/>
              <a:gd name="connsiteX0" fmla="*/ 0 w 3317451"/>
              <a:gd name="connsiteY0" fmla="*/ 0 h 925381"/>
              <a:gd name="connsiteX1" fmla="*/ 175260 w 3317451"/>
              <a:gd name="connsiteY1" fmla="*/ 259080 h 925381"/>
              <a:gd name="connsiteX2" fmla="*/ 381000 w 3317451"/>
              <a:gd name="connsiteY2" fmla="*/ 259080 h 925381"/>
              <a:gd name="connsiteX3" fmla="*/ 632460 w 3317451"/>
              <a:gd name="connsiteY3" fmla="*/ 38100 h 925381"/>
              <a:gd name="connsiteX4" fmla="*/ 838200 w 3317451"/>
              <a:gd name="connsiteY4" fmla="*/ 99060 h 925381"/>
              <a:gd name="connsiteX5" fmla="*/ 914400 w 3317451"/>
              <a:gd name="connsiteY5" fmla="*/ 358140 h 925381"/>
              <a:gd name="connsiteX6" fmla="*/ 3116580 w 3317451"/>
              <a:gd name="connsiteY6" fmla="*/ 381000 h 925381"/>
              <a:gd name="connsiteX7" fmla="*/ 3223260 w 3317451"/>
              <a:gd name="connsiteY7" fmla="*/ 541020 h 925381"/>
              <a:gd name="connsiteX8" fmla="*/ 3177540 w 3317451"/>
              <a:gd name="connsiteY8" fmla="*/ 769620 h 925381"/>
              <a:gd name="connsiteX9" fmla="*/ 2979420 w 3317451"/>
              <a:gd name="connsiteY9" fmla="*/ 906780 h 925381"/>
              <a:gd name="connsiteX10" fmla="*/ 2735580 w 3317451"/>
              <a:gd name="connsiteY10" fmla="*/ 906780 h 925381"/>
              <a:gd name="connsiteX11" fmla="*/ 2415540 w 3317451"/>
              <a:gd name="connsiteY11" fmla="*/ 746760 h 925381"/>
              <a:gd name="connsiteX12" fmla="*/ 2263140 w 3317451"/>
              <a:gd name="connsiteY12" fmla="*/ 822960 h 925381"/>
              <a:gd name="connsiteX13" fmla="*/ 1874520 w 3317451"/>
              <a:gd name="connsiteY13" fmla="*/ 861060 h 925381"/>
              <a:gd name="connsiteX14" fmla="*/ 838200 w 3317451"/>
              <a:gd name="connsiteY14" fmla="*/ 845820 h 925381"/>
              <a:gd name="connsiteX0" fmla="*/ 0 w 3388164"/>
              <a:gd name="connsiteY0" fmla="*/ 0 h 925381"/>
              <a:gd name="connsiteX1" fmla="*/ 175260 w 3388164"/>
              <a:gd name="connsiteY1" fmla="*/ 259080 h 925381"/>
              <a:gd name="connsiteX2" fmla="*/ 381000 w 3388164"/>
              <a:gd name="connsiteY2" fmla="*/ 259080 h 925381"/>
              <a:gd name="connsiteX3" fmla="*/ 632460 w 3388164"/>
              <a:gd name="connsiteY3" fmla="*/ 38100 h 925381"/>
              <a:gd name="connsiteX4" fmla="*/ 838200 w 3388164"/>
              <a:gd name="connsiteY4" fmla="*/ 99060 h 925381"/>
              <a:gd name="connsiteX5" fmla="*/ 914400 w 3388164"/>
              <a:gd name="connsiteY5" fmla="*/ 358140 h 925381"/>
              <a:gd name="connsiteX6" fmla="*/ 3223260 w 3388164"/>
              <a:gd name="connsiteY6" fmla="*/ 541020 h 925381"/>
              <a:gd name="connsiteX7" fmla="*/ 3177540 w 3388164"/>
              <a:gd name="connsiteY7" fmla="*/ 769620 h 925381"/>
              <a:gd name="connsiteX8" fmla="*/ 2979420 w 3388164"/>
              <a:gd name="connsiteY8" fmla="*/ 906780 h 925381"/>
              <a:gd name="connsiteX9" fmla="*/ 2735580 w 3388164"/>
              <a:gd name="connsiteY9" fmla="*/ 906780 h 925381"/>
              <a:gd name="connsiteX10" fmla="*/ 2415540 w 3388164"/>
              <a:gd name="connsiteY10" fmla="*/ 746760 h 925381"/>
              <a:gd name="connsiteX11" fmla="*/ 2263140 w 3388164"/>
              <a:gd name="connsiteY11" fmla="*/ 822960 h 925381"/>
              <a:gd name="connsiteX12" fmla="*/ 1874520 w 3388164"/>
              <a:gd name="connsiteY12" fmla="*/ 861060 h 925381"/>
              <a:gd name="connsiteX13" fmla="*/ 838200 w 3388164"/>
              <a:gd name="connsiteY13" fmla="*/ 845820 h 925381"/>
              <a:gd name="connsiteX0" fmla="*/ 0 w 3302399"/>
              <a:gd name="connsiteY0" fmla="*/ 0 h 925381"/>
              <a:gd name="connsiteX1" fmla="*/ 175260 w 3302399"/>
              <a:gd name="connsiteY1" fmla="*/ 259080 h 925381"/>
              <a:gd name="connsiteX2" fmla="*/ 381000 w 3302399"/>
              <a:gd name="connsiteY2" fmla="*/ 259080 h 925381"/>
              <a:gd name="connsiteX3" fmla="*/ 632460 w 3302399"/>
              <a:gd name="connsiteY3" fmla="*/ 38100 h 925381"/>
              <a:gd name="connsiteX4" fmla="*/ 838200 w 3302399"/>
              <a:gd name="connsiteY4" fmla="*/ 99060 h 925381"/>
              <a:gd name="connsiteX5" fmla="*/ 914400 w 3302399"/>
              <a:gd name="connsiteY5" fmla="*/ 358140 h 925381"/>
              <a:gd name="connsiteX6" fmla="*/ 3177540 w 3302399"/>
              <a:gd name="connsiteY6" fmla="*/ 769620 h 925381"/>
              <a:gd name="connsiteX7" fmla="*/ 2979420 w 3302399"/>
              <a:gd name="connsiteY7" fmla="*/ 906780 h 925381"/>
              <a:gd name="connsiteX8" fmla="*/ 2735580 w 3302399"/>
              <a:gd name="connsiteY8" fmla="*/ 906780 h 925381"/>
              <a:gd name="connsiteX9" fmla="*/ 2415540 w 3302399"/>
              <a:gd name="connsiteY9" fmla="*/ 746760 h 925381"/>
              <a:gd name="connsiteX10" fmla="*/ 2263140 w 3302399"/>
              <a:gd name="connsiteY10" fmla="*/ 822960 h 925381"/>
              <a:gd name="connsiteX11" fmla="*/ 1874520 w 3302399"/>
              <a:gd name="connsiteY11" fmla="*/ 861060 h 925381"/>
              <a:gd name="connsiteX12" fmla="*/ 838200 w 3302399"/>
              <a:gd name="connsiteY12" fmla="*/ 845820 h 925381"/>
              <a:gd name="connsiteX0" fmla="*/ 0 w 3082630"/>
              <a:gd name="connsiteY0" fmla="*/ 0 h 954019"/>
              <a:gd name="connsiteX1" fmla="*/ 175260 w 3082630"/>
              <a:gd name="connsiteY1" fmla="*/ 259080 h 954019"/>
              <a:gd name="connsiteX2" fmla="*/ 381000 w 3082630"/>
              <a:gd name="connsiteY2" fmla="*/ 259080 h 954019"/>
              <a:gd name="connsiteX3" fmla="*/ 632460 w 3082630"/>
              <a:gd name="connsiteY3" fmla="*/ 38100 h 954019"/>
              <a:gd name="connsiteX4" fmla="*/ 838200 w 3082630"/>
              <a:gd name="connsiteY4" fmla="*/ 99060 h 954019"/>
              <a:gd name="connsiteX5" fmla="*/ 914400 w 3082630"/>
              <a:gd name="connsiteY5" fmla="*/ 358140 h 954019"/>
              <a:gd name="connsiteX6" fmla="*/ 2979420 w 3082630"/>
              <a:gd name="connsiteY6" fmla="*/ 906780 h 954019"/>
              <a:gd name="connsiteX7" fmla="*/ 2735580 w 3082630"/>
              <a:gd name="connsiteY7" fmla="*/ 906780 h 954019"/>
              <a:gd name="connsiteX8" fmla="*/ 2415540 w 3082630"/>
              <a:gd name="connsiteY8" fmla="*/ 746760 h 954019"/>
              <a:gd name="connsiteX9" fmla="*/ 2263140 w 3082630"/>
              <a:gd name="connsiteY9" fmla="*/ 822960 h 954019"/>
              <a:gd name="connsiteX10" fmla="*/ 1874520 w 3082630"/>
              <a:gd name="connsiteY10" fmla="*/ 861060 h 954019"/>
              <a:gd name="connsiteX11" fmla="*/ 838200 w 3082630"/>
              <a:gd name="connsiteY11" fmla="*/ 845820 h 954019"/>
              <a:gd name="connsiteX0" fmla="*/ 0 w 2805927"/>
              <a:gd name="connsiteY0" fmla="*/ 0 h 919111"/>
              <a:gd name="connsiteX1" fmla="*/ 175260 w 2805927"/>
              <a:gd name="connsiteY1" fmla="*/ 259080 h 919111"/>
              <a:gd name="connsiteX2" fmla="*/ 381000 w 2805927"/>
              <a:gd name="connsiteY2" fmla="*/ 259080 h 919111"/>
              <a:gd name="connsiteX3" fmla="*/ 632460 w 2805927"/>
              <a:gd name="connsiteY3" fmla="*/ 38100 h 919111"/>
              <a:gd name="connsiteX4" fmla="*/ 838200 w 2805927"/>
              <a:gd name="connsiteY4" fmla="*/ 99060 h 919111"/>
              <a:gd name="connsiteX5" fmla="*/ 914400 w 2805927"/>
              <a:gd name="connsiteY5" fmla="*/ 358140 h 919111"/>
              <a:gd name="connsiteX6" fmla="*/ 2735580 w 2805927"/>
              <a:gd name="connsiteY6" fmla="*/ 906780 h 919111"/>
              <a:gd name="connsiteX7" fmla="*/ 2415540 w 2805927"/>
              <a:gd name="connsiteY7" fmla="*/ 746760 h 919111"/>
              <a:gd name="connsiteX8" fmla="*/ 2263140 w 2805927"/>
              <a:gd name="connsiteY8" fmla="*/ 822960 h 919111"/>
              <a:gd name="connsiteX9" fmla="*/ 1874520 w 2805927"/>
              <a:gd name="connsiteY9" fmla="*/ 861060 h 919111"/>
              <a:gd name="connsiteX10" fmla="*/ 838200 w 2805927"/>
              <a:gd name="connsiteY10" fmla="*/ 845820 h 919111"/>
              <a:gd name="connsiteX0" fmla="*/ 0 w 2805927"/>
              <a:gd name="connsiteY0" fmla="*/ 0 h 919110"/>
              <a:gd name="connsiteX1" fmla="*/ 175260 w 2805927"/>
              <a:gd name="connsiteY1" fmla="*/ 259080 h 919110"/>
              <a:gd name="connsiteX2" fmla="*/ 632460 w 2805927"/>
              <a:gd name="connsiteY2" fmla="*/ 38100 h 919110"/>
              <a:gd name="connsiteX3" fmla="*/ 838200 w 2805927"/>
              <a:gd name="connsiteY3" fmla="*/ 99060 h 919110"/>
              <a:gd name="connsiteX4" fmla="*/ 914400 w 2805927"/>
              <a:gd name="connsiteY4" fmla="*/ 358140 h 919110"/>
              <a:gd name="connsiteX5" fmla="*/ 2735580 w 2805927"/>
              <a:gd name="connsiteY5" fmla="*/ 906780 h 919110"/>
              <a:gd name="connsiteX6" fmla="*/ 2415540 w 2805927"/>
              <a:gd name="connsiteY6" fmla="*/ 746760 h 919110"/>
              <a:gd name="connsiteX7" fmla="*/ 2263140 w 2805927"/>
              <a:gd name="connsiteY7" fmla="*/ 822960 h 919110"/>
              <a:gd name="connsiteX8" fmla="*/ 1874520 w 2805927"/>
              <a:gd name="connsiteY8" fmla="*/ 861060 h 919110"/>
              <a:gd name="connsiteX9" fmla="*/ 838200 w 2805927"/>
              <a:gd name="connsiteY9" fmla="*/ 845820 h 919110"/>
              <a:gd name="connsiteX0" fmla="*/ 0 w 2805927"/>
              <a:gd name="connsiteY0" fmla="*/ 0 h 919110"/>
              <a:gd name="connsiteX1" fmla="*/ 175260 w 2805927"/>
              <a:gd name="connsiteY1" fmla="*/ 259080 h 919110"/>
              <a:gd name="connsiteX2" fmla="*/ 838200 w 2805927"/>
              <a:gd name="connsiteY2" fmla="*/ 99060 h 919110"/>
              <a:gd name="connsiteX3" fmla="*/ 914400 w 2805927"/>
              <a:gd name="connsiteY3" fmla="*/ 358140 h 919110"/>
              <a:gd name="connsiteX4" fmla="*/ 2735580 w 2805927"/>
              <a:gd name="connsiteY4" fmla="*/ 906780 h 919110"/>
              <a:gd name="connsiteX5" fmla="*/ 2415540 w 2805927"/>
              <a:gd name="connsiteY5" fmla="*/ 746760 h 919110"/>
              <a:gd name="connsiteX6" fmla="*/ 2263140 w 2805927"/>
              <a:gd name="connsiteY6" fmla="*/ 822960 h 919110"/>
              <a:gd name="connsiteX7" fmla="*/ 1874520 w 2805927"/>
              <a:gd name="connsiteY7" fmla="*/ 861060 h 919110"/>
              <a:gd name="connsiteX8" fmla="*/ 838200 w 2805927"/>
              <a:gd name="connsiteY8" fmla="*/ 845820 h 919110"/>
              <a:gd name="connsiteX0" fmla="*/ 0 w 2805927"/>
              <a:gd name="connsiteY0" fmla="*/ 0 h 919110"/>
              <a:gd name="connsiteX1" fmla="*/ 175260 w 2805927"/>
              <a:gd name="connsiteY1" fmla="*/ 259080 h 919110"/>
              <a:gd name="connsiteX2" fmla="*/ 914400 w 2805927"/>
              <a:gd name="connsiteY2" fmla="*/ 358140 h 919110"/>
              <a:gd name="connsiteX3" fmla="*/ 2735580 w 2805927"/>
              <a:gd name="connsiteY3" fmla="*/ 906780 h 919110"/>
              <a:gd name="connsiteX4" fmla="*/ 2415540 w 2805927"/>
              <a:gd name="connsiteY4" fmla="*/ 746760 h 919110"/>
              <a:gd name="connsiteX5" fmla="*/ 2263140 w 2805927"/>
              <a:gd name="connsiteY5" fmla="*/ 822960 h 919110"/>
              <a:gd name="connsiteX6" fmla="*/ 1874520 w 2805927"/>
              <a:gd name="connsiteY6" fmla="*/ 861060 h 919110"/>
              <a:gd name="connsiteX7" fmla="*/ 838200 w 2805927"/>
              <a:gd name="connsiteY7" fmla="*/ 845820 h 919110"/>
              <a:gd name="connsiteX0" fmla="*/ 67620 w 2922569"/>
              <a:gd name="connsiteY0" fmla="*/ 0 h 924287"/>
              <a:gd name="connsiteX1" fmla="*/ 242880 w 2922569"/>
              <a:gd name="connsiteY1" fmla="*/ 259080 h 924287"/>
              <a:gd name="connsiteX2" fmla="*/ 2803200 w 2922569"/>
              <a:gd name="connsiteY2" fmla="*/ 906780 h 924287"/>
              <a:gd name="connsiteX3" fmla="*/ 2483160 w 2922569"/>
              <a:gd name="connsiteY3" fmla="*/ 746760 h 924287"/>
              <a:gd name="connsiteX4" fmla="*/ 2330760 w 2922569"/>
              <a:gd name="connsiteY4" fmla="*/ 822960 h 924287"/>
              <a:gd name="connsiteX5" fmla="*/ 1942140 w 2922569"/>
              <a:gd name="connsiteY5" fmla="*/ 861060 h 924287"/>
              <a:gd name="connsiteX6" fmla="*/ 905820 w 2922569"/>
              <a:gd name="connsiteY6" fmla="*/ 845820 h 924287"/>
              <a:gd name="connsiteX0" fmla="*/ 67620 w 2901467"/>
              <a:gd name="connsiteY0" fmla="*/ 0 h 935005"/>
              <a:gd name="connsiteX1" fmla="*/ 242880 w 2901467"/>
              <a:gd name="connsiteY1" fmla="*/ 259080 h 935005"/>
              <a:gd name="connsiteX2" fmla="*/ 2803200 w 2901467"/>
              <a:gd name="connsiteY2" fmla="*/ 906780 h 935005"/>
              <a:gd name="connsiteX3" fmla="*/ 2330760 w 2901467"/>
              <a:gd name="connsiteY3" fmla="*/ 822960 h 935005"/>
              <a:gd name="connsiteX4" fmla="*/ 1942140 w 2901467"/>
              <a:gd name="connsiteY4" fmla="*/ 861060 h 935005"/>
              <a:gd name="connsiteX5" fmla="*/ 905820 w 2901467"/>
              <a:gd name="connsiteY5" fmla="*/ 845820 h 935005"/>
              <a:gd name="connsiteX0" fmla="*/ 34651 w 2297790"/>
              <a:gd name="connsiteY0" fmla="*/ 0 h 862284"/>
              <a:gd name="connsiteX1" fmla="*/ 209911 w 2297790"/>
              <a:gd name="connsiteY1" fmla="*/ 259080 h 862284"/>
              <a:gd name="connsiteX2" fmla="*/ 2297791 w 2297790"/>
              <a:gd name="connsiteY2" fmla="*/ 822960 h 862284"/>
              <a:gd name="connsiteX3" fmla="*/ 1909171 w 2297790"/>
              <a:gd name="connsiteY3" fmla="*/ 861060 h 862284"/>
              <a:gd name="connsiteX4" fmla="*/ 872851 w 2297790"/>
              <a:gd name="connsiteY4" fmla="*/ 845820 h 862284"/>
              <a:gd name="connsiteX0" fmla="*/ 8685 w 1883206"/>
              <a:gd name="connsiteY0" fmla="*/ 0 h 862284"/>
              <a:gd name="connsiteX1" fmla="*/ 183945 w 1883206"/>
              <a:gd name="connsiteY1" fmla="*/ 259080 h 862284"/>
              <a:gd name="connsiteX2" fmla="*/ 1883205 w 1883206"/>
              <a:gd name="connsiteY2" fmla="*/ 861060 h 862284"/>
              <a:gd name="connsiteX3" fmla="*/ 846885 w 1883206"/>
              <a:gd name="connsiteY3" fmla="*/ 845820 h 862284"/>
              <a:gd name="connsiteX0" fmla="*/ 0 w 838200"/>
              <a:gd name="connsiteY0" fmla="*/ 0 h 845820"/>
              <a:gd name="connsiteX1" fmla="*/ 175260 w 838200"/>
              <a:gd name="connsiteY1" fmla="*/ 259080 h 845820"/>
              <a:gd name="connsiteX2" fmla="*/ 838200 w 838200"/>
              <a:gd name="connsiteY2" fmla="*/ 84582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845820">
                <a:moveTo>
                  <a:pt x="0" y="0"/>
                </a:moveTo>
                <a:cubicBezTo>
                  <a:pt x="55880" y="107950"/>
                  <a:pt x="35560" y="118110"/>
                  <a:pt x="175260" y="259080"/>
                </a:cubicBezTo>
                <a:cubicBezTo>
                  <a:pt x="314960" y="400050"/>
                  <a:pt x="700088" y="723583"/>
                  <a:pt x="838200" y="84582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NL" sz="1633" dirty="0"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18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20" grpId="0"/>
      <p:bldP spid="21" grpId="0" animBg="1"/>
      <p:bldP spid="34" grpId="0"/>
      <p:bldP spid="48" grpId="0" animBg="1"/>
      <p:bldP spid="50" grpId="0"/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4C0765-7C05-D2F6-1CD0-865CFC6BC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43334"/>
            <a:ext cx="7772400" cy="14700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 I.  Tackling buggy parsing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-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using the </a:t>
            </a:r>
            <a:r>
              <a:rPr lang="en-US" sz="3200" dirty="0" err="1">
                <a:solidFill>
                  <a:srgbClr val="FF0000"/>
                </a:solidFill>
              </a:rPr>
              <a:t>LangSec</a:t>
            </a:r>
            <a:r>
              <a:rPr lang="en-US" sz="3200" dirty="0">
                <a:solidFill>
                  <a:srgbClr val="FF0000"/>
                </a:solidFill>
              </a:rPr>
              <a:t> approach</a:t>
            </a:r>
            <a:endParaRPr lang="en-NL" sz="3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008AC-EB66-EADF-9D8D-144D2CF4367C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252218E-0481-4205-9DD0-7FB663384F66}" type="slidenum">
              <a:rPr lang="en-US" altLang="nl-NL" smtClean="0"/>
              <a:pPr>
                <a:defRPr/>
              </a:pPr>
              <a:t>5</a:t>
            </a:fld>
            <a:endParaRPr lang="en-US" alt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D5161C-6E4F-8FEC-946A-96EF72AC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3" y="2861133"/>
            <a:ext cx="3952931" cy="32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2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25C5-BA02-E841-3067-91B7B857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 </a:t>
            </a:r>
            <a:r>
              <a:rPr lang="en-US" dirty="0" err="1"/>
              <a:t>hier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FEC8E-5471-4432-3709-D00099C4C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72BC9-95B6-FD47-4946-A0A31705A00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53019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>
            <a:extLst>
              <a:ext uri="{FF2B5EF4-FFF2-40B4-BE49-F238E27FC236}">
                <a16:creationId xmlns:a16="http://schemas.microsoft.com/office/drawing/2014/main" id="{2C1EFA96-4E2D-70AC-A944-FBBFA98D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/>
              <a:t>Escaping inside JavaScript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F5F36A-6450-FA78-D4E2-17F77A4B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81" y="1125001"/>
            <a:ext cx="8133120" cy="49593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600" dirty="0"/>
              <a:t>Suppose we want JS code to create/change an HTML element </a:t>
            </a:r>
            <a:r>
              <a:rPr lang="en-GB" sz="1600" b="1" dirty="0" err="1">
                <a:latin typeface="Arial Narrow" panose="020B0606020202030204" pitchFamily="34" charset="0"/>
              </a:rPr>
              <a:t>elem</a:t>
            </a:r>
            <a:r>
              <a:rPr lang="en-GB" sz="1600" dirty="0"/>
              <a:t> into a link, labelled with a user-supplied 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latin typeface="Arial Narrow" panose="020B0606020202030204" pitchFamily="34" charset="0"/>
              </a:rPr>
              <a:t>,</a:t>
            </a:r>
            <a:r>
              <a:rPr lang="en-GB" sz="1600" dirty="0"/>
              <a:t> that executes JS code 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createAlbum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('name') </a:t>
            </a:r>
            <a:r>
              <a:rPr lang="en-GB" sz="1600" dirty="0"/>
              <a:t>when clicked, i.e.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</a:t>
            </a:r>
            <a:r>
              <a:rPr lang="en-GB" sz="1600" b="1" dirty="0">
                <a:latin typeface="Arial Narrow" panose="020B0606020202030204" pitchFamily="34" charset="0"/>
              </a:rPr>
              <a:t>&lt;a onclick=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"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createAlbum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('</a:t>
            </a:r>
            <a:r>
              <a:rPr lang="en-GB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')"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&gt;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latin typeface="Arial Narrow" panose="020B0606020202030204" pitchFamily="34" charset="0"/>
              </a:rPr>
              <a:t>&lt;/a&gt;   </a:t>
            </a:r>
          </a:p>
          <a:p>
            <a:pPr marL="0" indent="0">
              <a:buNone/>
              <a:defRPr/>
            </a:pPr>
            <a:endParaRPr lang="en-GB" sz="800" dirty="0"/>
          </a:p>
          <a:p>
            <a:pPr marL="0" indent="0">
              <a:buNone/>
              <a:defRPr/>
            </a:pPr>
            <a:r>
              <a:rPr lang="en-GB" sz="1600" dirty="0"/>
              <a:t>Insecure JS code to do this </a:t>
            </a:r>
            <a:r>
              <a:rPr lang="en-GB" sz="1600" b="1" dirty="0">
                <a:latin typeface="Arial Narrow" panose="020B0606020202030204" pitchFamily="34" charset="0"/>
              </a:rPr>
              <a:t>      </a:t>
            </a:r>
          </a:p>
          <a:p>
            <a:pPr marL="0" indent="0">
              <a:buNone/>
              <a:defRPr/>
            </a:pPr>
            <a:r>
              <a:rPr lang="en-GB" sz="1600" b="1" dirty="0">
                <a:latin typeface="Arial Narrow" panose="020B0606020202030204" pitchFamily="34" charset="0"/>
              </a:rPr>
              <a:t>       </a:t>
            </a:r>
            <a:r>
              <a:rPr lang="en-GB" sz="1600" b="1" dirty="0" err="1">
                <a:latin typeface="Arial Narrow" panose="020B0606020202030204" pitchFamily="34" charset="0"/>
              </a:rPr>
              <a:t>elem.innerHTML</a:t>
            </a:r>
            <a:r>
              <a:rPr lang="en-GB" sz="1600" b="1" dirty="0">
                <a:latin typeface="Arial Narrow" panose="020B0606020202030204" pitchFamily="34" charset="0"/>
              </a:rPr>
              <a:t> =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'</a:t>
            </a:r>
            <a:r>
              <a:rPr lang="en-GB" sz="1600" b="1" dirty="0">
                <a:latin typeface="Arial Narrow" panose="020B0606020202030204" pitchFamily="34" charset="0"/>
              </a:rPr>
              <a:t>&lt;a onclick=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"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createAlbum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(\'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\')"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&gt;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&lt;/a&gt;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';</a:t>
            </a:r>
            <a:r>
              <a:rPr lang="en-GB" sz="1600" b="1" dirty="0">
                <a:latin typeface="Arial Narrow" panose="020B0606020202030204" pitchFamily="34" charset="0"/>
              </a:rPr>
              <a:t>   </a:t>
            </a:r>
            <a:endParaRPr lang="en-GB" sz="900" b="1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en-GB" altLang="en-US" sz="1600" i="1" dirty="0"/>
              <a:t>Spot the XSS bug!</a:t>
            </a:r>
            <a:r>
              <a:rPr lang="en-US" sz="1600" b="1" i="1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              </a:t>
            </a:r>
            <a:r>
              <a:rPr lang="en-GB" altLang="en-US" sz="1600" dirty="0"/>
              <a:t>As malicious</a:t>
            </a:r>
            <a:r>
              <a:rPr lang="en-US" sz="1600" b="1" dirty="0">
                <a:latin typeface="Arial Narrow" panose="020B0606020202030204" pitchFamily="34" charset="0"/>
              </a:rPr>
              <a:t>  name  </a:t>
            </a:r>
            <a:r>
              <a:rPr lang="en-GB" altLang="en-US" sz="1600" dirty="0"/>
              <a:t>insert</a:t>
            </a:r>
            <a:r>
              <a:rPr lang="en-US" sz="1600" b="1" dirty="0">
                <a:latin typeface="Arial Narrow" panose="020B0606020202030204" pitchFamily="34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' '; </a:t>
            </a:r>
            <a:r>
              <a:rPr lang="en-US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someAttackScript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(); //</a:t>
            </a:r>
          </a:p>
          <a:p>
            <a:pPr marL="0" indent="0">
              <a:buNone/>
              <a:defRPr/>
            </a:pPr>
            <a:endParaRPr lang="en-GB" sz="1600" b="1" i="1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en-GB" sz="1600" i="1" dirty="0"/>
              <a:t>How to escape </a:t>
            </a:r>
            <a:r>
              <a:rPr lang="en-GB" sz="16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name</a:t>
            </a:r>
            <a:r>
              <a:rPr lang="en-GB" sz="1600" i="1" dirty="0"/>
              <a:t> for the two different contexts here?     </a:t>
            </a:r>
            <a:r>
              <a:rPr lang="en-GB" sz="1600" dirty="0"/>
              <a:t> </a:t>
            </a:r>
            <a:endParaRPr lang="en-GB" sz="1600" b="1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en-GB" sz="1600" b="1" dirty="0">
                <a:latin typeface="Arial Narrow" panose="020B0606020202030204" pitchFamily="34" charset="0"/>
              </a:rPr>
              <a:t>    var </a:t>
            </a:r>
            <a:r>
              <a:rPr lang="en-GB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escapedName</a:t>
            </a:r>
            <a:r>
              <a:rPr lang="en-GB" sz="1600" b="1" dirty="0">
                <a:latin typeface="Arial Narrow" panose="020B0606020202030204" pitchFamily="34" charset="0"/>
              </a:rPr>
              <a:t> = </a:t>
            </a:r>
            <a:r>
              <a:rPr lang="en-GB" sz="1600" b="1" dirty="0" err="1">
                <a:latin typeface="Arial Narrow" panose="020B0606020202030204" pitchFamily="34" charset="0"/>
              </a:rPr>
              <a:t>goog.string.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htmlEscape</a:t>
            </a:r>
            <a:r>
              <a:rPr lang="en-GB" sz="1600" b="1" dirty="0">
                <a:latin typeface="Arial Narrow" panose="020B0606020202030204" pitchFamily="34" charset="0"/>
              </a:rPr>
              <a:t>(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latin typeface="Arial Narrow" panose="020B0606020202030204" pitchFamily="34" charset="0"/>
              </a:rPr>
              <a:t>);  // HTML-encoding  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b="1" dirty="0">
                <a:latin typeface="Arial Narrow" panose="020B0606020202030204" pitchFamily="34" charset="0"/>
              </a:rPr>
              <a:t>    var </a:t>
            </a:r>
            <a:r>
              <a:rPr lang="en-GB" sz="16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jsEscapedName</a:t>
            </a:r>
            <a:r>
              <a:rPr lang="en-GB" sz="1600" b="1" dirty="0">
                <a:latin typeface="Arial Narrow" panose="020B0606020202030204" pitchFamily="34" charset="0"/>
              </a:rPr>
              <a:t> = </a:t>
            </a:r>
            <a:r>
              <a:rPr lang="en-GB" sz="1600" b="1" dirty="0" err="1">
                <a:latin typeface="Arial Narrow" panose="020B0606020202030204" pitchFamily="34" charset="0"/>
              </a:rPr>
              <a:t>goog.string.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escapeString</a:t>
            </a:r>
            <a:r>
              <a:rPr lang="en-GB" sz="1600" b="1" dirty="0">
                <a:latin typeface="Arial Narrow" panose="020B0606020202030204" pitchFamily="34" charset="0"/>
              </a:rPr>
              <a:t>(</a:t>
            </a:r>
            <a:r>
              <a:rPr lang="en-GB" sz="1600" b="1" dirty="0" err="1">
                <a:latin typeface="Arial Narrow" panose="020B0606020202030204" pitchFamily="34" charset="0"/>
              </a:rPr>
              <a:t>escapedName</a:t>
            </a:r>
            <a:r>
              <a:rPr lang="en-GB" sz="1600" b="1" dirty="0">
                <a:latin typeface="Arial Narrow" panose="020B0606020202030204" pitchFamily="34" charset="0"/>
              </a:rPr>
              <a:t>); // JS string literal encoding</a:t>
            </a:r>
            <a:r>
              <a:rPr lang="en-GB" sz="1800" b="1" dirty="0">
                <a:latin typeface="Arial Narrow" panose="020B0606020202030204" pitchFamily="34" charset="0"/>
              </a:rPr>
              <a:t> </a:t>
            </a:r>
            <a:r>
              <a:rPr lang="en-GB" sz="1600" b="1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b="1" dirty="0">
                <a:latin typeface="Arial Narrow" panose="020B0606020202030204" pitchFamily="34" charset="0"/>
              </a:rPr>
              <a:t>    </a:t>
            </a:r>
            <a:r>
              <a:rPr lang="en-GB" sz="1600" b="1" dirty="0" err="1">
                <a:latin typeface="Arial Narrow" panose="020B0606020202030204" pitchFamily="34" charset="0"/>
              </a:rPr>
              <a:t>elem.innerHTML</a:t>
            </a:r>
            <a:r>
              <a:rPr lang="en-GB" sz="1600" b="1" dirty="0">
                <a:latin typeface="Arial Narrow" panose="020B0606020202030204" pitchFamily="34" charset="0"/>
              </a:rPr>
              <a:t> =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&lt;a onclick=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"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createAlbum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(\'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jsEscapedName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\')"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&gt;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escapedName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&lt;/a&gt;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;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altLang="en-US" sz="1600" i="1" dirty="0"/>
              <a:t>Spot the XSS bug!</a:t>
            </a:r>
            <a:r>
              <a:rPr lang="en-US" sz="1600" b="1" i="1" dirty="0">
                <a:latin typeface="Arial Narrow" panose="020B0606020202030204" pitchFamily="34" charset="0"/>
              </a:rPr>
              <a:t>  </a:t>
            </a:r>
            <a:r>
              <a:rPr lang="en-US" b="1" i="1" dirty="0">
                <a:latin typeface="Arial Narrow" panose="020B0606020202030204" pitchFamily="34" charset="0"/>
              </a:rPr>
              <a:t> </a:t>
            </a:r>
            <a:r>
              <a:rPr lang="en-US" sz="1600" b="1" i="1" dirty="0">
                <a:latin typeface="Arial Narrow" panose="020B0606020202030204" pitchFamily="34" charset="0"/>
              </a:rPr>
              <a:t> </a:t>
            </a:r>
            <a:endParaRPr lang="en-GB" sz="1600" b="1" i="1" dirty="0">
              <a:latin typeface="Arial Narrow" panose="020B0606020202030204" pitchFamily="34" charset="0"/>
            </a:endParaRPr>
          </a:p>
        </p:txBody>
      </p:sp>
      <p:sp>
        <p:nvSpPr>
          <p:cNvPr id="71684" name="Tijdelijke aanduiding voor dianummer 3">
            <a:extLst>
              <a:ext uri="{FF2B5EF4-FFF2-40B4-BE49-F238E27FC236}">
                <a16:creationId xmlns:a16="http://schemas.microsoft.com/office/drawing/2014/main" id="{54CE8487-0EC1-7FCC-F878-1894E2393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4BC0E51-D315-45F1-A16A-CE3CC1D417D6}" type="slidenum">
              <a:rPr lang="en-GB" altLang="nl-NL"/>
              <a:pPr/>
              <a:t>51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>
            <a:extLst>
              <a:ext uri="{FF2B5EF4-FFF2-40B4-BE49-F238E27FC236}">
                <a16:creationId xmlns:a16="http://schemas.microsoft.com/office/drawing/2014/main" id="{2C1EFA96-4E2D-70AC-A944-FBBFA98D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/>
              <a:t>Spot the XSS bug!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F5F36A-6450-FA78-D4E2-17F77A4B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81" y="1125001"/>
            <a:ext cx="8133120" cy="49593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600" b="1" dirty="0">
                <a:latin typeface="Arial Narrow" panose="020B0606020202030204" pitchFamily="34" charset="0"/>
              </a:rPr>
              <a:t>     var </a:t>
            </a:r>
            <a:r>
              <a:rPr lang="en-GB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escapedName</a:t>
            </a:r>
            <a:r>
              <a:rPr lang="en-GB" sz="1600" b="1" dirty="0">
                <a:latin typeface="Arial Narrow" panose="020B0606020202030204" pitchFamily="34" charset="0"/>
              </a:rPr>
              <a:t> = </a:t>
            </a:r>
            <a:r>
              <a:rPr lang="en-GB" sz="1600" b="1" dirty="0" err="1">
                <a:latin typeface="Arial Narrow" panose="020B0606020202030204" pitchFamily="34" charset="0"/>
              </a:rPr>
              <a:t>goog.string.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htmlEscape</a:t>
            </a:r>
            <a:r>
              <a:rPr lang="en-GB" sz="1600" b="1" dirty="0">
                <a:latin typeface="Arial Narrow" panose="020B0606020202030204" pitchFamily="34" charset="0"/>
              </a:rPr>
              <a:t>(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latin typeface="Arial Narrow" panose="020B0606020202030204" pitchFamily="34" charset="0"/>
              </a:rPr>
              <a:t>);  // HTML-encoding  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b="1" dirty="0">
                <a:latin typeface="Arial Narrow" panose="020B0606020202030204" pitchFamily="34" charset="0"/>
              </a:rPr>
              <a:t>    var </a:t>
            </a:r>
            <a:r>
              <a:rPr lang="en-GB" sz="16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jsEscapedName</a:t>
            </a:r>
            <a:r>
              <a:rPr lang="en-GB" sz="1600" b="1" dirty="0">
                <a:latin typeface="Arial Narrow" panose="020B0606020202030204" pitchFamily="34" charset="0"/>
              </a:rPr>
              <a:t> = </a:t>
            </a:r>
            <a:r>
              <a:rPr lang="en-GB" sz="1600" b="1" dirty="0" err="1">
                <a:latin typeface="Arial Narrow" panose="020B0606020202030204" pitchFamily="34" charset="0"/>
              </a:rPr>
              <a:t>goog.string.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escapeString</a:t>
            </a:r>
            <a:r>
              <a:rPr lang="en-GB" sz="1600" b="1" dirty="0">
                <a:latin typeface="Arial Narrow" panose="020B0606020202030204" pitchFamily="34" charset="0"/>
              </a:rPr>
              <a:t>(</a:t>
            </a:r>
            <a:r>
              <a:rPr lang="en-GB" sz="1600" b="1" dirty="0" err="1">
                <a:latin typeface="Arial Narrow" panose="020B0606020202030204" pitchFamily="34" charset="0"/>
              </a:rPr>
              <a:t>escapedName</a:t>
            </a:r>
            <a:r>
              <a:rPr lang="en-GB" sz="1600" b="1" dirty="0">
                <a:latin typeface="Arial Narrow" panose="020B0606020202030204" pitchFamily="34" charset="0"/>
              </a:rPr>
              <a:t>); // JS string literal encoding</a:t>
            </a:r>
            <a:r>
              <a:rPr lang="en-GB" sz="1800" b="1" dirty="0">
                <a:latin typeface="Arial Narrow" panose="020B0606020202030204" pitchFamily="34" charset="0"/>
              </a:rPr>
              <a:t> </a:t>
            </a:r>
            <a:r>
              <a:rPr lang="en-GB" sz="1600" b="1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b="1" dirty="0">
                <a:latin typeface="Arial Narrow" panose="020B0606020202030204" pitchFamily="34" charset="0"/>
              </a:rPr>
              <a:t>    </a:t>
            </a:r>
            <a:r>
              <a:rPr lang="en-GB" sz="1600" b="1" dirty="0" err="1">
                <a:latin typeface="Arial Narrow" panose="020B0606020202030204" pitchFamily="34" charset="0"/>
              </a:rPr>
              <a:t>elem.innerHTML</a:t>
            </a:r>
            <a:r>
              <a:rPr lang="en-GB" sz="1600" b="1" dirty="0">
                <a:latin typeface="Arial Narrow" panose="020B0606020202030204" pitchFamily="34" charset="0"/>
              </a:rPr>
              <a:t> =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&lt;a onclick=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"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createAlbum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(\'</a:t>
            </a:r>
            <a:r>
              <a:rPr lang="en-GB" sz="1600" b="1" dirty="0">
                <a:latin typeface="Arial Narrow" panose="020B0606020202030204" pitchFamily="34" charset="0"/>
              </a:rPr>
              <a:t>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jsEscapedName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\')"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&gt;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escapedName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&lt;/a&gt;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;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907" b="1" dirty="0">
                <a:latin typeface="Arial Narrow" panose="020B0606020202030204" pitchFamily="34" charset="0"/>
              </a:rPr>
              <a:t> </a:t>
            </a:r>
            <a:endParaRPr lang="en-GB" sz="1600" b="1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GB" sz="907" b="1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33" dirty="0"/>
              <a:t>Attack: enter malicious name </a:t>
            </a:r>
            <a:r>
              <a:rPr lang="en-GB" sz="1633" b="1" dirty="0">
                <a:latin typeface="Arial Narrow" panose="020B0606020202030204" pitchFamily="34" charset="0"/>
              </a:rPr>
              <a:t>       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');</a:t>
            </a:r>
            <a:r>
              <a:rPr lang="en-GB" sz="1633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attackScript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();//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33" dirty="0"/>
              <a:t>HTML-escaped this becomes        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&amp;#39;);</a:t>
            </a:r>
            <a:r>
              <a:rPr lang="en-GB" sz="1633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attackScript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();//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33" dirty="0"/>
              <a:t>JS-escaped this remains                 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&amp;#39;);</a:t>
            </a:r>
            <a:r>
              <a:rPr lang="en-GB" sz="1633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attackScript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();//</a:t>
            </a:r>
          </a:p>
          <a:p>
            <a:pPr marL="0" indent="0">
              <a:buNone/>
              <a:defRPr/>
            </a:pPr>
            <a:r>
              <a:rPr lang="en-US" sz="1633" dirty="0"/>
              <a:t>So</a:t>
            </a:r>
            <a:r>
              <a:rPr lang="en-US" sz="1633" b="1" dirty="0">
                <a:latin typeface="Arial Narrow" panose="020B0606020202030204" pitchFamily="34" charset="0"/>
              </a:rPr>
              <a:t> </a:t>
            </a:r>
            <a:r>
              <a:rPr lang="en-US" sz="1633" b="1" dirty="0" err="1">
                <a:latin typeface="Arial Narrow" panose="020B0606020202030204" pitchFamily="34" charset="0"/>
              </a:rPr>
              <a:t>innerHTML</a:t>
            </a:r>
            <a:r>
              <a:rPr lang="en-US" sz="1633" b="1" dirty="0">
                <a:latin typeface="Arial Narrow" panose="020B0606020202030204" pitchFamily="34" charset="0"/>
              </a:rPr>
              <a:t> </a:t>
            </a:r>
            <a:r>
              <a:rPr lang="en-US" sz="1633" dirty="0"/>
              <a:t>becomes</a:t>
            </a:r>
            <a:r>
              <a:rPr lang="en-US" sz="1633" b="1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1633" b="1" dirty="0">
                <a:latin typeface="Arial Narrow" panose="020B0606020202030204" pitchFamily="34" charset="0"/>
              </a:rPr>
              <a:t>                 &lt;a </a:t>
            </a:r>
            <a:r>
              <a:rPr lang="en-US" sz="1633" b="1" dirty="0" err="1">
                <a:latin typeface="Arial Narrow" panose="020B0606020202030204" pitchFamily="34" charset="0"/>
              </a:rPr>
              <a:t>onclick</a:t>
            </a:r>
            <a:r>
              <a:rPr lang="en-US" sz="1633" b="1" dirty="0">
                <a:latin typeface="Arial Narrow" panose="020B0606020202030204" pitchFamily="34" charset="0"/>
              </a:rPr>
              <a:t>= </a:t>
            </a:r>
            <a:r>
              <a:rPr lang="en-US" sz="1633" b="1" dirty="0">
                <a:solidFill>
                  <a:schemeClr val="accent2"/>
                </a:solidFill>
                <a:latin typeface="Arial Narrow" panose="020B0606020202030204" pitchFamily="34" charset="0"/>
              </a:rPr>
              <a:t>"</a:t>
            </a:r>
            <a:r>
              <a:rPr lang="en-US" sz="1633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createAlbum</a:t>
            </a:r>
            <a:r>
              <a:rPr lang="en-US" sz="1633" b="1" dirty="0">
                <a:solidFill>
                  <a:schemeClr val="accent2"/>
                </a:solidFill>
                <a:latin typeface="Arial Narrow" panose="020B0606020202030204" pitchFamily="34" charset="0"/>
              </a:rPr>
              <a:t>(' </a:t>
            </a:r>
            <a:r>
              <a:rPr lang="en-US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&amp;#39;);</a:t>
            </a:r>
            <a:r>
              <a:rPr lang="en-US" sz="1633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attackScript</a:t>
            </a:r>
            <a:r>
              <a:rPr lang="en-US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();// </a:t>
            </a:r>
            <a:r>
              <a:rPr lang="en-US" sz="1633" b="1" dirty="0">
                <a:solidFill>
                  <a:schemeClr val="accent2"/>
                </a:solidFill>
                <a:latin typeface="Arial Narrow" panose="020B0606020202030204" pitchFamily="34" charset="0"/>
              </a:rPr>
              <a:t>')"&gt;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&amp;#39;);</a:t>
            </a:r>
            <a:r>
              <a:rPr lang="en-GB" sz="1633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attackScript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();//</a:t>
            </a:r>
            <a:r>
              <a:rPr lang="en-GB" sz="1633" b="1" dirty="0">
                <a:latin typeface="Arial Narrow" panose="020B0606020202030204" pitchFamily="34" charset="0"/>
              </a:rPr>
              <a:t>&lt;/a&gt;</a:t>
            </a:r>
          </a:p>
          <a:p>
            <a:pPr marL="0" indent="0">
              <a:buNone/>
              <a:defRPr/>
            </a:pPr>
            <a:r>
              <a:rPr lang="en-GB" sz="1633" dirty="0"/>
              <a:t>The browser </a:t>
            </a:r>
            <a:r>
              <a:rPr lang="en-GB" sz="1633" dirty="0">
                <a:solidFill>
                  <a:schemeClr val="tx1"/>
                </a:solidFill>
              </a:rPr>
              <a:t>HTML-</a:t>
            </a:r>
            <a:r>
              <a:rPr lang="en-GB" sz="1633" i="1" dirty="0" err="1">
                <a:solidFill>
                  <a:schemeClr val="tx1"/>
                </a:solidFill>
              </a:rPr>
              <a:t>unescapes</a:t>
            </a:r>
            <a:r>
              <a:rPr lang="en-GB" sz="1633" dirty="0">
                <a:solidFill>
                  <a:schemeClr val="tx1"/>
                </a:solidFill>
              </a:rPr>
              <a:t> value of </a:t>
            </a:r>
            <a:r>
              <a:rPr lang="en-GB" sz="1633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onclick</a:t>
            </a:r>
            <a:r>
              <a:rPr lang="en-GB" sz="1633" dirty="0">
                <a:solidFill>
                  <a:schemeClr val="tx1"/>
                </a:solidFill>
              </a:rPr>
              <a:t> attribute </a:t>
            </a:r>
            <a:r>
              <a:rPr lang="en-GB" sz="1633" dirty="0"/>
              <a:t>before evaluation as JS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33" b="1" dirty="0">
                <a:latin typeface="Arial Narrow" panose="020B0606020202030204" pitchFamily="34" charset="0"/>
              </a:rPr>
              <a:t>                                       </a:t>
            </a:r>
            <a:r>
              <a:rPr lang="en-GB" sz="1633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createAlbum</a:t>
            </a:r>
            <a:r>
              <a:rPr lang="en-GB" sz="1633" b="1" dirty="0">
                <a:solidFill>
                  <a:schemeClr val="tx1"/>
                </a:solidFill>
                <a:latin typeface="Arial Narrow" panose="020B0606020202030204" pitchFamily="34" charset="0"/>
              </a:rPr>
              <a:t>(' 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33" b="1" dirty="0">
                <a:latin typeface="Arial Narrow" panose="020B0606020202030204" pitchFamily="34" charset="0"/>
              </a:rPr>
              <a:t>);</a:t>
            </a:r>
            <a:r>
              <a:rPr lang="en-GB" sz="1633" b="1" dirty="0" err="1">
                <a:latin typeface="Arial Narrow" panose="020B0606020202030204" pitchFamily="34" charset="0"/>
              </a:rPr>
              <a:t>attackScript</a:t>
            </a:r>
            <a:r>
              <a:rPr lang="en-GB" sz="1633" b="1" dirty="0">
                <a:latin typeface="Arial Narrow" panose="020B0606020202030204" pitchFamily="34" charset="0"/>
              </a:rPr>
              <a:t>();//')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33" dirty="0"/>
              <a:t>so</a:t>
            </a:r>
            <a:r>
              <a:rPr lang="en-GB" sz="1633" b="1" dirty="0">
                <a:latin typeface="Arial Narrow" panose="020B0606020202030204" pitchFamily="34" charset="0"/>
              </a:rPr>
              <a:t> </a:t>
            </a:r>
            <a:r>
              <a:rPr lang="en-GB" sz="1633" b="1" dirty="0" err="1">
                <a:latin typeface="Arial Narrow" panose="020B0606020202030204" pitchFamily="34" charset="0"/>
              </a:rPr>
              <a:t>attackScript</a:t>
            </a:r>
            <a:r>
              <a:rPr lang="en-GB" sz="1633" b="1" dirty="0">
                <a:latin typeface="Arial Narrow" panose="020B0606020202030204" pitchFamily="34" charset="0"/>
              </a:rPr>
              <a:t>();  </a:t>
            </a:r>
            <a:r>
              <a:rPr lang="en-GB" sz="1633" dirty="0"/>
              <a:t>will be executed</a:t>
            </a:r>
            <a:endParaRPr lang="en-GB" sz="1633" b="1" dirty="0">
              <a:latin typeface="Arial Narrow" panose="020B0606020202030204" pitchFamily="34" charset="0"/>
            </a:endParaRPr>
          </a:p>
        </p:txBody>
      </p:sp>
      <p:sp>
        <p:nvSpPr>
          <p:cNvPr id="71684" name="Tijdelijke aanduiding voor dianummer 3">
            <a:extLst>
              <a:ext uri="{FF2B5EF4-FFF2-40B4-BE49-F238E27FC236}">
                <a16:creationId xmlns:a16="http://schemas.microsoft.com/office/drawing/2014/main" id="{54CE8487-0EC1-7FCC-F878-1894E2393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4BC0E51-D315-45F1-A16A-CE3CC1D417D6}" type="slidenum">
              <a:rPr lang="en-GB" altLang="nl-NL"/>
              <a:pPr/>
              <a:t>52</a:t>
            </a:fld>
            <a:endParaRPr lang="en-GB" alt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5A4A0E4-DBAD-0A0F-FA0A-91200DE8A75F}"/>
              </a:ext>
            </a:extLst>
          </p:cNvPr>
          <p:cNvSpPr txBox="1"/>
          <p:nvPr/>
        </p:nvSpPr>
        <p:spPr>
          <a:xfrm>
            <a:off x="2195736" y="5704715"/>
            <a:ext cx="636866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[Example from Christoph Kern, Securing the Tangled Web, CACM 2014]</a:t>
            </a:r>
          </a:p>
        </p:txBody>
      </p:sp>
    </p:spTree>
    <p:extLst>
      <p:ext uri="{BB962C8B-B14F-4D97-AF65-F5344CB8AC3E}">
        <p14:creationId xmlns:p14="http://schemas.microsoft.com/office/powerpoint/2010/main" val="38713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>
            <a:extLst>
              <a:ext uri="{FF2B5EF4-FFF2-40B4-BE49-F238E27FC236}">
                <a16:creationId xmlns:a16="http://schemas.microsoft.com/office/drawing/2014/main" id="{B56A5489-B309-33DF-201A-ECA49878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Preventing DOM-based XSS</a:t>
            </a:r>
            <a:endParaRPr lang="en-GB" altLang="en-US" sz="2400" dirty="0"/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8A3E58C3-ADAA-1653-983B-AB29B53B9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24745"/>
            <a:ext cx="7761288" cy="496014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altLang="en-US" sz="1800" dirty="0"/>
              <a:t>Writing JavaScript code that properly validates and encodes user input is hard!</a:t>
            </a:r>
          </a:p>
          <a:p>
            <a:pPr marL="400050" lvl="1" indent="0">
              <a:lnSpc>
                <a:spcPct val="100000"/>
              </a:lnSpc>
              <a:buNone/>
              <a:defRPr/>
            </a:pPr>
            <a:r>
              <a:rPr lang="en-GB" altLang="en-US" sz="1800" dirty="0"/>
              <a:t>Modern web pages use a </a:t>
            </a:r>
            <a:r>
              <a:rPr lang="en-GB" altLang="en-US" sz="1800" i="1" dirty="0"/>
              <a:t>LOT </a:t>
            </a:r>
            <a:r>
              <a:rPr lang="en-GB" altLang="en-US" sz="1800" dirty="0"/>
              <a:t> of client side JS code, using large libraries, to provide fancy webpages</a:t>
            </a:r>
          </a:p>
          <a:p>
            <a:pPr marL="400050" lvl="1" indent="0">
              <a:lnSpc>
                <a:spcPct val="100000"/>
              </a:lnSpc>
              <a:buNone/>
              <a:defRPr/>
            </a:pPr>
            <a:r>
              <a:rPr lang="en-GB" altLang="en-US" sz="1600" dirty="0"/>
              <a:t> </a:t>
            </a:r>
            <a:endParaRPr lang="en-GB" altLang="en-US" sz="18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en-GB" altLang="en-US" sz="18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altLang="en-US" sz="1800" dirty="0"/>
              <a:t>The DOM API methods take </a:t>
            </a:r>
            <a:r>
              <a:rPr lang="en-GB" altLang="en-US" sz="1800" dirty="0">
                <a:solidFill>
                  <a:srgbClr val="FF0000"/>
                </a:solidFill>
              </a:rPr>
              <a:t>strings</a:t>
            </a:r>
            <a:r>
              <a:rPr lang="en-GB" altLang="en-US" sz="1800" dirty="0"/>
              <a:t> as arguments, but for these strings it is hard to trace  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rgbClr val="339933"/>
                </a:solidFill>
              </a:rPr>
              <a:t>where they come from? (are they user input?) 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rgbClr val="339933"/>
                </a:solidFill>
              </a:rPr>
              <a:t>have they been validated? if so, how exactly? 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rgbClr val="339933"/>
                </a:solidFill>
              </a:rPr>
              <a:t>have been encoded? and if so, how exactly?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GB" altLang="en-US" sz="18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Here we can use the safe builder approach!</a:t>
            </a:r>
          </a:p>
          <a:p>
            <a:pPr>
              <a:lnSpc>
                <a:spcPct val="100000"/>
              </a:lnSpc>
              <a:defRPr/>
            </a:pPr>
            <a:endParaRPr lang="en-GB" altLang="en-US" sz="18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endParaRPr lang="en-GB" altLang="en-US" sz="1451" dirty="0"/>
          </a:p>
        </p:txBody>
      </p:sp>
      <p:sp>
        <p:nvSpPr>
          <p:cNvPr id="74756" name="Tijdelijke aanduiding voor dianummer 3">
            <a:extLst>
              <a:ext uri="{FF2B5EF4-FFF2-40B4-BE49-F238E27FC236}">
                <a16:creationId xmlns:a16="http://schemas.microsoft.com/office/drawing/2014/main" id="{83E24935-90B6-7657-E4A7-CFD4BCD76A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6D31DAA-3625-4737-8B21-01FD7D1D5F15}" type="slidenum">
              <a:rPr lang="en-US" altLang="nl-NL">
                <a:ea typeface="DejaVu Sans"/>
                <a:cs typeface="DejaVu Sans"/>
              </a:rPr>
              <a:pPr/>
              <a:t>53</a:t>
            </a:fld>
            <a:endParaRPr lang="en-US" altLang="nl-NL"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>
            <a:extLst>
              <a:ext uri="{FF2B5EF4-FFF2-40B4-BE49-F238E27FC236}">
                <a16:creationId xmlns:a16="http://schemas.microsoft.com/office/drawing/2014/main" id="{B56A5489-B309-33DF-201A-ECA49878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845345"/>
          </a:xfrm>
        </p:spPr>
        <p:txBody>
          <a:bodyPr/>
          <a:lstStyle/>
          <a:p>
            <a:r>
              <a:rPr lang="da-DK" altLang="en-US" sz="2400" dirty="0"/>
              <a:t> API hardening for the DOM API </a:t>
            </a:r>
            <a:r>
              <a:rPr lang="da-DK" altLang="en-US" sz="2000" dirty="0"/>
              <a:t>(aka Trusted Types)</a:t>
            </a:r>
            <a:endParaRPr lang="en-GB" altLang="en-US" sz="2400" dirty="0"/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8A3E58C3-ADAA-1653-983B-AB29B53B9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5"/>
            <a:ext cx="7918648" cy="496014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altLang="en-US" sz="1800" dirty="0">
                <a:solidFill>
                  <a:schemeClr val="accent2"/>
                </a:solidFill>
              </a:rPr>
              <a:t>Safe builder approach </a:t>
            </a:r>
            <a:r>
              <a:rPr lang="en-GB" altLang="en-US" sz="1800" dirty="0">
                <a:solidFill>
                  <a:schemeClr val="tx1"/>
                </a:solidFill>
              </a:rPr>
              <a:t>for JavaScript &amp; DOM API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use TypeScript rather than JavaScript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use  different types instead of just </a:t>
            </a:r>
            <a:r>
              <a:rPr lang="en-GB" altLang="en-U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String</a:t>
            </a:r>
            <a:r>
              <a:rPr lang="en-GB" altLang="en-US" sz="1800" dirty="0">
                <a:solidFill>
                  <a:schemeClr val="tx1"/>
                </a:solidFill>
              </a:rPr>
              <a:t>,                                                   </a:t>
            </a:r>
            <a:r>
              <a:rPr lang="en-GB" altLang="en-US" sz="1600" dirty="0">
                <a:solidFill>
                  <a:schemeClr val="tx1"/>
                </a:solidFill>
              </a:rPr>
              <a:t>e.g. </a:t>
            </a:r>
            <a:r>
              <a:rPr lang="en-GB" altLang="en-US" sz="1800" b="1" dirty="0" err="1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TrustedHtml</a:t>
            </a:r>
            <a:r>
              <a:rPr lang="en-GB" altLang="en-US" sz="1800" b="1" dirty="0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, </a:t>
            </a:r>
            <a:r>
              <a:rPr lang="en-GB" altLang="en-US" sz="1800" b="1" dirty="0" err="1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TrustedJavaScript</a:t>
            </a:r>
            <a:r>
              <a:rPr lang="en-GB" altLang="en-US" sz="1800" b="1" dirty="0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, </a:t>
            </a:r>
            <a:r>
              <a:rPr lang="en-GB" altLang="en-US" sz="1800" b="1" dirty="0" err="1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TrustedUrl</a:t>
            </a:r>
            <a:r>
              <a:rPr lang="en-GB" altLang="en-US" sz="1800" b="1" dirty="0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, </a:t>
            </a:r>
            <a:r>
              <a:rPr lang="en-GB" altLang="en-US" sz="1800" b="1" dirty="0" err="1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TrustedScriptUrl</a:t>
            </a:r>
            <a:r>
              <a:rPr lang="en-GB" altLang="en-US" sz="1800" b="1" dirty="0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 …</a:t>
            </a:r>
            <a:endParaRPr lang="en-GB" altLang="en-US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replace string-based DOM API with new typed API where operations  take the right 'safe' type as parameter</a:t>
            </a:r>
          </a:p>
          <a:p>
            <a:pPr lvl="1">
              <a:lnSpc>
                <a:spcPct val="100000"/>
              </a:lnSpc>
              <a:defRPr/>
            </a:pPr>
            <a:r>
              <a:rPr lang="en-GB" altLang="en-US" sz="1800" dirty="0" err="1">
                <a:solidFill>
                  <a:schemeClr val="tx1"/>
                </a:solidFill>
              </a:rPr>
              <a:t>eg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en-GB" altLang="nl-NL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altLang="nl-NL" sz="1800" b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innerHTML</a:t>
            </a:r>
            <a:r>
              <a:rPr lang="en-GB" altLang="nl-NL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altLang="en-US" sz="1800" dirty="0">
                <a:solidFill>
                  <a:schemeClr val="tx2"/>
                </a:solidFill>
                <a:cs typeface="Courier New" panose="02070309020205020404" pitchFamily="49" charset="0"/>
              </a:rPr>
              <a:t>takes </a:t>
            </a:r>
            <a:r>
              <a:rPr lang="en-GB" altLang="en-US" sz="1800" b="1" dirty="0" err="1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TrustedHtml</a:t>
            </a:r>
            <a:r>
              <a:rPr lang="en-GB" altLang="en-US" sz="1800" dirty="0">
                <a:solidFill>
                  <a:schemeClr val="tx2"/>
                </a:solidFill>
                <a:cs typeface="Courier New" panose="02070309020205020404" pitchFamily="49" charset="0"/>
              </a:rPr>
              <a:t> instead of a </a:t>
            </a:r>
            <a:r>
              <a:rPr lang="en-GB" altLang="en-US" sz="18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String</a:t>
            </a:r>
          </a:p>
          <a:p>
            <a:pPr>
              <a:lnSpc>
                <a:spcPct val="100000"/>
              </a:lnSpc>
              <a:defRPr/>
            </a:pPr>
            <a:endParaRPr lang="en-GB" altLang="en-US" sz="1800" dirty="0"/>
          </a:p>
          <a:p>
            <a:pPr marL="300426" indent="-285750">
              <a:lnSpc>
                <a:spcPct val="100000"/>
              </a:lnSpc>
              <a:defRPr/>
            </a:pPr>
            <a:r>
              <a:rPr lang="en-GB" altLang="en-US" sz="1800" dirty="0"/>
              <a:t>Typing guarantees proper escaping &amp; validation </a:t>
            </a:r>
            <a:r>
              <a:rPr lang="en-GB" altLang="en-US" sz="1800" b="1" dirty="0">
                <a:sym typeface="Wingdings" panose="05000000000000000000" pitchFamily="2" charset="2"/>
              </a:rPr>
              <a:t></a:t>
            </a:r>
          </a:p>
          <a:p>
            <a:pPr marL="700476" lvl="1">
              <a:lnSpc>
                <a:spcPct val="100000"/>
              </a:lnSpc>
              <a:defRPr/>
            </a:pPr>
            <a:r>
              <a:rPr lang="en-GB" altLang="en-US" sz="1600" dirty="0">
                <a:sym typeface="Wingdings" panose="05000000000000000000" pitchFamily="2" charset="2"/>
              </a:rPr>
              <a:t>This is checked statically</a:t>
            </a:r>
          </a:p>
          <a:p>
            <a:pPr marL="300426" indent="-285750">
              <a:lnSpc>
                <a:spcPct val="100000"/>
              </a:lnSpc>
              <a:defRPr/>
            </a:pPr>
            <a:r>
              <a:rPr lang="en-GB" altLang="en-US" sz="1800" dirty="0">
                <a:sym typeface="Wingdings" panose="05000000000000000000" pitchFamily="2" charset="2"/>
              </a:rPr>
              <a:t>DOM API must be replaced &amp; all JS code needs to be rewritten </a:t>
            </a:r>
            <a:r>
              <a:rPr lang="en-GB" altLang="en-US" sz="1800" b="1" dirty="0">
                <a:sym typeface="Wingdings" panose="05000000000000000000" pitchFamily="2" charset="2"/>
              </a:rPr>
              <a:t></a:t>
            </a:r>
          </a:p>
          <a:p>
            <a:pPr marL="14676" indent="0">
              <a:lnSpc>
                <a:spcPct val="100000"/>
              </a:lnSpc>
              <a:buNone/>
              <a:defRPr/>
            </a:pPr>
            <a:r>
              <a:rPr lang="en-GB" altLang="en-US" sz="1800" dirty="0">
                <a:sym typeface="Wingdings" panose="05000000000000000000" pitchFamily="2" charset="2"/>
              </a:rPr>
              <a:t>           </a:t>
            </a:r>
            <a:r>
              <a:rPr lang="en-GB" altLang="en-US" sz="1600" dirty="0">
                <a:sym typeface="Wingdings" panose="05000000000000000000" pitchFamily="2" charset="2"/>
              </a:rPr>
              <a:t>but ... this can be done incrementally, using old &amp; new APIs side by side</a:t>
            </a:r>
            <a:endParaRPr lang="en-GB" altLang="en-US" sz="1800" dirty="0"/>
          </a:p>
          <a:p>
            <a:pPr marL="51841" indent="0">
              <a:lnSpc>
                <a:spcPct val="100000"/>
              </a:lnSpc>
              <a:buNone/>
              <a:defRPr/>
            </a:pPr>
            <a:endParaRPr lang="en-GB" altLang="en-US" sz="1600" dirty="0">
              <a:solidFill>
                <a:schemeClr val="tx1"/>
              </a:solidFill>
            </a:endParaRPr>
          </a:p>
          <a:p>
            <a:pPr marL="51841" indent="0">
              <a:lnSpc>
                <a:spcPct val="100000"/>
              </a:lnSpc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</a:rPr>
              <a:t>[</a:t>
            </a:r>
            <a:r>
              <a:rPr lang="en-US" sz="1200" dirty="0">
                <a:solidFill>
                  <a:schemeClr val="tx1"/>
                </a:solidFill>
              </a:rPr>
              <a:t>https://github.com/WICG/trusted-types] </a:t>
            </a:r>
          </a:p>
          <a:p>
            <a:pPr marL="51841" indent="0">
              <a:lnSpc>
                <a:spcPct val="100000"/>
              </a:lnSpc>
              <a:buNone/>
              <a:defRPr/>
            </a:pPr>
            <a:r>
              <a:rPr lang="en-GB" altLang="en-US" sz="1200" dirty="0"/>
              <a:t>[Released as a Chrome browser feature in 2019</a:t>
            </a:r>
          </a:p>
          <a:p>
            <a:pPr marL="414726" lvl="1" indent="0">
              <a:lnSpc>
                <a:spcPct val="100000"/>
              </a:lnSpc>
              <a:buNone/>
              <a:defRPr/>
            </a:pPr>
            <a:r>
              <a:rPr lang="en-GB" altLang="en-US" sz="1200" dirty="0"/>
              <a:t>    https://developers.google.com/web/updates/2019/02/trusted-types]              </a:t>
            </a:r>
          </a:p>
        </p:txBody>
      </p:sp>
      <p:sp>
        <p:nvSpPr>
          <p:cNvPr id="74756" name="Tijdelijke aanduiding voor dianummer 3">
            <a:extLst>
              <a:ext uri="{FF2B5EF4-FFF2-40B4-BE49-F238E27FC236}">
                <a16:creationId xmlns:a16="http://schemas.microsoft.com/office/drawing/2014/main" id="{83E24935-90B6-7657-E4A7-CFD4BCD76A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6D31DAA-3625-4737-8B21-01FD7D1D5F15}" type="slidenum">
              <a:rPr lang="en-US" altLang="nl-NL">
                <a:ea typeface="DejaVu Sans"/>
                <a:cs typeface="DejaVu Sans"/>
              </a:rPr>
              <a:pPr/>
              <a:t>54</a:t>
            </a:fld>
            <a:endParaRPr lang="en-US" altLang="nl-NL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387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>
            <a:extLst>
              <a:ext uri="{FF2B5EF4-FFF2-40B4-BE49-F238E27FC236}">
                <a16:creationId xmlns:a16="http://schemas.microsoft.com/office/drawing/2014/main" id="{B56A5489-B309-33DF-201A-ECA49878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/>
              <a:t> Custom tweaks </a:t>
            </a:r>
            <a:r>
              <a:rPr lang="da-DK" altLang="en-US" sz="2400" dirty="0"/>
              <a:t>  </a:t>
            </a:r>
            <a:endParaRPr lang="en-GB" altLang="en-US" sz="2400" dirty="0"/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8A3E58C3-ADAA-1653-983B-AB29B53B9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The Trusted Types / API hardening approach can be customised/extended to specific application: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For example, Brightspace allows a restricted set of HTML tags in forum postings.        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</a:t>
            </a:r>
            <a:r>
              <a:rPr lang="en-GB" altLang="en-US" sz="1800" dirty="0">
                <a:solidFill>
                  <a:schemeClr val="tx1"/>
                </a:solidFill>
              </a:rPr>
              <a:t>To do this we would introduce 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introduce a custom type, </a:t>
            </a:r>
            <a:r>
              <a:rPr lang="en-GB" altLang="en-US" sz="18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SafeForumPosting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specify which functions require input of this type  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define custom operations to generate data of this type,         with built-in validation and/or encoding. </a:t>
            </a:r>
            <a:br>
              <a:rPr lang="en-GB" altLang="en-US" sz="1800" dirty="0">
                <a:solidFill>
                  <a:schemeClr val="tx1"/>
                </a:solidFill>
              </a:rPr>
            </a:br>
            <a:r>
              <a:rPr lang="en-GB" altLang="en-US" sz="1800" dirty="0">
                <a:solidFill>
                  <a:schemeClr val="tx1"/>
                </a:solidFill>
              </a:rPr>
              <a:t>This code should be rigorously reviewed to make sure it is bullet-proof!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GB" altLang="en-US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defRPr/>
            </a:pPr>
            <a:endParaRPr lang="en-GB" altLang="en-US" sz="1451" dirty="0"/>
          </a:p>
        </p:txBody>
      </p:sp>
      <p:sp>
        <p:nvSpPr>
          <p:cNvPr id="74756" name="Tijdelijke aanduiding voor dianummer 3">
            <a:extLst>
              <a:ext uri="{FF2B5EF4-FFF2-40B4-BE49-F238E27FC236}">
                <a16:creationId xmlns:a16="http://schemas.microsoft.com/office/drawing/2014/main" id="{83E24935-90B6-7657-E4A7-CFD4BCD76A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6D31DAA-3625-4737-8B21-01FD7D1D5F15}" type="slidenum">
              <a:rPr lang="en-US" altLang="nl-NL">
                <a:ea typeface="DejaVu Sans"/>
                <a:cs typeface="DejaVu Sans"/>
              </a:rPr>
              <a:pPr/>
              <a:t>55</a:t>
            </a:fld>
            <a:endParaRPr lang="en-US" altLang="nl-NL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454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2C72-E5F3-88BA-4FB2-C383D2B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Yet another complication:  different kind of URLs</a:t>
            </a:r>
            <a:endParaRPr lang="en-NL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06333-8F45-6503-EF66-4BAF7E0AE1F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56</a:t>
            </a:fld>
            <a:endParaRPr lang="en-GB" alt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C95DD-71C6-0CDC-DE9F-E0E9E7B72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1570"/>
            <a:ext cx="7918648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Suppose we let users add a link to jump to their homepage on another website</a:t>
            </a:r>
            <a:endParaRPr lang="en-US" sz="11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&lt;html&gt;  &lt;body&gt;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&lt;h1&gt; 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${name}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apos;s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Blog! &lt;/h1&gt;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${description}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&lt;script&gt; function </a:t>
            </a:r>
            <a:r>
              <a:rPr lang="en-US" sz="14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goHome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()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{ 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window.location.href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= 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${</a:t>
            </a:r>
            <a:r>
              <a:rPr lang="en-US" sz="14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homeUrl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}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;}  &lt;/script&gt;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&lt;button type="button" 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onclick="</a:t>
            </a:r>
            <a:r>
              <a:rPr lang="en-US" sz="14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goHome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()"&gt;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Click here to go to  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${name}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's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home page!&lt;/button&gt;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...</a:t>
            </a:r>
            <a:endParaRPr lang="en-U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</a:rPr>
              <a:t>Spot the XSS, if we allow users to specify any  </a:t>
            </a:r>
            <a:r>
              <a:rPr lang="en-US" sz="1600" b="1" i="1" dirty="0">
                <a:solidFill>
                  <a:srgbClr val="339933"/>
                </a:solidFill>
                <a:latin typeface="Arial Narrow" panose="020B0606020202030204" pitchFamily="34" charset="0"/>
              </a:rPr>
              <a:t>${</a:t>
            </a:r>
            <a:r>
              <a:rPr lang="en-US" sz="1600" b="1" i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homeUrl</a:t>
            </a:r>
            <a:r>
              <a:rPr lang="en-US" sz="1600" b="1" i="1" dirty="0">
                <a:solidFill>
                  <a:srgbClr val="339933"/>
                </a:solidFill>
                <a:latin typeface="Arial Narrow" panose="020B0606020202030204" pitchFamily="34" charset="0"/>
              </a:rPr>
              <a:t>}</a:t>
            </a:r>
            <a:endParaRPr lang="en-US" sz="1600" i="1" dirty="0">
              <a:solidFill>
                <a:srgbClr val="339933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Browsers support </a:t>
            </a:r>
            <a:r>
              <a:rPr lang="en-US" sz="1600" dirty="0">
                <a:solidFill>
                  <a:schemeClr val="accent2"/>
                </a:solidFill>
              </a:rPr>
              <a:t>pseudo URLs </a:t>
            </a:r>
            <a:r>
              <a:rPr lang="en-US" sz="1600" dirty="0">
                <a:solidFill>
                  <a:schemeClr val="tx1"/>
                </a:solidFill>
              </a:rPr>
              <a:t>starting with </a:t>
            </a:r>
            <a:r>
              <a:rPr lang="en-US" sz="1800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javascript</a:t>
            </a:r>
            <a:r>
              <a:rPr lang="en-US" sz="1800" dirty="0">
                <a:solidFill>
                  <a:schemeClr val="accent2"/>
                </a:solidFill>
                <a:latin typeface="Arial Narrow" panose="020B060602020203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</a:rPr>
              <a:t>, e.g.</a:t>
            </a:r>
            <a:r>
              <a:rPr lang="en-US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javascript:alert</a:t>
            </a: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('Hi!').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Assigning such a URL to </a:t>
            </a:r>
            <a:r>
              <a:rPr lang="en-US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location.href</a:t>
            </a:r>
            <a:r>
              <a:rPr lang="en-US" sz="1600" dirty="0">
                <a:solidFill>
                  <a:schemeClr val="tx1"/>
                </a:solidFill>
              </a:rPr>
              <a:t>  will execute the script!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User-supplied URLs have to be</a:t>
            </a:r>
            <a:r>
              <a:rPr lang="en-US" sz="1600" dirty="0">
                <a:solidFill>
                  <a:srgbClr val="339933"/>
                </a:solidFill>
              </a:rPr>
              <a:t> validated</a:t>
            </a:r>
            <a:r>
              <a:rPr lang="en-US" sz="1600" dirty="0">
                <a:solidFill>
                  <a:schemeClr val="tx1"/>
                </a:solidFill>
              </a:rPr>
              <a:t> to check for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javascript</a:t>
            </a:r>
            <a:r>
              <a:rPr lang="en-US" sz="1600" dirty="0">
                <a:solidFill>
                  <a:schemeClr val="accent2"/>
                </a:solidFill>
                <a:latin typeface="Arial Narrow" panose="020B060602020203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URLs:</a:t>
            </a:r>
          </a:p>
          <a:p>
            <a:r>
              <a:rPr lang="en-US" sz="1600" dirty="0">
                <a:solidFill>
                  <a:schemeClr val="tx1"/>
                </a:solidFill>
              </a:rPr>
              <a:t>server-side, of if its passed around in JS, client-side in JS code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The Trusted Types API uses special type </a:t>
            </a:r>
            <a:r>
              <a:rPr lang="en-GB" altLang="en-US" sz="1600" b="1" dirty="0" err="1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TrustedResourceUrl</a:t>
            </a:r>
            <a:r>
              <a:rPr lang="en-GB" altLang="en-US" sz="1600" b="1" dirty="0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tx1"/>
                </a:solidFill>
              </a:rPr>
              <a:t>for sinks, such as </a:t>
            </a:r>
            <a:r>
              <a:rPr lang="en-US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location.href</a:t>
            </a:r>
            <a:r>
              <a:rPr lang="en-US" sz="1600" dirty="0">
                <a:solidFill>
                  <a:schemeClr val="tx1"/>
                </a:solidFill>
              </a:rPr>
              <a:t>, where (pseudo) URLs can trigger execution of scripts</a:t>
            </a:r>
            <a:endParaRPr lang="en-US" sz="1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>
            <a:extLst>
              <a:ext uri="{FF2B5EF4-FFF2-40B4-BE49-F238E27FC236}">
                <a16:creationId xmlns:a16="http://schemas.microsoft.com/office/drawing/2014/main" id="{C0B94397-21CB-E4C7-8303-2B32CBEE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Recap: Why XSS is so tricky to prevent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4FDB52-F347-4398-F95D-5D5FAE878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81" y="1125001"/>
            <a:ext cx="7917120" cy="495936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sz="1800" dirty="0">
                <a:solidFill>
                  <a:schemeClr val="accent2"/>
                </a:solidFill>
              </a:rPr>
              <a:t>Many sources </a:t>
            </a:r>
            <a:r>
              <a:rPr lang="en-GB" sz="1800" dirty="0">
                <a:solidFill>
                  <a:schemeClr val="tx1"/>
                </a:solidFill>
              </a:rPr>
              <a:t>&amp;</a:t>
            </a:r>
            <a:r>
              <a:rPr lang="en-GB" sz="1800" dirty="0">
                <a:solidFill>
                  <a:schemeClr val="accent2"/>
                </a:solidFill>
              </a:rPr>
              <a:t> sinks</a:t>
            </a:r>
            <a:r>
              <a:rPr lang="en-GB" sz="1800" dirty="0">
                <a:solidFill>
                  <a:schemeClr val="tx1"/>
                </a:solidFill>
              </a:rPr>
              <a:t>, with </a:t>
            </a:r>
            <a:r>
              <a:rPr lang="en-GB" sz="1800" dirty="0">
                <a:solidFill>
                  <a:schemeClr val="accent2"/>
                </a:solidFill>
              </a:rPr>
              <a:t>complex data flows </a:t>
            </a:r>
            <a:r>
              <a:rPr lang="en-GB" sz="1800" dirty="0">
                <a:solidFill>
                  <a:schemeClr val="tx1"/>
                </a:solidFill>
              </a:rPr>
              <a:t>between them</a:t>
            </a:r>
          </a:p>
          <a:p>
            <a:pPr>
              <a:lnSpc>
                <a:spcPct val="100000"/>
              </a:lnSpc>
              <a:defRPr/>
            </a:pPr>
            <a:r>
              <a:rPr lang="en-GB" sz="1800" dirty="0">
                <a:solidFill>
                  <a:schemeClr val="accent2"/>
                </a:solidFill>
              </a:rPr>
              <a:t>Many different</a:t>
            </a:r>
            <a:r>
              <a:rPr lang="en-GB" sz="1800" dirty="0"/>
              <a:t> </a:t>
            </a:r>
            <a:r>
              <a:rPr lang="en-GB" sz="1800" dirty="0">
                <a:solidFill>
                  <a:schemeClr val="accent2"/>
                </a:solidFill>
              </a:rPr>
              <a:t>types of data</a:t>
            </a:r>
            <a:r>
              <a:rPr lang="en-GB" sz="1800" dirty="0"/>
              <a:t>  </a:t>
            </a:r>
            <a:endParaRPr lang="en-GB" sz="1800" dirty="0">
              <a:solidFill>
                <a:srgbClr val="339933"/>
              </a:solidFill>
            </a:endParaRPr>
          </a:p>
          <a:p>
            <a:pPr marL="457153" lvl="2" indent="0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rgbClr val="339933"/>
                </a:solidFill>
              </a:rPr>
              <a:t>URLs, URL parameters, </a:t>
            </a:r>
            <a:r>
              <a:rPr lang="en-GB" sz="1600" dirty="0" err="1">
                <a:solidFill>
                  <a:srgbClr val="339933"/>
                </a:solidFill>
                <a:latin typeface="Arial Narrow" panose="020B0606020202030204" pitchFamily="34" charset="0"/>
              </a:rPr>
              <a:t>javascript</a:t>
            </a:r>
            <a:r>
              <a:rPr lang="en-GB" sz="1600" dirty="0">
                <a:solidFill>
                  <a:srgbClr val="339933"/>
                </a:solidFill>
                <a:latin typeface="Arial Narrow" panose="020B0606020202030204" pitchFamily="34" charset="0"/>
              </a:rPr>
              <a:t>: </a:t>
            </a:r>
            <a:r>
              <a:rPr lang="en-GB" sz="1600" dirty="0">
                <a:solidFill>
                  <a:srgbClr val="339933"/>
                </a:solidFill>
              </a:rPr>
              <a:t>pseudo URLs,                                          (snippets of) HTML and JavaScript,  JavaScript strings, CSS, …</a:t>
            </a:r>
          </a:p>
          <a:p>
            <a:pPr marL="400008" lvl="1" indent="0">
              <a:lnSpc>
                <a:spcPct val="100000"/>
              </a:lnSpc>
              <a:buNone/>
              <a:defRPr/>
            </a:pPr>
            <a:r>
              <a:rPr lang="en-GB" sz="1800" dirty="0"/>
              <a:t>with </a:t>
            </a:r>
            <a:r>
              <a:rPr lang="en-GB" sz="1800" dirty="0">
                <a:solidFill>
                  <a:schemeClr val="accent2"/>
                </a:solidFill>
              </a:rPr>
              <a:t>different trust levels, </a:t>
            </a:r>
            <a:r>
              <a:rPr lang="en-GB" sz="1800" dirty="0" err="1">
                <a:solidFill>
                  <a:schemeClr val="tx1"/>
                </a:solidFill>
              </a:rPr>
              <a:t>eg</a:t>
            </a:r>
            <a:endParaRPr lang="en-GB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rgbClr val="339933"/>
                </a:solidFill>
              </a:rPr>
              <a:t>HTML with scripts that we trust, </a:t>
            </a:r>
            <a:br>
              <a:rPr lang="en-GB" sz="1600" dirty="0">
                <a:solidFill>
                  <a:srgbClr val="339933"/>
                </a:solidFill>
              </a:rPr>
            </a:br>
            <a:r>
              <a:rPr lang="en-GB" sz="1600" dirty="0">
                <a:solidFill>
                  <a:srgbClr val="339933"/>
                </a:solidFill>
              </a:rPr>
              <a:t>unsafe HTML possibly with scripts, </a:t>
            </a:r>
            <a:br>
              <a:rPr lang="en-GB" sz="1600" dirty="0">
                <a:solidFill>
                  <a:srgbClr val="339933"/>
                </a:solidFill>
              </a:rPr>
            </a:br>
            <a:r>
              <a:rPr lang="en-GB" sz="1600" dirty="0">
                <a:solidFill>
                  <a:srgbClr val="339933"/>
                </a:solidFill>
              </a:rPr>
              <a:t>safe HTML without scripts,                                                                                           links that we trust even in places where they might trigger scripts,     links that we trust except in places where they might trigger scripts,</a:t>
            </a:r>
            <a:br>
              <a:rPr lang="en-GB" sz="1600" dirty="0">
                <a:solidFill>
                  <a:srgbClr val="339933"/>
                </a:solidFill>
              </a:rPr>
            </a:br>
            <a:r>
              <a:rPr lang="en-GB" sz="1600" dirty="0">
                <a:solidFill>
                  <a:srgbClr val="339933"/>
                </a:solidFill>
              </a:rPr>
              <a:t> ...</a:t>
            </a:r>
            <a:endParaRPr lang="en-GB" sz="1800" dirty="0"/>
          </a:p>
          <a:p>
            <a:pPr marL="400008" lvl="1" indent="0">
              <a:lnSpc>
                <a:spcPct val="100000"/>
              </a:lnSpc>
              <a:buNone/>
              <a:defRPr/>
            </a:pPr>
            <a:r>
              <a:rPr lang="en-GB" sz="1800" dirty="0">
                <a:solidFill>
                  <a:schemeClr val="tx1"/>
                </a:solidFill>
              </a:rPr>
              <a:t>and </a:t>
            </a:r>
            <a:r>
              <a:rPr lang="en-GB" sz="1800" dirty="0">
                <a:solidFill>
                  <a:schemeClr val="accent2"/>
                </a:solidFill>
              </a:rPr>
              <a:t>different association forms of encoding </a:t>
            </a:r>
            <a:r>
              <a:rPr lang="en-GB" sz="1800" dirty="0">
                <a:solidFill>
                  <a:schemeClr val="tx2"/>
                </a:solidFill>
              </a:rPr>
              <a:t>and</a:t>
            </a:r>
            <a:r>
              <a:rPr lang="en-GB" sz="1800" dirty="0">
                <a:solidFill>
                  <a:schemeClr val="accent2"/>
                </a:solidFill>
              </a:rPr>
              <a:t> validation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eg</a:t>
            </a:r>
            <a:endParaRPr lang="en-GB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rgbClr val="339933"/>
                </a:solidFill>
              </a:rPr>
              <a:t>HTML-encoding, </a:t>
            </a:r>
            <a:r>
              <a:rPr lang="en-GB" sz="1600" dirty="0" err="1">
                <a:solidFill>
                  <a:srgbClr val="339933"/>
                </a:solidFill>
              </a:rPr>
              <a:t>JavaString</a:t>
            </a:r>
            <a:r>
              <a:rPr lang="en-GB" sz="1600" dirty="0">
                <a:solidFill>
                  <a:srgbClr val="339933"/>
                </a:solidFill>
              </a:rPr>
              <a:t>-literal encoding, URLs validated not to start with </a:t>
            </a:r>
            <a:r>
              <a:rPr lang="en-GB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javascript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:, </a:t>
            </a:r>
            <a:r>
              <a:rPr lang="en-GB" sz="1600" dirty="0">
                <a:solidFill>
                  <a:srgbClr val="339933"/>
                </a:solidFill>
              </a:rPr>
              <a:t>...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GB" sz="1800" dirty="0">
                <a:solidFill>
                  <a:schemeClr val="tx2"/>
                </a:solidFill>
              </a:rPr>
              <a:t>that can be done </a:t>
            </a:r>
            <a:r>
              <a:rPr lang="en-GB" sz="1800" dirty="0">
                <a:solidFill>
                  <a:schemeClr val="accent2"/>
                </a:solidFill>
              </a:rPr>
              <a:t>server-side </a:t>
            </a:r>
            <a:r>
              <a:rPr lang="en-GB" sz="1800" dirty="0">
                <a:solidFill>
                  <a:schemeClr val="tx2"/>
                </a:solidFill>
              </a:rPr>
              <a:t>or</a:t>
            </a:r>
            <a:r>
              <a:rPr lang="en-GB" sz="1800" dirty="0">
                <a:solidFill>
                  <a:schemeClr val="accent2"/>
                </a:solidFill>
              </a:rPr>
              <a:t> client-side</a:t>
            </a:r>
          </a:p>
          <a:p>
            <a:pPr lvl="1">
              <a:defRPr/>
            </a:pPr>
            <a:endParaRPr lang="en-GB" sz="1800" dirty="0"/>
          </a:p>
        </p:txBody>
      </p:sp>
      <p:sp>
        <p:nvSpPr>
          <p:cNvPr id="72708" name="Tijdelijke aanduiding voor dianummer 3">
            <a:extLst>
              <a:ext uri="{FF2B5EF4-FFF2-40B4-BE49-F238E27FC236}">
                <a16:creationId xmlns:a16="http://schemas.microsoft.com/office/drawing/2014/main" id="{3BF1401E-F4FC-3A52-CF11-9F0E8AC42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4EDE561-C667-4CE7-8AED-BBC454950976}" type="slidenum">
              <a:rPr lang="en-GB" altLang="nl-NL"/>
              <a:pPr/>
              <a:t>57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707539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587566-93B7-9B84-A3DA-8AA83AD31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NL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F6CAC9-B460-06FA-A7FA-76F3484EE7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B8BDE-6AA5-751A-579A-29A6C82887F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820845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03F9-13C9-6621-2CB9-4FED8BBC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&amp; Parsing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4351F-0F47-E1A0-3622-2824950F0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Parsing</a:t>
            </a:r>
            <a:r>
              <a:rPr lang="en-US" dirty="0"/>
              <a:t> of many </a:t>
            </a:r>
            <a:r>
              <a:rPr lang="en-US" dirty="0">
                <a:solidFill>
                  <a:schemeClr val="accent2"/>
                </a:solidFill>
              </a:rPr>
              <a:t>languages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formats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representations</a:t>
            </a:r>
            <a:r>
              <a:rPr lang="en-US" dirty="0"/>
              <a:t>, ...) is where input problems happen, due to </a:t>
            </a:r>
          </a:p>
          <a:p>
            <a:pPr lvl="1"/>
            <a:r>
              <a:rPr lang="en-US" dirty="0">
                <a:solidFill>
                  <a:srgbClr val="339933"/>
                </a:solidFill>
              </a:rPr>
              <a:t>insecure parsing </a:t>
            </a:r>
          </a:p>
          <a:p>
            <a:pPr lvl="1"/>
            <a:r>
              <a:rPr lang="en-US" dirty="0">
                <a:solidFill>
                  <a:srgbClr val="339933"/>
                </a:solidFill>
              </a:rPr>
              <a:t>incorrect parsing</a:t>
            </a:r>
            <a:r>
              <a:rPr lang="en-US" dirty="0"/>
              <a:t>, i.e. </a:t>
            </a:r>
            <a:r>
              <a:rPr lang="en-US" dirty="0">
                <a:solidFill>
                  <a:srgbClr val="339933"/>
                </a:solidFill>
              </a:rPr>
              <a:t>parsing differentials</a:t>
            </a:r>
          </a:p>
          <a:p>
            <a:pPr lvl="1"/>
            <a:r>
              <a:rPr lang="en-US" dirty="0">
                <a:solidFill>
                  <a:srgbClr val="339933"/>
                </a:solidFill>
              </a:rPr>
              <a:t>unintended parsing</a:t>
            </a:r>
            <a:r>
              <a:rPr lang="en-US" dirty="0"/>
              <a:t>, i.e. </a:t>
            </a:r>
            <a:r>
              <a:rPr lang="en-US" dirty="0">
                <a:solidFill>
                  <a:srgbClr val="339933"/>
                </a:solidFill>
              </a:rPr>
              <a:t>injection attacks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especially if languages are </a:t>
            </a:r>
            <a:r>
              <a:rPr lang="en-US" dirty="0">
                <a:solidFill>
                  <a:srgbClr val="FF0000"/>
                </a:solidFill>
              </a:rPr>
              <a:t>complex,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poorly defined, and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very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expressive</a:t>
            </a:r>
            <a:endParaRPr lang="en-US" dirty="0">
              <a:solidFill>
                <a:srgbClr val="339933"/>
              </a:solidFill>
            </a:endParaRPr>
          </a:p>
          <a:p>
            <a:r>
              <a:rPr lang="en-US" dirty="0" err="1">
                <a:solidFill>
                  <a:schemeClr val="accent2"/>
                </a:solidFill>
              </a:rPr>
              <a:t>LangSec</a:t>
            </a:r>
            <a:r>
              <a:rPr lang="en-US" dirty="0">
                <a:solidFill>
                  <a:schemeClr val="accent2"/>
                </a:solidFill>
              </a:rPr>
              <a:t> approach </a:t>
            </a:r>
            <a:r>
              <a:rPr lang="en-US" dirty="0">
                <a:solidFill>
                  <a:schemeClr val="tx2"/>
                </a:solidFill>
              </a:rPr>
              <a:t>can prevent </a:t>
            </a:r>
            <a:r>
              <a:rPr lang="en-US" dirty="0">
                <a:solidFill>
                  <a:srgbClr val="339933"/>
                </a:solidFill>
              </a:rPr>
              <a:t>buggy parsing</a:t>
            </a:r>
            <a:r>
              <a:rPr lang="en-US" dirty="0">
                <a:solidFill>
                  <a:schemeClr val="tx1"/>
                </a:solidFill>
              </a:rPr>
              <a:t>                    which can be </a:t>
            </a:r>
            <a:r>
              <a:rPr lang="en-US" dirty="0">
                <a:solidFill>
                  <a:srgbClr val="339933"/>
                </a:solidFill>
              </a:rPr>
              <a:t>insecure parsing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>
                <a:solidFill>
                  <a:srgbClr val="339933"/>
                </a:solidFill>
              </a:rPr>
              <a:t>incorrect parsing</a:t>
            </a:r>
          </a:p>
          <a:p>
            <a:r>
              <a:rPr lang="en-US" dirty="0">
                <a:solidFill>
                  <a:schemeClr val="accent2"/>
                </a:solidFill>
              </a:rPr>
              <a:t>Safe builder approach</a:t>
            </a:r>
            <a:r>
              <a:rPr lang="en-US" dirty="0">
                <a:solidFill>
                  <a:schemeClr val="tx2"/>
                </a:solidFill>
              </a:rPr>
              <a:t>, which </a:t>
            </a:r>
            <a:r>
              <a:rPr lang="en-US" dirty="0" err="1">
                <a:solidFill>
                  <a:schemeClr val="tx2"/>
                </a:solidFill>
              </a:rPr>
              <a:t>generalises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9933"/>
                </a:solidFill>
              </a:rPr>
              <a:t>parameterised</a:t>
            </a:r>
            <a:r>
              <a:rPr lang="en-US" dirty="0">
                <a:solidFill>
                  <a:srgbClr val="339933"/>
                </a:solidFill>
              </a:rPr>
              <a:t> queries</a:t>
            </a:r>
            <a:r>
              <a:rPr lang="en-US" dirty="0">
                <a:solidFill>
                  <a:schemeClr val="tx2"/>
                </a:solidFill>
              </a:rPr>
              <a:t>, can prevent </a:t>
            </a:r>
            <a:r>
              <a:rPr lang="en-US" dirty="0">
                <a:solidFill>
                  <a:srgbClr val="339933"/>
                </a:solidFill>
              </a:rPr>
              <a:t>injection attacks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C50C0-4E0D-7896-86F6-200E627D5C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6144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1FCC5-3907-EBED-2E30-2E925636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Buggy parsing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6FC20-57F4-D13B-9F03-3026C4365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Here by buggy parsing we mean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accent2"/>
                </a:solidFill>
              </a:rPr>
              <a:t>insecure parsing  </a:t>
            </a:r>
          </a:p>
          <a:p>
            <a:pPr marL="414726" lvl="1" indent="0">
              <a:buNone/>
            </a:pPr>
            <a:r>
              <a:rPr lang="en-US" sz="1600" dirty="0" err="1"/>
              <a:t>Eg.</a:t>
            </a:r>
            <a:r>
              <a:rPr lang="en-US" sz="1600" dirty="0"/>
              <a:t> buffer overflow in Office, PDF viewer, network stack, graphics library, .. 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accent2"/>
                </a:solidFill>
              </a:rPr>
              <a:t>incorrect parsing </a:t>
            </a:r>
            <a:r>
              <a:rPr lang="en-US" sz="1800" dirty="0">
                <a:solidFill>
                  <a:schemeClr val="tx1"/>
                </a:solidFill>
              </a:rPr>
              <a:t>resulting in </a:t>
            </a:r>
            <a:r>
              <a:rPr lang="en-US" sz="1800" dirty="0">
                <a:solidFill>
                  <a:schemeClr val="accent2"/>
                </a:solidFill>
              </a:rPr>
              <a:t>parser differentials,                                      </a:t>
            </a:r>
            <a:r>
              <a:rPr lang="en-US" sz="1600" dirty="0"/>
              <a:t>i.e. two libraries parsing the same URL in different ways </a:t>
            </a:r>
            <a:endParaRPr lang="en-US" sz="1600" dirty="0">
              <a:solidFill>
                <a:schemeClr val="accent2"/>
              </a:solidFill>
            </a:endParaRPr>
          </a:p>
          <a:p>
            <a:pPr marL="362885" lvl="1" indent="0">
              <a:buNone/>
            </a:pPr>
            <a:r>
              <a:rPr lang="en-US" sz="1600" dirty="0"/>
              <a:t>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 </a:t>
            </a:r>
            <a:endParaRPr lang="en-US" sz="1800" dirty="0"/>
          </a:p>
          <a:p>
            <a:pPr marL="362885" lvl="1" indent="0">
              <a:buNone/>
            </a:pPr>
            <a:endParaRPr lang="en-US" sz="1800" dirty="0"/>
          </a:p>
          <a:p>
            <a:pPr marL="362885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36346-4EFE-EED0-764B-60C386E70A35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6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9050532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Validation vs  Sanitisation/Encoding/Escaping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5"/>
            <a:ext cx="7702624" cy="4960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accent2"/>
                </a:solidFill>
              </a:rPr>
              <a:t>Validation </a:t>
            </a:r>
            <a:r>
              <a:rPr lang="en-GB" dirty="0">
                <a:solidFill>
                  <a:schemeClr val="tx1"/>
                </a:solidFill>
              </a:rPr>
              <a:t>and</a:t>
            </a:r>
            <a:r>
              <a:rPr lang="en-GB" dirty="0">
                <a:solidFill>
                  <a:schemeClr val="accent2"/>
                </a:solidFill>
              </a:rPr>
              <a:t> sanitisation/encoding/escaping </a:t>
            </a:r>
            <a:r>
              <a:rPr lang="en-GB" dirty="0">
                <a:solidFill>
                  <a:schemeClr val="tx1"/>
                </a:solidFill>
              </a:rPr>
              <a:t>are two very different operations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i="1" dirty="0">
                <a:solidFill>
                  <a:schemeClr val="accent2"/>
                </a:solidFill>
              </a:rPr>
              <a:t>Output</a:t>
            </a:r>
            <a:r>
              <a:rPr lang="en-GB" dirty="0">
                <a:solidFill>
                  <a:schemeClr val="accent2"/>
                </a:solidFill>
              </a:rPr>
              <a:t>  encoding </a:t>
            </a:r>
            <a:r>
              <a:rPr lang="en-GB" dirty="0">
                <a:solidFill>
                  <a:schemeClr val="tx1"/>
                </a:solidFill>
              </a:rPr>
              <a:t>makes more sense than </a:t>
            </a:r>
            <a:r>
              <a:rPr lang="en-GB" i="1" dirty="0">
                <a:solidFill>
                  <a:schemeClr val="accent2"/>
                </a:solidFill>
              </a:rPr>
              <a:t>input</a:t>
            </a:r>
            <a:r>
              <a:rPr lang="en-GB" dirty="0">
                <a:solidFill>
                  <a:schemeClr val="accent2"/>
                </a:solidFill>
              </a:rPr>
              <a:t>  sanitisation, </a:t>
            </a:r>
            <a:r>
              <a:rPr lang="en-GB" dirty="0">
                <a:solidFill>
                  <a:schemeClr val="tx1"/>
                </a:solidFill>
              </a:rPr>
              <a:t>because encoding/sanitisation depends on </a:t>
            </a:r>
            <a:r>
              <a:rPr lang="en-GB" dirty="0">
                <a:solidFill>
                  <a:schemeClr val="accent2"/>
                </a:solidFill>
              </a:rPr>
              <a:t>context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Ideally, </a:t>
            </a:r>
            <a:r>
              <a:rPr lang="en-GB" dirty="0">
                <a:solidFill>
                  <a:schemeClr val="accent2"/>
                </a:solidFill>
              </a:rPr>
              <a:t>don't validate but parse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Ideally, use</a:t>
            </a:r>
            <a:r>
              <a:rPr lang="en-GB" dirty="0">
                <a:solidFill>
                  <a:schemeClr val="accent2"/>
                </a:solidFill>
              </a:rPr>
              <a:t> ‘safe’ APIs </a:t>
            </a:r>
            <a:r>
              <a:rPr lang="en-GB" dirty="0">
                <a:solidFill>
                  <a:schemeClr val="tx1"/>
                </a:solidFill>
              </a:rPr>
              <a:t>that are immune to injection                               using</a:t>
            </a:r>
            <a:r>
              <a:rPr lang="en-GB" dirty="0">
                <a:solidFill>
                  <a:schemeClr val="accent2"/>
                </a:solidFill>
              </a:rPr>
              <a:t> types </a:t>
            </a:r>
            <a:r>
              <a:rPr lang="en-GB" dirty="0">
                <a:solidFill>
                  <a:schemeClr val="tx1"/>
                </a:solidFill>
              </a:rPr>
              <a:t>to enforce proper sanitisation  &amp; validation</a:t>
            </a: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898481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>
            <a:extLst>
              <a:ext uri="{FF2B5EF4-FFF2-40B4-BE49-F238E27FC236}">
                <a16:creationId xmlns:a16="http://schemas.microsoft.com/office/drawing/2014/main" id="{2485E86A-1EBB-31E3-1038-0BBD3EC9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Anti-pattern:  </a:t>
            </a:r>
            <a:r>
              <a:rPr lang="en-GB" altLang="en-US">
                <a:latin typeface="Pieces NFI" panose="02000000000000000000" pitchFamily="2" charset="0"/>
              </a:rPr>
              <a:t>string concatenation</a:t>
            </a:r>
          </a:p>
        </p:txBody>
      </p:sp>
      <p:sp>
        <p:nvSpPr>
          <p:cNvPr id="23555" name="Tijdelijke aanduiding voor inhoud 2">
            <a:extLst>
              <a:ext uri="{FF2B5EF4-FFF2-40B4-BE49-F238E27FC236}">
                <a16:creationId xmlns:a16="http://schemas.microsoft.com/office/drawing/2014/main" id="{D264474B-6860-C2F1-EB28-3A7558FA9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altLang="en-US" dirty="0">
                <a:solidFill>
                  <a:schemeClr val="accent2"/>
                </a:solidFill>
              </a:rPr>
              <a:t>Standard recipe for security disaster: </a:t>
            </a:r>
          </a:p>
          <a:p>
            <a:pPr marL="429402" indent="-414726">
              <a:buFont typeface="+mj-lt"/>
              <a:buAutoNum type="arabicPeriod"/>
              <a:defRPr/>
            </a:pPr>
            <a:r>
              <a:rPr lang="en-GB" altLang="en-US" dirty="0">
                <a:solidFill>
                  <a:schemeClr val="accent2"/>
                </a:solidFill>
              </a:rPr>
              <a:t>concatenate several pieces of data, some user input,</a:t>
            </a:r>
          </a:p>
          <a:p>
            <a:pPr marL="429402" indent="-414726">
              <a:buFont typeface="+mj-lt"/>
              <a:buAutoNum type="arabicPeriod"/>
              <a:defRPr/>
            </a:pPr>
            <a:r>
              <a:rPr lang="en-GB" altLang="en-US" dirty="0">
                <a:solidFill>
                  <a:schemeClr val="accent2"/>
                </a:solidFill>
              </a:rPr>
              <a:t> pass the result to some API</a:t>
            </a:r>
          </a:p>
          <a:p>
            <a:pPr marL="429402" indent="-414726">
              <a:buFont typeface="+mj-lt"/>
              <a:buAutoNum type="arabicPeriod"/>
              <a:defRPr/>
            </a:pPr>
            <a:endParaRPr lang="en-GB" altLang="en-US" dirty="0"/>
          </a:p>
          <a:p>
            <a:pPr marL="57150" indent="0">
              <a:buNone/>
              <a:defRPr/>
            </a:pPr>
            <a:endParaRPr lang="en-GB" altLang="en-US" dirty="0"/>
          </a:p>
          <a:p>
            <a:pPr marL="0" indent="0">
              <a:buNone/>
              <a:defRPr/>
            </a:pPr>
            <a:r>
              <a:rPr lang="en-GB" altLang="en-US" dirty="0">
                <a:solidFill>
                  <a:schemeClr val="tx1"/>
                </a:solidFill>
              </a:rPr>
              <a:t>Note: </a:t>
            </a:r>
            <a:r>
              <a:rPr lang="en-GB" altLang="en-US" dirty="0">
                <a:solidFill>
                  <a:srgbClr val="FF0000"/>
                </a:solidFill>
              </a:rPr>
              <a:t>string concatenation is </a:t>
            </a:r>
            <a:r>
              <a:rPr lang="en-GB" altLang="en-US" i="1" dirty="0">
                <a:solidFill>
                  <a:srgbClr val="FF0000"/>
                </a:solidFill>
              </a:rPr>
              <a:t>inverse</a:t>
            </a:r>
            <a:r>
              <a:rPr lang="en-GB" altLang="en-US" dirty="0">
                <a:solidFill>
                  <a:srgbClr val="FF0000"/>
                </a:solidFill>
              </a:rPr>
              <a:t>  of parsing</a:t>
            </a:r>
          </a:p>
        </p:txBody>
      </p:sp>
      <p:sp>
        <p:nvSpPr>
          <p:cNvPr id="55300" name="Tijdelijke aanduiding voor dianummer 4">
            <a:extLst>
              <a:ext uri="{FF2B5EF4-FFF2-40B4-BE49-F238E27FC236}">
                <a16:creationId xmlns:a16="http://schemas.microsoft.com/office/drawing/2014/main" id="{E40DAD68-B8AB-C728-9079-F68502350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0412051-E5FE-48F9-816F-4EE257E41D00}" type="slidenum">
              <a:rPr lang="en-US" altLang="nl-NL">
                <a:ea typeface="DejaVu Sans"/>
                <a:cs typeface="DejaVu Sans"/>
              </a:rPr>
              <a:pPr/>
              <a:t>61</a:t>
            </a:fld>
            <a:endParaRPr lang="en-US" altLang="nl-NL">
              <a:ea typeface="DejaVu Sans"/>
              <a:cs typeface="DejaVu Sans"/>
            </a:endParaRPr>
          </a:p>
        </p:txBody>
      </p:sp>
      <p:pic>
        <p:nvPicPr>
          <p:cNvPr id="55301" name="Afbeelding 1">
            <a:extLst>
              <a:ext uri="{FF2B5EF4-FFF2-40B4-BE49-F238E27FC236}">
                <a16:creationId xmlns:a16="http://schemas.microsoft.com/office/drawing/2014/main" id="{30C3323A-D159-E0CC-C7F9-FEEF68C10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19309"/>
            <a:ext cx="691200" cy="6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3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>
            <a:extLst>
              <a:ext uri="{FF2B5EF4-FFF2-40B4-BE49-F238E27FC236}">
                <a16:creationId xmlns:a16="http://schemas.microsoft.com/office/drawing/2014/main" id="{B0421A2E-6EF1-8E13-0443-C90149E1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Anti-pattern:  </a:t>
            </a:r>
            <a:r>
              <a:rPr lang="en-GB" altLang="en-US" dirty="0">
                <a:latin typeface="Pieces NFI" panose="02000000000000000000" pitchFamily="2" charset="0"/>
              </a:rPr>
              <a:t>strings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E2DDA-C071-C044-0A67-3D84AD84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21" y="1012681"/>
            <a:ext cx="7904160" cy="5116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The use of strings in a warning sign</a:t>
            </a:r>
          </a:p>
          <a:p>
            <a:pPr marL="414726" lvl="1" indent="0">
              <a:lnSpc>
                <a:spcPct val="100000"/>
              </a:lnSpc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</a:rPr>
              <a:t>not just  </a:t>
            </a:r>
            <a:r>
              <a:rPr lang="en-GB" altLang="en-US" sz="16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GB" altLang="en-US" sz="1600" dirty="0">
                <a:solidFill>
                  <a:schemeClr val="tx1"/>
                </a:solidFill>
              </a:rPr>
              <a:t>but also </a:t>
            </a:r>
            <a:r>
              <a:rPr lang="en-GB" altLang="en-US" sz="1600" dirty="0">
                <a:solidFill>
                  <a:schemeClr val="tx1"/>
                </a:solidFill>
                <a:cs typeface="Courier New" panose="02070309020205020404" pitchFamily="49" charset="0"/>
              </a:rPr>
              <a:t>  </a:t>
            </a:r>
            <a:r>
              <a:rPr lang="en-GB" altLang="en-US" sz="16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char*, char[], StringBuilder, ...</a:t>
            </a:r>
            <a:endParaRPr lang="en-GB" altLang="en-US" sz="1600" b="1" dirty="0">
              <a:solidFill>
                <a:srgbClr val="009900"/>
              </a:solidFill>
            </a:endParaRPr>
          </a:p>
          <a:p>
            <a:pPr marL="0" indent="0">
              <a:buNone/>
              <a:defRPr/>
            </a:pPr>
            <a:r>
              <a:rPr lang="en-GB" altLang="en-US" sz="1600" dirty="0">
                <a:solidFill>
                  <a:schemeClr val="accent2"/>
                </a:solidFill>
              </a:rPr>
              <a:t>Strings are </a:t>
            </a:r>
            <a:r>
              <a:rPr lang="en-GB" altLang="en-US" sz="1600" i="1" dirty="0">
                <a:solidFill>
                  <a:schemeClr val="accent2"/>
                </a:solidFill>
              </a:rPr>
              <a:t>useful</a:t>
            </a:r>
            <a:r>
              <a:rPr lang="en-GB" altLang="en-US" sz="1600" dirty="0">
                <a:solidFill>
                  <a:schemeClr val="accent2"/>
                </a:solidFill>
              </a:rPr>
              <a:t>, because you use them to represent many things:</a:t>
            </a:r>
          </a:p>
          <a:p>
            <a:pPr marL="0" indent="0">
              <a:buNone/>
              <a:defRPr/>
            </a:pPr>
            <a:r>
              <a:rPr lang="en-GB" altLang="en-US" sz="1600" dirty="0">
                <a:solidFill>
                  <a:schemeClr val="accent2"/>
                </a:solidFill>
              </a:rPr>
              <a:t>	</a:t>
            </a:r>
            <a:r>
              <a:rPr lang="en-GB" altLang="en-US" sz="1600" dirty="0" err="1"/>
              <a:t>eg.</a:t>
            </a:r>
            <a:r>
              <a:rPr lang="en-GB" altLang="en-US" sz="1600" dirty="0"/>
              <a:t> username, file name, email address, URL, HTML, …</a:t>
            </a:r>
          </a:p>
          <a:p>
            <a:pPr marL="0" indent="0">
              <a:buNone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This also make strings </a:t>
            </a:r>
            <a:r>
              <a:rPr lang="en-GB" altLang="en-US" sz="1800" i="1" dirty="0">
                <a:solidFill>
                  <a:schemeClr val="accent2"/>
                </a:solidFill>
              </a:rPr>
              <a:t>dangerous:</a:t>
            </a:r>
            <a:endParaRPr lang="en-GB" altLang="en-US" sz="1800" dirty="0"/>
          </a:p>
          <a:p>
            <a:pPr marL="429402" indent="-414726"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Strings are </a:t>
            </a:r>
            <a:r>
              <a:rPr lang="en-GB" altLang="en-US" sz="1800" dirty="0">
                <a:solidFill>
                  <a:srgbClr val="009900"/>
                </a:solidFill>
              </a:rPr>
              <a:t>unstructured data</a:t>
            </a:r>
            <a:r>
              <a:rPr lang="en-GB" altLang="en-US" sz="1800" dirty="0">
                <a:solidFill>
                  <a:schemeClr val="tx1"/>
                </a:solidFill>
              </a:rPr>
              <a:t> that still needs to be parsed</a:t>
            </a:r>
          </a:p>
          <a:p>
            <a:pPr marL="429402" indent="-414726"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T</a:t>
            </a:r>
            <a:r>
              <a:rPr lang="en-GB" altLang="en-US" sz="1800" dirty="0"/>
              <a:t>he same string may be </a:t>
            </a:r>
            <a:r>
              <a:rPr lang="en-GB" altLang="en-US" sz="1800" dirty="0">
                <a:solidFill>
                  <a:srgbClr val="009900"/>
                </a:solidFill>
              </a:rPr>
              <a:t>handled &amp; interpreted in many                              –  possibly unexpected – ways</a:t>
            </a:r>
          </a:p>
          <a:p>
            <a:pPr marL="429402" indent="-414726"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rgbClr val="009900"/>
                </a:solidFill>
              </a:rPr>
              <a:t>Strings may or may not be validated or encoded, ... </a:t>
            </a:r>
          </a:p>
          <a:p>
            <a:pPr marL="429402" indent="-414726"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A single string parameter in an API call often hides                          </a:t>
            </a:r>
            <a:r>
              <a:rPr lang="en-GB" altLang="en-US" sz="1800" dirty="0">
                <a:solidFill>
                  <a:srgbClr val="009900"/>
                </a:solidFill>
              </a:rPr>
              <a:t>an expressive &amp; powerful language</a:t>
            </a:r>
          </a:p>
          <a:p>
            <a:pPr marL="429402" indent="-414726">
              <a:buFont typeface="+mj-lt"/>
              <a:buAutoNum type="arabicPeriod"/>
              <a:defRPr/>
            </a:pPr>
            <a:endParaRPr lang="en-GB" altLang="en-US" sz="1800" dirty="0">
              <a:solidFill>
                <a:srgbClr val="009900"/>
              </a:solidFill>
            </a:endParaRPr>
          </a:p>
          <a:p>
            <a:pPr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dirty="0"/>
          </a:p>
        </p:txBody>
      </p:sp>
      <p:sp>
        <p:nvSpPr>
          <p:cNvPr id="56324" name="Tijdelijke aanduiding voor dianummer 4">
            <a:extLst>
              <a:ext uri="{FF2B5EF4-FFF2-40B4-BE49-F238E27FC236}">
                <a16:creationId xmlns:a16="http://schemas.microsoft.com/office/drawing/2014/main" id="{E9322BB2-1695-5BB9-A899-31A9492DA9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2CCB16C-62E9-4E1D-B072-C907640A9EFE}" type="slidenum">
              <a:rPr lang="en-US" altLang="nl-NL">
                <a:ea typeface="DejaVu Sans"/>
                <a:cs typeface="DejaVu Sans"/>
              </a:rPr>
              <a:pPr/>
              <a:t>62</a:t>
            </a:fld>
            <a:endParaRPr lang="en-US" altLang="nl-NL">
              <a:ea typeface="DejaVu Sans"/>
              <a:cs typeface="DejaVu Sans"/>
            </a:endParaRPr>
          </a:p>
        </p:txBody>
      </p:sp>
      <p:pic>
        <p:nvPicPr>
          <p:cNvPr id="56325" name="Afbeelding 1">
            <a:extLst>
              <a:ext uri="{FF2B5EF4-FFF2-40B4-BE49-F238E27FC236}">
                <a16:creationId xmlns:a16="http://schemas.microsoft.com/office/drawing/2014/main" id="{9D2A313B-7F13-9898-6E50-A6E70DC4D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21" y="373321"/>
            <a:ext cx="691200" cy="6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B907-A909-E4D2-4416-60DB6D86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Use Types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5D7BA-DB4B-CC3E-711B-12B2649B6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Types can record &amp; ensure various aspects of data </a:t>
            </a:r>
            <a:endParaRPr lang="en-GB" dirty="0"/>
          </a:p>
          <a:p>
            <a:r>
              <a:rPr lang="en-GB" dirty="0">
                <a:solidFill>
                  <a:srgbClr val="339933"/>
                </a:solidFill>
              </a:rPr>
              <a:t>origin of data</a:t>
            </a:r>
            <a:r>
              <a:rPr lang="en-GB" dirty="0">
                <a:solidFill>
                  <a:schemeClr val="tx1"/>
                </a:solidFill>
              </a:rPr>
              <a:t>, and hence the </a:t>
            </a:r>
            <a:r>
              <a:rPr lang="en-GB" dirty="0">
                <a:solidFill>
                  <a:srgbClr val="339933"/>
                </a:solidFill>
              </a:rPr>
              <a:t>trust </a:t>
            </a:r>
            <a:r>
              <a:rPr lang="en-GB" dirty="0">
                <a:solidFill>
                  <a:schemeClr val="tx1"/>
                </a:solidFill>
              </a:rPr>
              <a:t>we have in it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special mention: </a:t>
            </a:r>
            <a:r>
              <a:rPr lang="en-GB" dirty="0">
                <a:solidFill>
                  <a:srgbClr val="339933"/>
                </a:solidFill>
              </a:rPr>
              <a:t>compile-time constants</a:t>
            </a:r>
          </a:p>
          <a:p>
            <a:r>
              <a:rPr lang="en-GB" dirty="0">
                <a:solidFill>
                  <a:srgbClr val="339933"/>
                </a:solidFill>
              </a:rPr>
              <a:t>language/format it is intended for</a:t>
            </a:r>
          </a:p>
          <a:p>
            <a:r>
              <a:rPr lang="en-GB" dirty="0">
                <a:solidFill>
                  <a:srgbClr val="339933"/>
                </a:solidFill>
              </a:rPr>
              <a:t>validated or not, and how exactly?</a:t>
            </a:r>
          </a:p>
          <a:p>
            <a:r>
              <a:rPr lang="en-GB" dirty="0">
                <a:solidFill>
                  <a:srgbClr val="339933"/>
                </a:solidFill>
              </a:rPr>
              <a:t>encoded or not, and how exactly?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preventing ambiguity &amp; confusion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F2E9C-75C5-B262-7FE3-383860842C6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63</a:t>
            </a:fld>
            <a:endParaRPr lang="en-GB" altLang="nl-NL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71D500-93BE-D7DB-ED8E-3C4CA2D902B5}"/>
              </a:ext>
            </a:extLst>
          </p:cNvPr>
          <p:cNvGrpSpPr/>
          <p:nvPr/>
        </p:nvGrpSpPr>
        <p:grpSpPr>
          <a:xfrm>
            <a:off x="1983011" y="4365104"/>
            <a:ext cx="4610880" cy="1520640"/>
            <a:chOff x="1983011" y="4365104"/>
            <a:chExt cx="4610880" cy="1520640"/>
          </a:xfrm>
        </p:grpSpPr>
        <p:sp>
          <p:nvSpPr>
            <p:cNvPr id="6" name="Afgeronde rechthoek 7">
              <a:extLst>
                <a:ext uri="{FF2B5EF4-FFF2-40B4-BE49-F238E27FC236}">
                  <a16:creationId xmlns:a16="http://schemas.microsoft.com/office/drawing/2014/main" id="{92659C0A-5B38-1CC4-28E3-C67F503B1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1091" y="5221904"/>
              <a:ext cx="712800" cy="66384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2177"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7" name="Right Arrow 34">
              <a:extLst>
                <a:ext uri="{FF2B5EF4-FFF2-40B4-BE49-F238E27FC236}">
                  <a16:creationId xmlns:a16="http://schemas.microsoft.com/office/drawing/2014/main" id="{2AB4EC66-E567-D7EF-02F7-972795CABA11}"/>
                </a:ext>
              </a:extLst>
            </p:cNvPr>
            <p:cNvSpPr/>
            <p:nvPr/>
          </p:nvSpPr>
          <p:spPr bwMode="auto">
            <a:xfrm>
              <a:off x="5174051" y="5335664"/>
              <a:ext cx="627840" cy="23328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8" name="Picture 2" descr="C:\Users\erikpoll\Desktop\.png">
              <a:extLst>
                <a:ext uri="{FF2B5EF4-FFF2-40B4-BE49-F238E27FC236}">
                  <a16:creationId xmlns:a16="http://schemas.microsoft.com/office/drawing/2014/main" id="{34280169-B7D9-1670-AD34-6C18C478B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011" y="4457264"/>
              <a:ext cx="555840" cy="52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ight Arrow 28">
              <a:extLst>
                <a:ext uri="{FF2B5EF4-FFF2-40B4-BE49-F238E27FC236}">
                  <a16:creationId xmlns:a16="http://schemas.microsoft.com/office/drawing/2014/main" id="{B549032A-F3EF-F8C4-12E2-4644F0889CAA}"/>
                </a:ext>
              </a:extLst>
            </p:cNvPr>
            <p:cNvSpPr/>
            <p:nvPr/>
          </p:nvSpPr>
          <p:spPr bwMode="auto">
            <a:xfrm>
              <a:off x="2636771" y="4645904"/>
              <a:ext cx="918720" cy="230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0" name="Afgeronde rechthoek 11">
              <a:extLst>
                <a:ext uri="{FF2B5EF4-FFF2-40B4-BE49-F238E27FC236}">
                  <a16:creationId xmlns:a16="http://schemas.microsoft.com/office/drawing/2014/main" id="{DB1D8D31-DE7B-5FFE-45A0-065E0A681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530" y="4434224"/>
              <a:ext cx="1491840" cy="1314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1451"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11" name="Afgeronde rechthoek 12">
              <a:extLst>
                <a:ext uri="{FF2B5EF4-FFF2-40B4-BE49-F238E27FC236}">
                  <a16:creationId xmlns:a16="http://schemas.microsoft.com/office/drawing/2014/main" id="{684CCA90-A96B-F462-7859-7302F4D85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571" y="4365104"/>
              <a:ext cx="724320" cy="62064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2177"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12" name="Right Arrow 34">
              <a:extLst>
                <a:ext uri="{FF2B5EF4-FFF2-40B4-BE49-F238E27FC236}">
                  <a16:creationId xmlns:a16="http://schemas.microsoft.com/office/drawing/2014/main" id="{16ED7F9C-5C5A-03A1-4F8A-66D5EC322395}"/>
                </a:ext>
              </a:extLst>
            </p:cNvPr>
            <p:cNvSpPr/>
            <p:nvPr/>
          </p:nvSpPr>
          <p:spPr bwMode="auto">
            <a:xfrm>
              <a:off x="5165411" y="4607024"/>
              <a:ext cx="627840" cy="23472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" name="Vrije vorm 25">
              <a:extLst>
                <a:ext uri="{FF2B5EF4-FFF2-40B4-BE49-F238E27FC236}">
                  <a16:creationId xmlns:a16="http://schemas.microsoft.com/office/drawing/2014/main" id="{4FC08C5D-10F9-0877-033B-47BE58CE0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890" y="5162864"/>
              <a:ext cx="1474560" cy="345600"/>
            </a:xfrm>
            <a:custGeom>
              <a:avLst/>
              <a:gdLst>
                <a:gd name="T0" fmla="*/ 0 w 1626781"/>
                <a:gd name="T1" fmla="*/ 0 h 930267"/>
                <a:gd name="T2" fmla="*/ 557313 w 1626781"/>
                <a:gd name="T3" fmla="*/ 0 h 930267"/>
                <a:gd name="T4" fmla="*/ 629561 w 1626781"/>
                <a:gd name="T5" fmla="*/ 0 h 930267"/>
                <a:gd name="T6" fmla="*/ 897893 w 1626781"/>
                <a:gd name="T7" fmla="*/ 0 h 930267"/>
                <a:gd name="T8" fmla="*/ 1052705 w 1626781"/>
                <a:gd name="T9" fmla="*/ 0 h 930267"/>
                <a:gd name="T10" fmla="*/ 835971 w 1626781"/>
                <a:gd name="T11" fmla="*/ 0 h 930267"/>
                <a:gd name="T12" fmla="*/ 1093987 w 1626781"/>
                <a:gd name="T13" fmla="*/ 0 h 930267"/>
                <a:gd name="T14" fmla="*/ 1228153 w 1626781"/>
                <a:gd name="T15" fmla="*/ 0 h 930267"/>
                <a:gd name="T16" fmla="*/ 1579056 w 1626781"/>
                <a:gd name="T17" fmla="*/ 0 h 9302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6781" h="930267">
                  <a:moveTo>
                    <a:pt x="0" y="0"/>
                  </a:moveTo>
                  <a:cubicBezTo>
                    <a:pt x="233030" y="54935"/>
                    <a:pt x="466060" y="109870"/>
                    <a:pt x="574158" y="223284"/>
                  </a:cubicBezTo>
                  <a:cubicBezTo>
                    <a:pt x="682256" y="336698"/>
                    <a:pt x="590107" y="575931"/>
                    <a:pt x="648586" y="680484"/>
                  </a:cubicBezTo>
                  <a:cubicBezTo>
                    <a:pt x="707065" y="785037"/>
                    <a:pt x="852376" y="903768"/>
                    <a:pt x="925032" y="850605"/>
                  </a:cubicBezTo>
                  <a:cubicBezTo>
                    <a:pt x="997688" y="797442"/>
                    <a:pt x="1095153" y="482009"/>
                    <a:pt x="1084521" y="361507"/>
                  </a:cubicBezTo>
                  <a:cubicBezTo>
                    <a:pt x="1073889" y="241005"/>
                    <a:pt x="854149" y="178982"/>
                    <a:pt x="861237" y="127591"/>
                  </a:cubicBezTo>
                  <a:cubicBezTo>
                    <a:pt x="868325" y="76200"/>
                    <a:pt x="1059712" y="-72656"/>
                    <a:pt x="1127051" y="53163"/>
                  </a:cubicBezTo>
                  <a:cubicBezTo>
                    <a:pt x="1194391" y="178982"/>
                    <a:pt x="1181986" y="756683"/>
                    <a:pt x="1265274" y="882502"/>
                  </a:cubicBezTo>
                  <a:cubicBezTo>
                    <a:pt x="1348562" y="1008321"/>
                    <a:pt x="1543493" y="850605"/>
                    <a:pt x="1626781" y="808075"/>
                  </a:cubicBezTo>
                </a:path>
              </a:pathLst>
            </a:cu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177"/>
            </a:p>
          </p:txBody>
        </p:sp>
        <p:sp>
          <p:nvSpPr>
            <p:cNvPr id="14" name="Vrije vorm 27">
              <a:extLst>
                <a:ext uri="{FF2B5EF4-FFF2-40B4-BE49-F238E27FC236}">
                  <a16:creationId xmlns:a16="http://schemas.microsoft.com/office/drawing/2014/main" id="{1164329D-D72C-142B-DD87-8C78558AB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611" y="4581104"/>
              <a:ext cx="1470239" cy="1054080"/>
            </a:xfrm>
            <a:custGeom>
              <a:avLst/>
              <a:gdLst>
                <a:gd name="T0" fmla="*/ 0 w 1643743"/>
                <a:gd name="T1" fmla="*/ 150846 h 1162427"/>
                <a:gd name="T2" fmla="*/ 241387 w 1643743"/>
                <a:gd name="T3" fmla="*/ 460 h 1162427"/>
                <a:gd name="T4" fmla="*/ 386220 w 1643743"/>
                <a:gd name="T5" fmla="*/ 193810 h 1162427"/>
                <a:gd name="T6" fmla="*/ 162936 w 1643743"/>
                <a:gd name="T7" fmla="*/ 559033 h 1162427"/>
                <a:gd name="T8" fmla="*/ 229319 w 1643743"/>
                <a:gd name="T9" fmla="*/ 956482 h 1162427"/>
                <a:gd name="T10" fmla="*/ 434501 w 1643743"/>
                <a:gd name="T11" fmla="*/ 1128354 h 1162427"/>
                <a:gd name="T12" fmla="*/ 621576 w 1643743"/>
                <a:gd name="T13" fmla="*/ 1074643 h 1162427"/>
                <a:gd name="T14" fmla="*/ 718129 w 1643743"/>
                <a:gd name="T15" fmla="*/ 526807 h 1162427"/>
                <a:gd name="T16" fmla="*/ 754336 w 1643743"/>
                <a:gd name="T17" fmla="*/ 150846 h 1162427"/>
                <a:gd name="T18" fmla="*/ 911241 w 1643743"/>
                <a:gd name="T19" fmla="*/ 140092 h 11624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3743" h="1162427">
                  <a:moveTo>
                    <a:pt x="0" y="152860"/>
                  </a:moveTo>
                  <a:cubicBezTo>
                    <a:pt x="159657" y="73031"/>
                    <a:pt x="319314" y="-6797"/>
                    <a:pt x="435428" y="460"/>
                  </a:cubicBezTo>
                  <a:cubicBezTo>
                    <a:pt x="551542" y="7717"/>
                    <a:pt x="720272" y="102060"/>
                    <a:pt x="696686" y="196403"/>
                  </a:cubicBezTo>
                  <a:cubicBezTo>
                    <a:pt x="673100" y="290746"/>
                    <a:pt x="341086" y="437703"/>
                    <a:pt x="293914" y="566517"/>
                  </a:cubicBezTo>
                  <a:cubicBezTo>
                    <a:pt x="246743" y="695331"/>
                    <a:pt x="332014" y="873131"/>
                    <a:pt x="413657" y="969288"/>
                  </a:cubicBezTo>
                  <a:cubicBezTo>
                    <a:pt x="495300" y="1065445"/>
                    <a:pt x="665843" y="1123503"/>
                    <a:pt x="783771" y="1143460"/>
                  </a:cubicBezTo>
                  <a:cubicBezTo>
                    <a:pt x="901699" y="1163417"/>
                    <a:pt x="1035957" y="1190631"/>
                    <a:pt x="1121228" y="1089031"/>
                  </a:cubicBezTo>
                  <a:cubicBezTo>
                    <a:pt x="1206499" y="987431"/>
                    <a:pt x="1255486" y="689888"/>
                    <a:pt x="1295400" y="533860"/>
                  </a:cubicBezTo>
                  <a:cubicBezTo>
                    <a:pt x="1335314" y="377832"/>
                    <a:pt x="1302657" y="218174"/>
                    <a:pt x="1360714" y="152860"/>
                  </a:cubicBezTo>
                  <a:cubicBezTo>
                    <a:pt x="1418771" y="87546"/>
                    <a:pt x="1596572" y="151045"/>
                    <a:pt x="1643743" y="141974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177"/>
            </a:p>
          </p:txBody>
        </p:sp>
        <p:sp>
          <p:nvSpPr>
            <p:cNvPr id="15" name="Right Arrow 28">
              <a:extLst>
                <a:ext uri="{FF2B5EF4-FFF2-40B4-BE49-F238E27FC236}">
                  <a16:creationId xmlns:a16="http://schemas.microsoft.com/office/drawing/2014/main" id="{EEF58EDC-F17B-DC8A-CE4C-20E88068B9FF}"/>
                </a:ext>
              </a:extLst>
            </p:cNvPr>
            <p:cNvSpPr/>
            <p:nvPr/>
          </p:nvSpPr>
          <p:spPr bwMode="auto">
            <a:xfrm>
              <a:off x="2618050" y="5047664"/>
              <a:ext cx="918720" cy="2304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4" name="Vrije vorm 28">
              <a:extLst>
                <a:ext uri="{FF2B5EF4-FFF2-40B4-BE49-F238E27FC236}">
                  <a16:creationId xmlns:a16="http://schemas.microsoft.com/office/drawing/2014/main" id="{A343C11F-8F09-793E-BA3F-D1034A2A1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811" y="4675424"/>
              <a:ext cx="1512769" cy="1073331"/>
            </a:xfrm>
            <a:custGeom>
              <a:avLst/>
              <a:gdLst>
                <a:gd name="T0" fmla="*/ 0 w 1589315"/>
                <a:gd name="T1" fmla="*/ 1037387 h 1230494"/>
                <a:gd name="T2" fmla="*/ 335490 w 1589315"/>
                <a:gd name="T3" fmla="*/ 786406 h 1230494"/>
                <a:gd name="T4" fmla="*/ 443705 w 1589315"/>
                <a:gd name="T5" fmla="*/ 79154 h 1230494"/>
                <a:gd name="T6" fmla="*/ 660149 w 1589315"/>
                <a:gd name="T7" fmla="*/ 79154 h 1230494"/>
                <a:gd name="T8" fmla="*/ 898237 w 1589315"/>
                <a:gd name="T9" fmla="*/ 44930 h 1230494"/>
                <a:gd name="T10" fmla="*/ 595228 w 1589315"/>
                <a:gd name="T11" fmla="*/ 775027 h 1230494"/>
                <a:gd name="T12" fmla="*/ 454535 w 1589315"/>
                <a:gd name="T13" fmla="*/ 1288350 h 1230494"/>
                <a:gd name="T14" fmla="*/ 1352771 w 1589315"/>
                <a:gd name="T15" fmla="*/ 638122 h 1230494"/>
                <a:gd name="T16" fmla="*/ 1406880 w 1589315"/>
                <a:gd name="T17" fmla="*/ 900494 h 1230494"/>
                <a:gd name="T18" fmla="*/ 1580033 w 1589315"/>
                <a:gd name="T19" fmla="*/ 1025978 h 12304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89315" h="1230494">
                  <a:moveTo>
                    <a:pt x="0" y="989933"/>
                  </a:moveTo>
                  <a:cubicBezTo>
                    <a:pt x="131536" y="946390"/>
                    <a:pt x="263072" y="902847"/>
                    <a:pt x="337458" y="750447"/>
                  </a:cubicBezTo>
                  <a:cubicBezTo>
                    <a:pt x="411844" y="598047"/>
                    <a:pt x="391887" y="188019"/>
                    <a:pt x="446315" y="75533"/>
                  </a:cubicBezTo>
                  <a:cubicBezTo>
                    <a:pt x="500743" y="-36953"/>
                    <a:pt x="587829" y="80976"/>
                    <a:pt x="664029" y="75533"/>
                  </a:cubicBezTo>
                  <a:cubicBezTo>
                    <a:pt x="740229" y="70090"/>
                    <a:pt x="914401" y="-67795"/>
                    <a:pt x="903515" y="42876"/>
                  </a:cubicBezTo>
                  <a:cubicBezTo>
                    <a:pt x="892629" y="153547"/>
                    <a:pt x="673101" y="541805"/>
                    <a:pt x="598715" y="739562"/>
                  </a:cubicBezTo>
                  <a:cubicBezTo>
                    <a:pt x="524329" y="937319"/>
                    <a:pt x="330200" y="1251190"/>
                    <a:pt x="457200" y="1229419"/>
                  </a:cubicBezTo>
                  <a:cubicBezTo>
                    <a:pt x="584200" y="1207648"/>
                    <a:pt x="1201058" y="670619"/>
                    <a:pt x="1360715" y="608933"/>
                  </a:cubicBezTo>
                  <a:cubicBezTo>
                    <a:pt x="1520372" y="547247"/>
                    <a:pt x="1377043" y="797618"/>
                    <a:pt x="1415143" y="859304"/>
                  </a:cubicBezTo>
                  <a:cubicBezTo>
                    <a:pt x="1453243" y="920990"/>
                    <a:pt x="1549401" y="960904"/>
                    <a:pt x="1589315" y="979047"/>
                  </a:cubicBezTo>
                </a:path>
              </a:pathLst>
            </a:cu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Right Arrow 28">
              <a:extLst>
                <a:ext uri="{FF2B5EF4-FFF2-40B4-BE49-F238E27FC236}">
                  <a16:creationId xmlns:a16="http://schemas.microsoft.com/office/drawing/2014/main" id="{BA2B5E46-E341-BED6-0FBD-72E2DD91FC6C}"/>
                </a:ext>
              </a:extLst>
            </p:cNvPr>
            <p:cNvSpPr/>
            <p:nvPr/>
          </p:nvSpPr>
          <p:spPr bwMode="auto">
            <a:xfrm>
              <a:off x="2587255" y="5426053"/>
              <a:ext cx="970892" cy="285781"/>
            </a:xfrm>
            <a:prstGeom prst="rightArrow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27" name="Afbeelding 29">
              <a:extLst>
                <a:ext uri="{FF2B5EF4-FFF2-40B4-BE49-F238E27FC236}">
                  <a16:creationId xmlns:a16="http://schemas.microsoft.com/office/drawing/2014/main" id="{6C95C5B1-28F4-5831-7067-76AFB166D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99" t="19199" r="18401" b="18401"/>
            <a:stretch>
              <a:fillRect/>
            </a:stretch>
          </p:blipFill>
          <p:spPr bwMode="auto">
            <a:xfrm>
              <a:off x="1986775" y="5271076"/>
              <a:ext cx="521280" cy="52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00058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>
            <a:extLst>
              <a:ext uri="{FF2B5EF4-FFF2-40B4-BE49-F238E27FC236}">
                <a16:creationId xmlns:a16="http://schemas.microsoft.com/office/drawing/2014/main" id="{EA14E64A-A046-2CE5-399D-E579E766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To read</a:t>
            </a:r>
          </a:p>
        </p:txBody>
      </p:sp>
      <p:sp>
        <p:nvSpPr>
          <p:cNvPr id="77827" name="Tijdelijke aanduiding voor inhoud 2">
            <a:extLst>
              <a:ext uri="{FF2B5EF4-FFF2-40B4-BE49-F238E27FC236}">
                <a16:creationId xmlns:a16="http://schemas.microsoft.com/office/drawing/2014/main" id="{0BF51FB5-E469-6452-4D40-8D9A7CD8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33" dirty="0"/>
              <a:t>Wang et al., </a:t>
            </a:r>
            <a:r>
              <a:rPr lang="en-US" altLang="en-US" sz="1633" dirty="0">
                <a:solidFill>
                  <a:srgbClr val="009900"/>
                </a:solidFill>
              </a:rPr>
              <a:t>If It's Not Secure, It Should Not Compile: Preventing DOM-Based XSS in Large-Scale Web Development with API Hardening</a:t>
            </a:r>
            <a:r>
              <a:rPr lang="en-US" altLang="en-US" sz="1633" dirty="0"/>
              <a:t>, ICSE'21, ACM/IEEE, 2021</a:t>
            </a:r>
          </a:p>
          <a:p>
            <a:r>
              <a:rPr lang="en-US" altLang="en-US" sz="1633" dirty="0"/>
              <a:t>Lectures notes on Secure Input Handling</a:t>
            </a:r>
            <a:endParaRPr lang="en-US" altLang="en-US" sz="1633" dirty="0">
              <a:solidFill>
                <a:srgbClr val="009900"/>
              </a:solidFill>
            </a:endParaRPr>
          </a:p>
          <a:p>
            <a:endParaRPr lang="en-US" altLang="en-US" sz="1633" dirty="0"/>
          </a:p>
          <a:p>
            <a:endParaRPr lang="en-GB" altLang="en-US" dirty="0"/>
          </a:p>
        </p:txBody>
      </p:sp>
      <p:sp>
        <p:nvSpPr>
          <p:cNvPr id="77828" name="Tijdelijke aanduiding voor dianummer 3">
            <a:extLst>
              <a:ext uri="{FF2B5EF4-FFF2-40B4-BE49-F238E27FC236}">
                <a16:creationId xmlns:a16="http://schemas.microsoft.com/office/drawing/2014/main" id="{A119D3F8-941A-B589-0493-29C820214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90D8849-DD8B-4112-A1D0-F8A56F9D59EB}" type="slidenum">
              <a:rPr lang="en-US" altLang="nl-NL"/>
              <a:pPr/>
              <a:t>64</a:t>
            </a:fld>
            <a:endParaRPr lang="en-US" altLang="nl-NL"/>
          </a:p>
        </p:txBody>
      </p:sp>
      <p:pic>
        <p:nvPicPr>
          <p:cNvPr id="77829" name="Afbeelding 5">
            <a:extLst>
              <a:ext uri="{FF2B5EF4-FFF2-40B4-BE49-F238E27FC236}">
                <a16:creationId xmlns:a16="http://schemas.microsoft.com/office/drawing/2014/main" id="{2D73CA1F-48A7-D41B-4253-C67CC6792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47" y="2645251"/>
            <a:ext cx="6797993" cy="38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48D1-E883-D20B-0282-18AD8D79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Can we use input validation?</a:t>
            </a:r>
            <a:endParaRPr lang="en-NL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76538-AF43-58EB-18F4-A18479DDD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Suppose we have a buggy PDF viewer with memory corruption that allows RCE.</a:t>
            </a:r>
          </a:p>
          <a:p>
            <a:pPr marL="457200" lvl="1" indent="0">
              <a:buNone/>
            </a:pPr>
            <a:r>
              <a:rPr lang="en-US" sz="1800" i="1" dirty="0"/>
              <a:t>Can we use input validation as protection?</a:t>
            </a:r>
          </a:p>
          <a:p>
            <a:endParaRPr lang="en-US" sz="1800" dirty="0"/>
          </a:p>
          <a:p>
            <a:r>
              <a:rPr lang="en-US" sz="1800" dirty="0"/>
              <a:t>Yes &amp; no: </a:t>
            </a:r>
          </a:p>
          <a:p>
            <a:pPr lvl="1"/>
            <a:r>
              <a:rPr lang="en-US" sz="1800" dirty="0"/>
              <a:t>we could validate a PDF file before feeding it to our PDF viewer, </a:t>
            </a:r>
          </a:p>
          <a:p>
            <a:pPr lvl="1"/>
            <a:r>
              <a:rPr lang="en-US" sz="1800" dirty="0"/>
              <a:t>but... for that we need a correct &amp; secure PDF parser, so we are back to the original problem</a:t>
            </a:r>
          </a:p>
          <a:p>
            <a:pPr lvl="1"/>
            <a:r>
              <a:rPr lang="en-US" sz="1800" dirty="0"/>
              <a:t>Still, for legacy applications it may be an improvement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6A756-E59A-C490-49A7-3869244C39C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33045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52CB36D-5D13-AEC5-EBA3-6B9A6A69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en-US" sz="2400" dirty="0">
                <a:solidFill>
                  <a:srgbClr val="FF0000"/>
                </a:solidFill>
              </a:rPr>
              <a:t>LangSec </a:t>
            </a:r>
            <a:r>
              <a:rPr lang="nl-NL" altLang="en-US" sz="2000" dirty="0">
                <a:solidFill>
                  <a:srgbClr val="FF0000"/>
                </a:solidFill>
              </a:rPr>
              <a:t>(Language-Theoretic Security)     </a:t>
            </a:r>
            <a:endParaRPr lang="nl-NL" altLang="en-US" sz="2400" dirty="0">
              <a:solidFill>
                <a:srgbClr val="FF0000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84E19F2-39B5-2249-EEBC-19FF75F5C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Interesting look at </a:t>
            </a:r>
            <a:r>
              <a:rPr lang="nl-NL" altLang="en-US" dirty="0">
                <a:solidFill>
                  <a:schemeClr val="accent2"/>
                </a:solidFill>
              </a:rPr>
              <a:t>root causes </a:t>
            </a:r>
            <a:r>
              <a:rPr lang="nl-NL" altLang="en-US" dirty="0"/>
              <a:t>of large class of input handling bugs, namely </a:t>
            </a:r>
            <a:r>
              <a:rPr lang="nl-NL" altLang="en-US" dirty="0">
                <a:solidFill>
                  <a:schemeClr val="accent2"/>
                </a:solidFill>
              </a:rPr>
              <a:t>buggy parsing  </a:t>
            </a:r>
          </a:p>
          <a:p>
            <a:pPr>
              <a:defRPr/>
            </a:pPr>
            <a:r>
              <a:rPr lang="nl-NL" altLang="en-US" dirty="0" err="1"/>
              <a:t>Useful</a:t>
            </a:r>
            <a:r>
              <a:rPr lang="nl-NL" altLang="en-US" dirty="0"/>
              <a:t> </a:t>
            </a:r>
            <a:r>
              <a:rPr lang="nl-NL" altLang="en-US" dirty="0" err="1"/>
              <a:t>suggestions</a:t>
            </a:r>
            <a:r>
              <a:rPr lang="nl-NL" altLang="en-US" dirty="0"/>
              <a:t> </a:t>
            </a:r>
            <a:r>
              <a:rPr lang="nl-NL" altLang="en-US" dirty="0" err="1"/>
              <a:t>for</a:t>
            </a:r>
            <a:r>
              <a:rPr lang="nl-NL" altLang="en-US" dirty="0"/>
              <a:t> </a:t>
            </a:r>
            <a:r>
              <a:rPr lang="nl-NL" altLang="en-US" dirty="0">
                <a:solidFill>
                  <a:srgbClr val="008000"/>
                </a:solidFill>
              </a:rPr>
              <a:t>do</a:t>
            </a:r>
            <a:r>
              <a:rPr lang="nl-NL" altLang="en-US" dirty="0"/>
              <a:t>s </a:t>
            </a:r>
            <a:r>
              <a:rPr lang="nl-NL" altLang="en-US" dirty="0" err="1"/>
              <a:t>and</a:t>
            </a:r>
            <a:r>
              <a:rPr lang="nl-NL" altLang="en-US" dirty="0"/>
              <a:t> </a:t>
            </a:r>
            <a:r>
              <a:rPr lang="nl-NL" altLang="en-US" dirty="0" err="1">
                <a:solidFill>
                  <a:srgbClr val="FF0000"/>
                </a:solidFill>
              </a:rPr>
              <a:t>don’t</a:t>
            </a:r>
            <a:r>
              <a:rPr lang="nl-NL" altLang="en-US" dirty="0" err="1"/>
              <a:t>s</a:t>
            </a:r>
            <a:endParaRPr lang="nl-NL" altLang="en-US" dirty="0"/>
          </a:p>
          <a:p>
            <a:pPr>
              <a:defRPr/>
            </a:pPr>
            <a:endParaRPr lang="nl-NL" altLang="en-US" sz="1633" dirty="0"/>
          </a:p>
          <a:p>
            <a:pPr>
              <a:defRPr/>
            </a:pPr>
            <a:endParaRPr lang="nl-NL" altLang="en-US" sz="1633" dirty="0"/>
          </a:p>
          <a:p>
            <a:pPr>
              <a:defRPr/>
            </a:pPr>
            <a:endParaRPr lang="nl-NL" altLang="en-US" sz="1633" dirty="0"/>
          </a:p>
          <a:p>
            <a:pPr>
              <a:defRPr/>
            </a:pPr>
            <a:endParaRPr lang="nl-NL" altLang="en-US" sz="1633" dirty="0"/>
          </a:p>
          <a:p>
            <a:pPr marL="0" indent="0">
              <a:buNone/>
              <a:defRPr/>
            </a:pPr>
            <a:endParaRPr lang="nl-NL" altLang="en-US" sz="1633" dirty="0"/>
          </a:p>
          <a:p>
            <a:pPr>
              <a:defRPr/>
            </a:pPr>
            <a:endParaRPr lang="nl-NL" altLang="en-US" dirty="0"/>
          </a:p>
          <a:p>
            <a:pPr>
              <a:defRPr/>
            </a:pPr>
            <a:r>
              <a:rPr lang="nl-NL" altLang="en-US" sz="1633" dirty="0"/>
              <a:t>The ‘Lang’ in ‘</a:t>
            </a:r>
            <a:r>
              <a:rPr lang="nl-NL" altLang="en-US" sz="1633" dirty="0" err="1"/>
              <a:t>LangSec</a:t>
            </a:r>
            <a:r>
              <a:rPr lang="nl-NL" altLang="en-US" sz="1633" dirty="0"/>
              <a:t>’ </a:t>
            </a:r>
            <a:r>
              <a:rPr lang="nl-NL" altLang="en-US" sz="1633" dirty="0" err="1"/>
              <a:t>refers</a:t>
            </a:r>
            <a:r>
              <a:rPr lang="nl-NL" altLang="en-US" sz="1633" dirty="0"/>
              <a:t> </a:t>
            </a:r>
            <a:r>
              <a:rPr lang="nl-NL" altLang="en-US" sz="1633" dirty="0" err="1"/>
              <a:t>to</a:t>
            </a:r>
            <a:r>
              <a:rPr lang="nl-NL" altLang="en-US" sz="1633" dirty="0"/>
              <a:t>  </a:t>
            </a:r>
            <a:r>
              <a:rPr lang="nl-NL" altLang="en-US" sz="1633" i="1" dirty="0">
                <a:solidFill>
                  <a:schemeClr val="tx1"/>
                </a:solidFill>
              </a:rPr>
              <a:t>input</a:t>
            </a:r>
            <a:r>
              <a:rPr lang="nl-NL" altLang="en-US" sz="1633" dirty="0">
                <a:solidFill>
                  <a:schemeClr val="tx1"/>
                </a:solidFill>
              </a:rPr>
              <a:t>  </a:t>
            </a:r>
            <a:r>
              <a:rPr lang="nl-NL" altLang="en-US" sz="1633" dirty="0" err="1">
                <a:solidFill>
                  <a:schemeClr val="tx1"/>
                </a:solidFill>
              </a:rPr>
              <a:t>languages</a:t>
            </a:r>
            <a:r>
              <a:rPr lang="nl-NL" altLang="en-US" sz="1633" dirty="0">
                <a:solidFill>
                  <a:schemeClr val="tx1"/>
                </a:solidFill>
              </a:rPr>
              <a:t>,                                                        </a:t>
            </a:r>
            <a:r>
              <a:rPr lang="nl-NL" altLang="en-US" sz="1633" dirty="0">
                <a:solidFill>
                  <a:schemeClr val="bg1"/>
                </a:solidFill>
              </a:rPr>
              <a:t>.     </a:t>
            </a:r>
            <a:r>
              <a:rPr lang="nl-NL" altLang="en-US" sz="1633" dirty="0">
                <a:solidFill>
                  <a:schemeClr val="tx1"/>
                </a:solidFill>
              </a:rPr>
              <a:t>                                                   not  </a:t>
            </a:r>
            <a:r>
              <a:rPr lang="nl-NL" altLang="en-US" sz="1633" i="1" dirty="0">
                <a:solidFill>
                  <a:schemeClr val="tx1"/>
                </a:solidFill>
              </a:rPr>
              <a:t>programming </a:t>
            </a:r>
            <a:r>
              <a:rPr lang="nl-NL" altLang="en-US" sz="1633" dirty="0">
                <a:solidFill>
                  <a:schemeClr val="tx1"/>
                </a:solidFill>
              </a:rPr>
              <a:t> languages.                                      </a:t>
            </a:r>
            <a:endParaRPr lang="nl-NL" altLang="en-US" sz="2000" dirty="0"/>
          </a:p>
          <a:p>
            <a:pPr marL="0" indent="0">
              <a:buNone/>
              <a:defRPr/>
            </a:pPr>
            <a:endParaRPr lang="nl-NL" altLang="en-US" sz="2000" dirty="0"/>
          </a:p>
          <a:p>
            <a:pPr marL="0" indent="0">
              <a:buNone/>
              <a:defRPr/>
            </a:pPr>
            <a:r>
              <a:rPr lang="nl-NL" altLang="en-US" sz="2000" dirty="0"/>
              <a:t> </a:t>
            </a:r>
          </a:p>
        </p:txBody>
      </p:sp>
      <p:sp>
        <p:nvSpPr>
          <p:cNvPr id="24580" name="Tijdelijke aanduiding voor dianummer 5">
            <a:extLst>
              <a:ext uri="{FF2B5EF4-FFF2-40B4-BE49-F238E27FC236}">
                <a16:creationId xmlns:a16="http://schemas.microsoft.com/office/drawing/2014/main" id="{7CD37D66-571A-A82D-1A2E-83B0D9A3A4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341B286-EA36-4505-A974-4CEFD0A4E844}" type="slidenum">
              <a:rPr lang="en-US" altLang="nl-NL">
                <a:ea typeface="DejaVu Sans"/>
                <a:cs typeface="DejaVu Sans"/>
              </a:rPr>
              <a:pPr/>
              <a:t>8</a:t>
            </a:fld>
            <a:endParaRPr lang="en-US" altLang="nl-NL">
              <a:ea typeface="DejaVu Sans"/>
              <a:cs typeface="DejaVu Sans"/>
            </a:endParaRPr>
          </a:p>
        </p:txBody>
      </p:sp>
      <p:pic>
        <p:nvPicPr>
          <p:cNvPr id="35844" name="Picture 6">
            <a:extLst>
              <a:ext uri="{FF2B5EF4-FFF2-40B4-BE49-F238E27FC236}">
                <a16:creationId xmlns:a16="http://schemas.microsoft.com/office/drawing/2014/main" id="{418FB35E-8F0E-D5DD-629E-8DE90BC3B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3437280" cy="208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7">
            <a:extLst>
              <a:ext uri="{FF2B5EF4-FFF2-40B4-BE49-F238E27FC236}">
                <a16:creationId xmlns:a16="http://schemas.microsoft.com/office/drawing/2014/main" id="{0D20A904-7ACF-EBA1-F714-196039281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418" y="3454496"/>
            <a:ext cx="3483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‘The science of insecurity’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7EE963-663D-9C19-B864-DCB45ACE0A28}"/>
              </a:ext>
            </a:extLst>
          </p:cNvPr>
          <p:cNvSpPr txBox="1"/>
          <p:nvPr/>
        </p:nvSpPr>
        <p:spPr>
          <a:xfrm>
            <a:off x="5419057" y="2562603"/>
            <a:ext cx="343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Sergey </a:t>
            </a:r>
            <a:r>
              <a:rPr lang="en-US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Bratus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&amp;</a:t>
            </a:r>
          </a:p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Meredith Patterson </a:t>
            </a:r>
          </a:p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presenting </a:t>
            </a:r>
            <a:r>
              <a:rPr lang="en-US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LangSec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at CCC 2012 </a:t>
            </a:r>
            <a:endParaRPr lang="en-N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4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E4A0-75B2-981E-4B14-8445E04C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Root causes / anti-patterns</a:t>
            </a:r>
            <a:endParaRPr lang="en-NL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BDF4-CA53-5465-78FD-75E3C5B65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accent2"/>
                </a:solidFill>
              </a:rPr>
              <a:t>Complex</a:t>
            </a:r>
            <a:r>
              <a:rPr lang="en-US" sz="1800" dirty="0"/>
              <a:t> input language or format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Sloppy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definitions</a:t>
            </a:r>
            <a:r>
              <a:rPr lang="en-US" sz="1800" dirty="0"/>
              <a:t> of this input language or format</a:t>
            </a:r>
          </a:p>
          <a:p>
            <a:endParaRPr lang="nl-NL" sz="1800" dirty="0">
              <a:solidFill>
                <a:schemeClr val="accent2"/>
              </a:solidFill>
            </a:endParaRPr>
          </a:p>
          <a:p>
            <a:r>
              <a:rPr lang="nl-NL" sz="1800" dirty="0">
                <a:solidFill>
                  <a:schemeClr val="accent2"/>
                </a:solidFill>
              </a:rPr>
              <a:t>Hand-written parser code</a:t>
            </a:r>
          </a:p>
          <a:p>
            <a:r>
              <a:rPr lang="nl-NL" sz="1800" dirty="0">
                <a:solidFill>
                  <a:schemeClr val="accent2"/>
                </a:solidFill>
              </a:rPr>
              <a:t>Mixing input recognition &amp; processing </a:t>
            </a:r>
            <a:r>
              <a:rPr lang="nl-NL" sz="1800" dirty="0"/>
              <a:t>in </a:t>
            </a:r>
            <a:r>
              <a:rPr lang="nl-NL" sz="1800" dirty="0">
                <a:solidFill>
                  <a:srgbClr val="FF0000"/>
                </a:solidFill>
              </a:rPr>
              <a:t>shotgun parser</a:t>
            </a:r>
          </a:p>
          <a:p>
            <a:pPr marL="0" indent="0">
              <a:buNone/>
            </a:pPr>
            <a:endParaRPr lang="nl-NL" sz="1800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E96FD-4C0D-BF9B-F004-A638179DF66D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9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60664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ss b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angepast 1">
      <a:majorFont>
        <a:latin typeface="Arial Rounded MT Bold"/>
        <a:ea typeface="DejaVu Sans"/>
        <a:cs typeface="DejaVu Sans"/>
      </a:majorFont>
      <a:minorFont>
        <a:latin typeface="Arial Rounded MT Bold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40942</TotalTime>
  <Words>5149</Words>
  <Application>Microsoft Office PowerPoint</Application>
  <PresentationFormat>On-screen Show (4:3)</PresentationFormat>
  <Paragraphs>811</Paragraphs>
  <Slides>64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Arial Narrow</vt:lpstr>
      <vt:lpstr>Arial Rounded MT Bold</vt:lpstr>
      <vt:lpstr>Comic Sans MS</vt:lpstr>
      <vt:lpstr>Courier New</vt:lpstr>
      <vt:lpstr>Pieces NFI</vt:lpstr>
      <vt:lpstr>Times New Roman</vt:lpstr>
      <vt:lpstr>Office Theme</vt:lpstr>
      <vt:lpstr>1_Office Theme</vt:lpstr>
      <vt:lpstr>Software Security  Secure input handling  </vt:lpstr>
      <vt:lpstr>Input problems, which involve parsing</vt:lpstr>
      <vt:lpstr>Secure input handling</vt:lpstr>
      <vt:lpstr> How encoding can complicate matters</vt:lpstr>
      <vt:lpstr> I.  Tackling buggy parsing - using the LangSec approach</vt:lpstr>
      <vt:lpstr>Buggy parsing</vt:lpstr>
      <vt:lpstr>Can we use input validation?</vt:lpstr>
      <vt:lpstr>LangSec (Language-Theoretic Security)     </vt:lpstr>
      <vt:lpstr>Root causes / anti-patterns</vt:lpstr>
      <vt:lpstr>Anti-pattern: shotgun parser</vt:lpstr>
      <vt:lpstr>LangSec concepts</vt:lpstr>
      <vt:lpstr>LangSec principles to prevent buggy parsing  </vt:lpstr>
      <vt:lpstr>Preventing buggy parsing - the LangSec way</vt:lpstr>
      <vt:lpstr>LangSec in slogans</vt:lpstr>
      <vt:lpstr>PowerPoint Presentation</vt:lpstr>
      <vt:lpstr> </vt:lpstr>
      <vt:lpstr> </vt:lpstr>
      <vt:lpstr>II. How (not) to prevent injection attacks </vt:lpstr>
      <vt:lpstr>How &amp; where to prevent injection attacks?</vt:lpstr>
      <vt:lpstr>Input validation ?</vt:lpstr>
      <vt:lpstr>Input  sanitisation?</vt:lpstr>
      <vt:lpstr>Multiple backends/APIs introduce multiple contexts </vt:lpstr>
      <vt:lpstr>Output  sanitisation! aka output encoding </vt:lpstr>
      <vt:lpstr>Output encoding to prevent injection attacks</vt:lpstr>
      <vt:lpstr>a) Prepared Statements</vt:lpstr>
      <vt:lpstr>Dynamic SQL vs Prepared statements </vt:lpstr>
      <vt:lpstr>Dynamic SQL &amp; prepared statements in Java   </vt:lpstr>
      <vt:lpstr>The idea behind prepared statemens (aka parameterised queries) </vt:lpstr>
      <vt:lpstr>Prepared Statements as solution to SQLi</vt:lpstr>
      <vt:lpstr>Limitation of this approach, more generally</vt:lpstr>
      <vt:lpstr>Prepared Statements not quite fool-proof</vt:lpstr>
      <vt:lpstr>b) Tainting</vt:lpstr>
      <vt:lpstr>Tainting aka Taint analysis</vt:lpstr>
      <vt:lpstr>Dynamic &amp; static taint analysis  </vt:lpstr>
      <vt:lpstr>Tainting limitations?</vt:lpstr>
      <vt:lpstr>c) Safe builders</vt:lpstr>
      <vt:lpstr> Safe Builder approach</vt:lpstr>
      <vt:lpstr>Safe builder for SQL injection  </vt:lpstr>
      <vt:lpstr>Safe builders for several contexts</vt:lpstr>
      <vt:lpstr>Positive vs negative security models</vt:lpstr>
      <vt:lpstr>The messy business of preventing XSS  </vt:lpstr>
      <vt:lpstr>Reflected XSS attack</vt:lpstr>
      <vt:lpstr>Stored XSS attack</vt:lpstr>
      <vt:lpstr>Encoding HTML content - server-side</vt:lpstr>
      <vt:lpstr>Encoding for the web - server-side  </vt:lpstr>
      <vt:lpstr>Some of the encodings for the web  </vt:lpstr>
      <vt:lpstr>Context-sensitive auto-escaping  </vt:lpstr>
      <vt:lpstr>Extra complication: the DOM API</vt:lpstr>
      <vt:lpstr>DOM-based XSS attacks</vt:lpstr>
      <vt:lpstr>tot hier</vt:lpstr>
      <vt:lpstr>Escaping inside JavaScript</vt:lpstr>
      <vt:lpstr>Spot the XSS bug!</vt:lpstr>
      <vt:lpstr>Preventing DOM-based XSS</vt:lpstr>
      <vt:lpstr> API hardening for the DOM API (aka Trusted Types)</vt:lpstr>
      <vt:lpstr> Custom tweaks   </vt:lpstr>
      <vt:lpstr>Yet another complication:  different kind of URLs</vt:lpstr>
      <vt:lpstr>Recap: Why XSS is so tricky to prevent</vt:lpstr>
      <vt:lpstr>Conclusions</vt:lpstr>
      <vt:lpstr>Languages &amp; Parsing</vt:lpstr>
      <vt:lpstr>Validation vs  Sanitisation/Encoding/Escaping</vt:lpstr>
      <vt:lpstr>Anti-pattern:  string concatenation</vt:lpstr>
      <vt:lpstr>Anti-pattern:  strings</vt:lpstr>
      <vt:lpstr>Pattern: Use Types</vt:lpstr>
      <vt:lpstr>To read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SoftwareSecurity1</dc:title>
  <dc:creator>Erik Poll</dc:creator>
  <cp:lastModifiedBy>Poll, E. (Erik)</cp:lastModifiedBy>
  <cp:revision>481</cp:revision>
  <cp:lastPrinted>1601-01-01T00:00:00Z</cp:lastPrinted>
  <dcterms:created xsi:type="dcterms:W3CDTF">1601-01-01T00:00:00Z</dcterms:created>
  <dcterms:modified xsi:type="dcterms:W3CDTF">2023-11-24T09:35:56Z</dcterms:modified>
</cp:coreProperties>
</file>