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708" r:id="rId2"/>
    <p:sldId id="664" r:id="rId3"/>
    <p:sldId id="790" r:id="rId4"/>
    <p:sldId id="709" r:id="rId5"/>
    <p:sldId id="710" r:id="rId6"/>
    <p:sldId id="735" r:id="rId7"/>
    <p:sldId id="732" r:id="rId8"/>
    <p:sldId id="743" r:id="rId9"/>
    <p:sldId id="470" r:id="rId10"/>
    <p:sldId id="729" r:id="rId11"/>
    <p:sldId id="741" r:id="rId12"/>
    <p:sldId id="731" r:id="rId13"/>
    <p:sldId id="745" r:id="rId14"/>
    <p:sldId id="407" r:id="rId15"/>
    <p:sldId id="256" r:id="rId16"/>
    <p:sldId id="258" r:id="rId17"/>
    <p:sldId id="257" r:id="rId18"/>
    <p:sldId id="259" r:id="rId19"/>
    <p:sldId id="265" r:id="rId20"/>
    <p:sldId id="264" r:id="rId21"/>
    <p:sldId id="260" r:id="rId22"/>
    <p:sldId id="261" r:id="rId23"/>
    <p:sldId id="267" r:id="rId24"/>
    <p:sldId id="262" r:id="rId25"/>
    <p:sldId id="266" r:id="rId26"/>
    <p:sldId id="270" r:id="rId27"/>
    <p:sldId id="269" r:id="rId28"/>
    <p:sldId id="736" r:id="rId29"/>
    <p:sldId id="737" r:id="rId30"/>
    <p:sldId id="742" r:id="rId31"/>
    <p:sldId id="738" r:id="rId32"/>
    <p:sldId id="739" r:id="rId33"/>
    <p:sldId id="298" r:id="rId34"/>
    <p:sldId id="299" r:id="rId35"/>
    <p:sldId id="744" r:id="rId36"/>
    <p:sldId id="749" r:id="rId37"/>
    <p:sldId id="726" r:id="rId38"/>
    <p:sldId id="747" r:id="rId39"/>
    <p:sldId id="727" r:id="rId40"/>
    <p:sldId id="748" r:id="rId41"/>
    <p:sldId id="674" r:id="rId42"/>
  </p:sldIdLst>
  <p:sldSz cx="9144000" cy="6858000" type="screen4x3"/>
  <p:notesSz cx="6858000" cy="91440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C401602E-F697-0B3D-F630-DB420E396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7F0EEAD-BCFF-D0B3-F3E5-361CA1939E42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FDEBEFF8-561A-092E-07ED-1D86AF208288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3038BF7E-DB8E-916F-3DA5-F7E735751B3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F8799B0-659E-CBE6-6BBE-E913177FC7C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37E770A-1B53-ACF5-5DD2-30D01C02E2A3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229CB35C-4E73-97F2-C116-BF8476F2C35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F2178D83-86A0-4452-8DC1-44B6CA3D3ACE}" type="slidenum">
              <a:rPr lang="en-US" altLang="nl-NL"/>
              <a:pPr>
                <a:defRPr/>
              </a:pPr>
              <a:t>‹#›</a:t>
            </a:fld>
            <a:endParaRPr lang="en-US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Arial Rounded MT Bold" panose="020F0704030504030204" pitchFamily="34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F2881A84-403E-CF42-DCEA-60B53B539D9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07EA730-2ECD-49B7-A890-6A536137BE7F}" type="slidenum">
              <a:rPr lang="en-US" altLang="nl-NL" smtClean="0"/>
              <a:pPr>
                <a:spcBef>
                  <a:spcPct val="0"/>
                </a:spcBef>
              </a:pPr>
              <a:t>1</a:t>
            </a:fld>
            <a:endParaRPr lang="en-US" altLang="nl-NL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9A6AF1A8-A51C-2B12-C870-E99C377448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19D398C7-D9FC-44B3-08A3-C01FBF1EE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731D9B0A-7F88-2678-3CC7-10D7DDDE2D0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D641245-B823-4944-953A-D2E784A4EDC8}" type="slidenum">
              <a:rPr lang="en-US" altLang="nl-NL" smtClean="0"/>
              <a:pPr>
                <a:spcBef>
                  <a:spcPct val="0"/>
                </a:spcBef>
              </a:pPr>
              <a:t>21</a:t>
            </a:fld>
            <a:endParaRPr lang="en-US" altLang="nl-NL"/>
          </a:p>
        </p:txBody>
      </p:sp>
      <p:sp>
        <p:nvSpPr>
          <p:cNvPr id="39939" name="Rectangle 1">
            <a:extLst>
              <a:ext uri="{FF2B5EF4-FFF2-40B4-BE49-F238E27FC236}">
                <a16:creationId xmlns:a16="http://schemas.microsoft.com/office/drawing/2014/main" id="{2BB890D4-A43E-60D7-526A-50329BF641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F1F8691-AA6F-7C83-132E-606E942509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98CD259B-FC26-5537-77FA-5475FBBE323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0D696E-2887-40BF-BA9C-DE60CFE58E48}" type="slidenum">
              <a:rPr lang="en-US" altLang="nl-NL" smtClean="0"/>
              <a:pPr>
                <a:spcBef>
                  <a:spcPct val="0"/>
                </a:spcBef>
              </a:pPr>
              <a:t>22</a:t>
            </a:fld>
            <a:endParaRPr lang="en-US" altLang="nl-NL"/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84BAE7DA-5275-88C9-C5AA-45088581A9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4C9E87BC-A508-5C48-7D44-94E00E1236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6583482B-6C6F-A202-9304-6B71C29329C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E7A149-4B92-44E7-BAC8-FCF257C02D2B}" type="slidenum">
              <a:rPr lang="en-US" altLang="nl-NL" smtClean="0"/>
              <a:pPr>
                <a:spcBef>
                  <a:spcPct val="0"/>
                </a:spcBef>
              </a:pPr>
              <a:t>23</a:t>
            </a:fld>
            <a:endParaRPr lang="en-US" altLang="nl-NL"/>
          </a:p>
        </p:txBody>
      </p:sp>
      <p:sp>
        <p:nvSpPr>
          <p:cNvPr id="44035" name="Rectangle 1">
            <a:extLst>
              <a:ext uri="{FF2B5EF4-FFF2-40B4-BE49-F238E27FC236}">
                <a16:creationId xmlns:a16="http://schemas.microsoft.com/office/drawing/2014/main" id="{A1EB2B61-F5D7-9D2A-8EF8-661576500C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4620EEEB-4175-E7E2-E693-9232B9C4AE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69F2E462-F56E-E3C5-1D8A-91D253F231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A077C5-7042-4E80-B7B0-4540862B9BD3}" type="slidenum">
              <a:rPr lang="en-US" altLang="nl-NL" smtClean="0"/>
              <a:pPr>
                <a:spcBef>
                  <a:spcPct val="0"/>
                </a:spcBef>
              </a:pPr>
              <a:t>24</a:t>
            </a:fld>
            <a:endParaRPr lang="en-US" altLang="nl-NL"/>
          </a:p>
        </p:txBody>
      </p:sp>
      <p:sp>
        <p:nvSpPr>
          <p:cNvPr id="46083" name="Rectangle 1">
            <a:extLst>
              <a:ext uri="{FF2B5EF4-FFF2-40B4-BE49-F238E27FC236}">
                <a16:creationId xmlns:a16="http://schemas.microsoft.com/office/drawing/2014/main" id="{E3AD9069-76AB-48DA-DB41-AA2A9DAAC4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DBFA9341-7CFF-9484-0B02-791D014A45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8435A5CE-3949-BD19-9461-0DDF8C74A1B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9380E2-FED6-4C54-80D5-0E4338B94A2A}" type="slidenum">
              <a:rPr lang="en-US" altLang="nl-NL" smtClean="0"/>
              <a:pPr>
                <a:spcBef>
                  <a:spcPct val="0"/>
                </a:spcBef>
              </a:pPr>
              <a:t>25</a:t>
            </a:fld>
            <a:endParaRPr lang="en-US" altLang="nl-NL"/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E47ED9C3-B6F7-9C69-447A-ED16DA88AB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CBDEC58D-274E-96FE-D290-6C4452DF5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72A77EE-D249-D234-1A85-A179140FE82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372ACE-A90B-4A86-9123-99EB53525A45}" type="slidenum">
              <a:rPr lang="en-US" altLang="nl-NL" smtClean="0"/>
              <a:pPr>
                <a:spcBef>
                  <a:spcPct val="0"/>
                </a:spcBef>
              </a:pPr>
              <a:t>31</a:t>
            </a:fld>
            <a:endParaRPr lang="en-US" altLang="nl-NL"/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6F030B52-C8D8-5D58-2E6E-30C36CCB16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EF817F89-F12C-9886-6C81-F9919BFEF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2501286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>
            <a:extLst>
              <a:ext uri="{FF2B5EF4-FFF2-40B4-BE49-F238E27FC236}">
                <a16:creationId xmlns:a16="http://schemas.microsoft.com/office/drawing/2014/main" id="{F3DFFF1F-8DA3-BACC-4DBE-921B4021F3B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F816EA-DA03-4363-B675-3DE845BDD53A}" type="slidenum">
              <a:rPr lang="en-GB" altLang="nl-NL" smtClean="0"/>
              <a:pPr>
                <a:spcBef>
                  <a:spcPct val="0"/>
                </a:spcBef>
              </a:pPr>
              <a:t>33</a:t>
            </a:fld>
            <a:endParaRPr lang="en-GB" altLang="nl-NL"/>
          </a:p>
        </p:txBody>
      </p:sp>
      <p:sp>
        <p:nvSpPr>
          <p:cNvPr id="23555" name="Text Box 1">
            <a:extLst>
              <a:ext uri="{FF2B5EF4-FFF2-40B4-BE49-F238E27FC236}">
                <a16:creationId xmlns:a16="http://schemas.microsoft.com/office/drawing/2014/main" id="{8B2A8F78-BB34-9812-9F8E-9A2AF2993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6F2B48ED-8C69-441B-8348-0340958EB0C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0700" cy="427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2572245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>
            <a:extLst>
              <a:ext uri="{FF2B5EF4-FFF2-40B4-BE49-F238E27FC236}">
                <a16:creationId xmlns:a16="http://schemas.microsoft.com/office/drawing/2014/main" id="{24D82A7F-D5D0-EFFB-E2ED-648846DDD6A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F064C8B-805C-4913-B3E3-6C2D069B21D9}" type="slidenum">
              <a:rPr lang="en-GB" altLang="nl-NL" smtClean="0"/>
              <a:pPr>
                <a:spcBef>
                  <a:spcPct val="0"/>
                </a:spcBef>
              </a:pPr>
              <a:t>34</a:t>
            </a:fld>
            <a:endParaRPr lang="en-GB" altLang="nl-NL"/>
          </a:p>
        </p:txBody>
      </p:sp>
      <p:sp>
        <p:nvSpPr>
          <p:cNvPr id="25603" name="Text Box 1">
            <a:extLst>
              <a:ext uri="{FF2B5EF4-FFF2-40B4-BE49-F238E27FC236}">
                <a16:creationId xmlns:a16="http://schemas.microsoft.com/office/drawing/2014/main" id="{64D51DBB-CE4F-9A5E-53F9-F34B6072BD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696913"/>
            <a:ext cx="4673600" cy="3486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pPr eaLnBrk="1" hangingPunct="1">
              <a:lnSpc>
                <a:spcPct val="8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D36A44F-C02C-616B-CC70-5756BC5F2DA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701675" y="4416425"/>
            <a:ext cx="5600700" cy="42719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  <p:extLst>
      <p:ext uri="{BB962C8B-B14F-4D97-AF65-F5344CB8AC3E}">
        <p14:creationId xmlns:p14="http://schemas.microsoft.com/office/powerpoint/2010/main" val="1830407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77CB745A-AF20-8F17-155B-AE6A555CE5B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537974-D2F2-4B5A-936A-E6F303A7B16E}" type="slidenum">
              <a:rPr lang="en-US" altLang="nl-NL" smtClean="0"/>
              <a:pPr>
                <a:spcBef>
                  <a:spcPct val="0"/>
                </a:spcBef>
              </a:pPr>
              <a:t>4</a:t>
            </a:fld>
            <a:endParaRPr lang="en-US" altLang="nl-NL"/>
          </a:p>
        </p:txBody>
      </p:sp>
      <p:sp>
        <p:nvSpPr>
          <p:cNvPr id="6147" name="Rectangle 1">
            <a:extLst>
              <a:ext uri="{FF2B5EF4-FFF2-40B4-BE49-F238E27FC236}">
                <a16:creationId xmlns:a16="http://schemas.microsoft.com/office/drawing/2014/main" id="{F2391E5F-0381-5735-056B-89E252118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ECC805B3-DA20-B53C-2F72-BBAE5F7379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Tijdelijke aanduiding voor notiti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/>
              <a:t>almost all of the current fraud is phishing</a:t>
            </a:r>
          </a:p>
        </p:txBody>
      </p:sp>
      <p:sp>
        <p:nvSpPr>
          <p:cNvPr id="77828" name="Tijdelijke aanduiding voor dianumm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1pPr>
            <a:lvl2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5146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9718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4290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886200" indent="-228600" defTabSz="492125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3975" algn="l"/>
                <a:tab pos="1985963" algn="l"/>
                <a:tab pos="264795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fld id="{C63AD6F3-932D-4926-B928-AEC137656DF8}" type="slidenum">
              <a:rPr lang="en-US" altLang="nl-NL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pPr/>
              <a:t>14</a:t>
            </a:fld>
            <a:endParaRPr lang="en-US" altLang="nl-NL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AAB466B-BA7C-4D23-99E8-F50DF33426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33D9D4C-7035-4F71-9243-1EAA241221D8}" type="slidenum">
              <a:rPr lang="en-US" altLang="nl-NL" smtClean="0"/>
              <a:pPr>
                <a:spcBef>
                  <a:spcPct val="0"/>
                </a:spcBef>
              </a:pPr>
              <a:t>15</a:t>
            </a:fld>
            <a:endParaRPr lang="en-US" altLang="nl-NL"/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9E46CFDD-AE08-E517-9223-D40B5E2750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BC765179-7E73-D303-BD5D-D524309794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053E4520-2A83-DF78-E517-7A222812CE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39F744-7933-43C2-BB0B-1B6F7AC34F9F}" type="slidenum">
              <a:rPr lang="en-US" altLang="nl-NL" smtClean="0"/>
              <a:pPr>
                <a:spcBef>
                  <a:spcPct val="0"/>
                </a:spcBef>
              </a:pPr>
              <a:t>16</a:t>
            </a:fld>
            <a:endParaRPr lang="en-US" altLang="nl-NL"/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83F6E1EE-3AB4-3C96-799B-B1D4829A49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5757B4DA-21C1-C6EC-2A34-E767F9ECA4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98A0F30F-C409-9CE4-EDE6-CB0EB70226E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88F768-B483-41D0-B4D7-9DFB1B87C3A8}" type="slidenum">
              <a:rPr lang="en-US" altLang="nl-NL" smtClean="0"/>
              <a:pPr>
                <a:spcBef>
                  <a:spcPct val="0"/>
                </a:spcBef>
              </a:pPr>
              <a:t>17</a:t>
            </a:fld>
            <a:endParaRPr lang="en-US" altLang="nl-NL"/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E13C901F-A861-EDD2-23BE-173389EB37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69D8584F-3600-5462-8ECA-D3A083EBA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3F3CDB3F-8F87-0A34-6DE8-30E0485A64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08E1A92-AF3E-48E4-87F9-23FEEB74C443}" type="slidenum">
              <a:rPr lang="en-US" altLang="nl-NL" smtClean="0"/>
              <a:pPr>
                <a:spcBef>
                  <a:spcPct val="0"/>
                </a:spcBef>
              </a:pPr>
              <a:t>18</a:t>
            </a:fld>
            <a:endParaRPr lang="en-US" altLang="nl-NL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A5B89D6B-5D5D-21CB-3C93-4352FF370BA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3F71F952-94F3-8BB8-9B22-A88B833F2B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0466F113-43C6-19CB-D2CD-E6CB188468C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1D7C5D-7B08-40A3-B8E4-BC5613FA3C9C}" type="slidenum">
              <a:rPr lang="en-US" altLang="nl-NL" smtClean="0"/>
              <a:pPr>
                <a:spcBef>
                  <a:spcPct val="0"/>
                </a:spcBef>
              </a:pPr>
              <a:t>19</a:t>
            </a:fld>
            <a:endParaRPr lang="en-US" altLang="nl-NL"/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5EAB1B83-9076-295B-CA1F-E7980EA513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305FD65-6B41-C38C-9FA8-E725C38692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BA722869-06E3-512F-98DA-73AA01B9736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4D5FA23-F4F4-4A2D-A117-889CA1ECB14E}" type="slidenum">
              <a:rPr lang="en-US" altLang="nl-NL" smtClean="0"/>
              <a:pPr>
                <a:spcBef>
                  <a:spcPct val="0"/>
                </a:spcBef>
              </a:pPr>
              <a:t>20</a:t>
            </a:fld>
            <a:endParaRPr lang="en-US" altLang="nl-NL"/>
          </a:p>
        </p:txBody>
      </p:sp>
      <p:sp>
        <p:nvSpPr>
          <p:cNvPr id="37891" name="Rectangle 1">
            <a:extLst>
              <a:ext uri="{FF2B5EF4-FFF2-40B4-BE49-F238E27FC236}">
                <a16:creationId xmlns:a16="http://schemas.microsoft.com/office/drawing/2014/main" id="{5E9E68D7-1074-A998-CF86-5574857CD8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22E42A4C-9158-6F5C-7E89-5950E3F311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208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4DD5BC-30F2-5FF2-D531-0D1B99232A18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F8C37-50A0-4D98-8C3A-88BC1E69E272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423148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75B6C3-DA89-F2E7-C169-7CE88EBFF1E0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1D6B7-FB84-4BFC-AC84-4CE0F92B774A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78683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902C626-0FC7-554A-3097-A692C67602CD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ABC9-3163-40D5-A93D-89326EE7B102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203487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2657"/>
            <a:ext cx="7770813" cy="72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22195A4-4DAE-1500-FD80-DAF530303E7F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90108-7DF1-453D-B14B-08F93F27836F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3237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760"/>
            <a:ext cx="3803650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268760"/>
            <a:ext cx="3805238" cy="481612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6BE57D-3A09-6A27-8A83-2E35F49C5906}"/>
              </a:ext>
            </a:extLst>
          </p:cNvPr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C5544-7D69-40D2-95F3-B1A524CC6E69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  <p:extLst>
      <p:ext uri="{BB962C8B-B14F-4D97-AF65-F5344CB8AC3E}">
        <p14:creationId xmlns:p14="http://schemas.microsoft.com/office/powerpoint/2010/main" val="35802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02DECE0C-8485-1B3C-9994-21928E7934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33375"/>
            <a:ext cx="7770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3E29BDE7-4DD0-838E-7D12-E3C0F1192C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25538"/>
            <a:ext cx="77708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Click to edit the outline text format</a:t>
            </a:r>
          </a:p>
          <a:p>
            <a:pPr lvl="1"/>
            <a:r>
              <a:rPr lang="en-GB" altLang="nl-NL"/>
              <a:t>Second Outline Level</a:t>
            </a:r>
          </a:p>
          <a:p>
            <a:pPr lvl="2"/>
            <a:r>
              <a:rPr lang="en-GB" altLang="nl-NL"/>
              <a:t>Third Outline Level</a:t>
            </a:r>
          </a:p>
          <a:p>
            <a:pPr lvl="3"/>
            <a:r>
              <a:rPr lang="en-GB" altLang="nl-NL"/>
              <a:t>Fourth Outline Level</a:t>
            </a:r>
          </a:p>
          <a:p>
            <a:pPr lvl="4"/>
            <a:r>
              <a:rPr lang="en-GB" altLang="nl-NL"/>
              <a:t>Fifth Outline Level</a:t>
            </a:r>
          </a:p>
          <a:p>
            <a:pPr lvl="4"/>
            <a:r>
              <a:rPr lang="en-GB" altLang="nl-NL"/>
              <a:t>Sixth Outline Level</a:t>
            </a:r>
          </a:p>
          <a:p>
            <a:pPr lvl="4"/>
            <a:r>
              <a:rPr lang="en-GB" altLang="nl-NL"/>
              <a:t>Seventh Outline Level</a:t>
            </a:r>
          </a:p>
          <a:p>
            <a:pPr lvl="4"/>
            <a:r>
              <a:rPr lang="en-GB" altLang="nl-NL"/>
              <a:t>Eighth Outline Level</a:t>
            </a:r>
          </a:p>
          <a:p>
            <a:pPr lvl="4"/>
            <a:r>
              <a:rPr lang="en-GB" altLang="nl-NL"/>
              <a:t>Ninth Outline Level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89872D14-74FC-55C1-2F92-33C9C34C5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6237288"/>
            <a:ext cx="39608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nl-NL">
              <a:latin typeface="Arial Rounded MT Bold" panose="020F0704030504030204" pitchFamily="34" charset="0"/>
            </a:endParaRP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4AD97AB-AF14-BE0E-9FCC-7AFE834051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14CA08EC-4661-4B27-87EF-F206BFCEA065}" type="slidenum">
              <a:rPr lang="en-GB" altLang="nl-NL"/>
              <a:pPr>
                <a:defRPr/>
              </a:pPr>
              <a:t>‹#›</a:t>
            </a:fld>
            <a:endParaRPr lang="en-GB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0000"/>
          </a:solidFill>
          <a:latin typeface="Arial Rounded MT Bold" panose="020F0704030504030204" pitchFamily="34" charset="0"/>
          <a:cs typeface="Times New Roman" pitchFamily="16" charset="0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FF0000"/>
          </a:solidFill>
          <a:latin typeface="Comic Sans MS" pitchFamily="64" charset="0"/>
          <a:cs typeface="Times New Roman" pitchFamily="16" charset="0"/>
        </a:defRPr>
      </a:lvl9pPr>
    </p:titleStyle>
    <p:bodyStyle>
      <a:lvl1pPr marL="342900" indent="-3429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400">
          <a:solidFill>
            <a:srgbClr val="000000"/>
          </a:solidFill>
          <a:latin typeface="Arial Rounded MT Bold" panose="020F0704030504030204" pitchFamily="34" charset="0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Arial Rounded MT Bold" panose="020F0704030504030204" pitchFamily="34" charset="0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Arial Rounded MT Bold" panose="020F0704030504030204" pitchFamily="34" charset="0"/>
          <a:cs typeface="+mn-cs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48AF772A-AB84-98AF-12A9-28F24A960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193800"/>
            <a:ext cx="7772400" cy="184785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 dirty="0"/>
              <a:t>Software Security</a:t>
            </a:r>
            <a:br>
              <a:rPr lang="en-GB" altLang="nl-NL" sz="2000" dirty="0"/>
            </a:br>
            <a:br>
              <a:rPr lang="en-GB" altLang="nl-NL" sz="3200" dirty="0"/>
            </a:br>
            <a:r>
              <a:rPr lang="en-GB" altLang="nl-NL" sz="3200" dirty="0"/>
              <a:t>(All?) other kinds of problems</a:t>
            </a:r>
            <a:br>
              <a:rPr lang="en-GB" altLang="nl-NL" sz="3200" dirty="0"/>
            </a:br>
            <a:br>
              <a:rPr lang="en-GB" altLang="nl-NL" sz="3200" dirty="0"/>
            </a:br>
            <a:br>
              <a:rPr lang="en-GB" altLang="nl-NL" dirty="0"/>
            </a:br>
            <a:r>
              <a:rPr lang="en-GB" altLang="nl-NL" sz="4000" dirty="0"/>
              <a:t> 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B319A86E-E79A-68FA-3A1E-235B53453BB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331913" y="4121150"/>
            <a:ext cx="6400800" cy="1155700"/>
          </a:xfrm>
        </p:spPr>
        <p:txBody>
          <a:bodyPr/>
          <a:lstStyle/>
          <a:p>
            <a:pPr marL="0" indent="0" algn="ctr" eaLnBrk="1" hangingPunct="1">
              <a:spcBef>
                <a:spcPts val="8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800">
                <a:solidFill>
                  <a:srgbClr val="008000"/>
                </a:solidFill>
              </a:rPr>
              <a:t>Erik Poll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>
                <a:solidFill>
                  <a:srgbClr val="3333CC"/>
                </a:solidFill>
              </a:rPr>
              <a:t>Digital Security</a:t>
            </a:r>
          </a:p>
          <a:p>
            <a:pPr marL="0" indent="0" algn="ctr" eaLnBrk="1" hangingPunct="1">
              <a:spcBef>
                <a:spcPts val="7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 sz="2000"/>
              <a:t>Radboud University Nijmegen</a:t>
            </a:r>
          </a:p>
          <a:p>
            <a:pPr marL="0" indent="0" algn="ctr" eaLnBrk="1" hangingPunct="1">
              <a:spcBef>
                <a:spcPts val="90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360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/>
          </a:p>
          <a:p>
            <a:pPr marL="0" indent="0" algn="ctr" eaLnBrk="1" hangingPunct="1"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nl-NL" sz="1800"/>
          </a:p>
        </p:txBody>
      </p:sp>
      <p:sp>
        <p:nvSpPr>
          <p:cNvPr id="3076" name="Tijdelijke aanduiding voor dianummer 1">
            <a:extLst>
              <a:ext uri="{FF2B5EF4-FFF2-40B4-BE49-F238E27FC236}">
                <a16:creationId xmlns:a16="http://schemas.microsoft.com/office/drawing/2014/main" id="{8F1F99F8-0BF1-7597-3A64-B2A0B0C0728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fld id="{5009F2B8-A163-40CD-809C-18D60AECA6E1}" type="slidenum">
              <a:rPr lang="en-GB" altLang="nl-NL" smtClean="0"/>
              <a:pPr/>
              <a:t>1</a:t>
            </a:fld>
            <a:endParaRPr lang="en-GB" alt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EDEF8DE3-FF7F-87DD-3C5C-BFF8828554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Authentication solutions  </a:t>
            </a:r>
            <a:endParaRPr lang="en-GB" alt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7DE61-FC4A-EACE-701B-8ED97B52A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</a:rPr>
              <a:t>Authentication of humans by computers </a:t>
            </a:r>
          </a:p>
          <a:p>
            <a:pPr lvl="1">
              <a:defRPr/>
            </a:pPr>
            <a:r>
              <a:rPr lang="en-US" sz="1800" dirty="0">
                <a:solidFill>
                  <a:srgbClr val="339933"/>
                </a:solidFill>
              </a:rPr>
              <a:t>passwords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9933"/>
                </a:solidFill>
              </a:rPr>
              <a:t>PIN codes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9933"/>
                </a:solidFill>
              </a:rPr>
              <a:t>biometrics</a:t>
            </a:r>
            <a:r>
              <a:rPr lang="en-US" sz="1800" dirty="0"/>
              <a:t> (fingerprint, face), </a:t>
            </a:r>
            <a:r>
              <a:rPr lang="en-US" sz="1800" dirty="0">
                <a:solidFill>
                  <a:srgbClr val="339933"/>
                </a:solidFill>
              </a:rPr>
              <a:t>smartcards &amp; other</a:t>
            </a:r>
            <a:r>
              <a:rPr lang="en-US" sz="1800" dirty="0"/>
              <a:t> </a:t>
            </a:r>
            <a:r>
              <a:rPr lang="en-US" sz="1800" dirty="0">
                <a:solidFill>
                  <a:srgbClr val="339933"/>
                </a:solidFill>
              </a:rPr>
              <a:t>hardware tokens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9933"/>
                </a:solidFill>
              </a:rPr>
              <a:t>MFA</a:t>
            </a:r>
            <a:r>
              <a:rPr lang="en-US" sz="1800" dirty="0"/>
              <a:t>, ...</a:t>
            </a:r>
          </a:p>
          <a:p>
            <a:pPr lvl="1">
              <a:defRPr/>
            </a:pPr>
            <a:endParaRPr lang="en-US" sz="1100" dirty="0"/>
          </a:p>
          <a:p>
            <a:pPr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</a:rPr>
              <a:t>Authentication of computers by computers 	</a:t>
            </a:r>
            <a:r>
              <a:rPr lang="en-US" sz="1800" dirty="0">
                <a:solidFill>
                  <a:schemeClr val="accent2"/>
                </a:solidFill>
              </a:rPr>
              <a:t>				     </a:t>
            </a:r>
            <a:r>
              <a:rPr lang="en-US" sz="1800" dirty="0">
                <a:solidFill>
                  <a:schemeClr val="tx1"/>
                </a:solidFill>
              </a:rPr>
              <a:t>(or </a:t>
            </a:r>
            <a:r>
              <a:rPr lang="en-US" sz="1800" i="1" dirty="0">
                <a:solidFill>
                  <a:schemeClr val="tx1"/>
                </a:solidFill>
              </a:rPr>
              <a:t>computer applications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 lvl="1">
              <a:defRPr/>
            </a:pPr>
            <a:r>
              <a:rPr lang="en-US" sz="1800" dirty="0">
                <a:solidFill>
                  <a:srgbClr val="339933"/>
                </a:solidFill>
              </a:rPr>
              <a:t>cryptography</a:t>
            </a:r>
            <a:r>
              <a:rPr lang="en-US" sz="1800" dirty="0"/>
              <a:t> (symmetric; or asymmetric, maybe using certificates &amp; PKI), </a:t>
            </a:r>
            <a:r>
              <a:rPr lang="en-US" sz="1800" dirty="0">
                <a:solidFill>
                  <a:srgbClr val="339933"/>
                </a:solidFill>
              </a:rPr>
              <a:t>Kerberos tickets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339933"/>
                </a:solidFill>
              </a:rPr>
              <a:t>SMB pass the hash</a:t>
            </a:r>
            <a:r>
              <a:rPr lang="en-US" sz="1800" dirty="0"/>
              <a:t>,        </a:t>
            </a:r>
            <a:r>
              <a:rPr lang="en-US" sz="1800" dirty="0">
                <a:solidFill>
                  <a:srgbClr val="339933"/>
                </a:solidFill>
              </a:rPr>
              <a:t>API keys</a:t>
            </a:r>
            <a:r>
              <a:rPr lang="en-US" sz="1800" dirty="0"/>
              <a:t>, ...</a:t>
            </a:r>
            <a:endParaRPr lang="en-US" sz="1800" dirty="0">
              <a:solidFill>
                <a:srgbClr val="339933"/>
              </a:solidFill>
            </a:endParaRPr>
          </a:p>
          <a:p>
            <a:pPr lvl="1">
              <a:defRPr/>
            </a:pPr>
            <a:endParaRPr lang="en-US" sz="1050" dirty="0"/>
          </a:p>
          <a:p>
            <a:pPr>
              <a:buFont typeface="+mj-lt"/>
              <a:buAutoNum type="arabicPeriod"/>
              <a:defRPr/>
            </a:pPr>
            <a:r>
              <a:rPr lang="en-GB" sz="2000" dirty="0">
                <a:solidFill>
                  <a:schemeClr val="accent2"/>
                </a:solidFill>
              </a:rPr>
              <a:t>Authentication of computer applications by humans</a:t>
            </a:r>
          </a:p>
          <a:p>
            <a:pPr lvl="1">
              <a:defRPr/>
            </a:pPr>
            <a:r>
              <a:rPr lang="en-GB" sz="1800" dirty="0">
                <a:solidFill>
                  <a:srgbClr val="FF0000"/>
                </a:solidFill>
              </a:rPr>
              <a:t>People often forget about this!</a:t>
            </a:r>
            <a:endParaRPr lang="en-GB" sz="1800" dirty="0">
              <a:solidFill>
                <a:schemeClr val="accent4"/>
              </a:solidFill>
            </a:endParaRPr>
          </a:p>
          <a:p>
            <a:pPr lvl="1">
              <a:defRPr/>
            </a:pPr>
            <a:r>
              <a:rPr lang="en-GB" sz="1800" dirty="0">
                <a:solidFill>
                  <a:srgbClr val="339933"/>
                </a:solidFill>
              </a:rPr>
              <a:t>URLs</a:t>
            </a:r>
            <a:r>
              <a:rPr lang="en-GB" sz="1800" dirty="0">
                <a:solidFill>
                  <a:schemeClr val="accent4"/>
                </a:solidFill>
              </a:rPr>
              <a:t>, </a:t>
            </a:r>
            <a:r>
              <a:rPr lang="en-GB" sz="1800" dirty="0">
                <a:solidFill>
                  <a:srgbClr val="339933"/>
                </a:solidFill>
              </a:rPr>
              <a:t>info provided by browsers, applications, app stores</a:t>
            </a:r>
            <a:r>
              <a:rPr lang="en-GB" sz="1800" dirty="0">
                <a:solidFill>
                  <a:schemeClr val="accent4"/>
                </a:solidFill>
              </a:rPr>
              <a:t>, ...</a:t>
            </a:r>
          </a:p>
          <a:p>
            <a:pPr lvl="1">
              <a:defRPr/>
            </a:pPr>
            <a:r>
              <a:rPr lang="en-GB" sz="1800" dirty="0">
                <a:solidFill>
                  <a:srgbClr val="FF0000"/>
                </a:solidFill>
              </a:rPr>
              <a:t>Phishing</a:t>
            </a:r>
            <a:r>
              <a:rPr lang="en-GB" sz="1800" dirty="0">
                <a:solidFill>
                  <a:schemeClr val="accent4"/>
                </a:solidFill>
              </a:rPr>
              <a:t> attacks this form of  (usually weak) authentication</a:t>
            </a:r>
          </a:p>
          <a:p>
            <a:pPr lvl="2">
              <a:defRPr/>
            </a:pPr>
            <a:r>
              <a:rPr lang="en-GB" sz="1800" dirty="0">
                <a:solidFill>
                  <a:schemeClr val="accent4"/>
                </a:solidFill>
              </a:rPr>
              <a:t> Phishing is a </a:t>
            </a:r>
            <a:r>
              <a:rPr lang="en-GB" sz="1800" u="sng" dirty="0">
                <a:solidFill>
                  <a:schemeClr val="accent2"/>
                </a:solidFill>
              </a:rPr>
              <a:t>software</a:t>
            </a:r>
            <a:r>
              <a:rPr lang="en-GB" sz="1800" dirty="0">
                <a:solidFill>
                  <a:schemeClr val="accent2"/>
                </a:solidFill>
              </a:rPr>
              <a:t> design flaw !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70F856D-47A8-FC53-E1E2-5F48DF4821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120760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6D1C5B89-0B75-423D-6381-B794C3E43A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in authenticating apps by humans</a:t>
            </a:r>
            <a:endParaRPr lang="en-GB" altLang="en-US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3E6960-6953-0569-AEF4-546CCCB66AA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9CD758BC-16E4-5B29-29D8-1F86AE1AA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125539"/>
            <a:ext cx="583636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0A4C2A0B-DEEB-24A9-55C8-DF49F5B10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0064"/>
            <a:ext cx="521017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1787108-FC0C-505D-1071-9A5F112DAB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3124804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9FC725C-BF3A-910C-8467-2B278D3CC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Is this a phishing website?</a:t>
            </a:r>
            <a:endParaRPr lang="en-GB" altLang="en-US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692CC66E-D406-35F0-49BA-F38DC3841F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endParaRPr lang="en-US" altLang="en-US"/>
          </a:p>
        </p:txBody>
      </p:sp>
      <p:pic>
        <p:nvPicPr>
          <p:cNvPr id="15364" name="Picture 1">
            <a:extLst>
              <a:ext uri="{FF2B5EF4-FFF2-40B4-BE49-F238E27FC236}">
                <a16:creationId xmlns:a16="http://schemas.microsoft.com/office/drawing/2014/main" id="{1FD600DF-293F-43F4-201E-6B6E41CAB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0805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5BCFE7F-6F43-FD39-03BD-0F79B5F090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312669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1FB60-F1BE-F2FC-BDAA-2DC59520E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Phishing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07B6E-9792-07C5-7BBF-4A0BC35D6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Phishing overtook exploit-based malware problems in 2016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600" dirty="0"/>
              <a:t>[source:  Google Transparency report]</a:t>
            </a:r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A3F443-2039-7926-BA69-362196E93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838" y="1747603"/>
            <a:ext cx="4820323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00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z="2400" dirty="0"/>
              <a:t>Phishing vs malware internet banking fraud</a:t>
            </a:r>
            <a:endParaRPr lang="en-GB" altLang="nl-NL" sz="1800" dirty="0"/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  <a:p>
            <a:pPr>
              <a:buFont typeface="Arial" panose="020B0604020202020204" pitchFamily="34" charset="0"/>
              <a:buNone/>
            </a:pPr>
            <a:endParaRPr lang="en-US" altLang="nl-NL" dirty="0"/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2788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92125" rtl="0" eaLnBrk="1" fontAlgn="base" hangingPunct="0">
              <a:lnSpc>
                <a:spcPct val="116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400" kern="1200">
                <a:solidFill>
                  <a:srgbClr val="000000"/>
                </a:solidFill>
                <a:latin typeface="Arial Rounded MT Bold" panose="020F0704030504030204" pitchFamily="34" charset="0"/>
                <a:ea typeface="DejaVu Sans"/>
                <a:cs typeface="DejaVu Sans"/>
              </a:defRPr>
            </a:lvl1pPr>
            <a:lvl2pPr marL="742950" indent="-28575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2pPr>
            <a:lvl3pPr marL="11430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3pPr>
            <a:lvl4pPr marL="16002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4pPr>
            <a:lvl5pPr marL="2057400" indent="-228600" algn="l" defTabSz="492125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Comic Sans MS" panose="030F0702030302020204" pitchFamily="66" charset="0"/>
                <a:ea typeface="DejaVu Sans"/>
                <a:cs typeface="DejaVu Sans"/>
              </a:defRPr>
            </a:lvl9pPr>
          </a:lstStyle>
          <a:p>
            <a:pPr>
              <a:defRPr/>
            </a:pPr>
            <a:fld id="{40D7B46D-B7EC-4D1D-AA22-3EB68DA00459}" type="slidenum">
              <a:rPr lang="en-US" altLang="nl-NL" smtClean="0"/>
              <a:pPr>
                <a:defRPr/>
              </a:pPr>
              <a:t>14</a:t>
            </a:fld>
            <a:endParaRPr lang="en-US" altLang="nl-NL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63680" y="3817883"/>
            <a:ext cx="8225280" cy="242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492125" rtl="0" eaLnBrk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rgbClr val="000000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92125" rtl="0" fontAlgn="base" hangingPunct="0">
              <a:lnSpc>
                <a:spcPct val="116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en-US" altLang="nl-NL" sz="1814" kern="0" dirty="0"/>
              <a:t>Internet banking fraud in the Netherlands (in million of euros)  </a:t>
            </a:r>
          </a:p>
          <a:p>
            <a:pPr>
              <a:defRPr/>
            </a:pPr>
            <a:endParaRPr lang="en-US" altLang="nl-NL" sz="1814" kern="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068938"/>
            <a:ext cx="7050240" cy="2429198"/>
          </a:xfrm>
          <a:prstGeom prst="rect">
            <a:avLst/>
          </a:prstGeom>
        </p:spPr>
      </p:pic>
      <p:sp>
        <p:nvSpPr>
          <p:cNvPr id="76805" name="TextBox 4"/>
          <p:cNvSpPr txBox="1">
            <a:spLocks noChangeArrowheads="1"/>
          </p:cNvSpPr>
          <p:nvPr/>
        </p:nvSpPr>
        <p:spPr bwMode="auto">
          <a:xfrm>
            <a:off x="5652120" y="4137630"/>
            <a:ext cx="2351405" cy="25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9" tIns="45714" rIns="91429" bIns="45714">
            <a:spAutoFit/>
          </a:bodyPr>
          <a:lstStyle/>
          <a:p>
            <a:pPr eaLnBrk="1">
              <a:lnSpc>
                <a:spcPct val="116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nl-NL" sz="1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[Source: </a:t>
            </a:r>
            <a:r>
              <a:rPr lang="en-US" altLang="nl-NL" sz="1000" dirty="0" err="1">
                <a:solidFill>
                  <a:schemeClr val="tx2"/>
                </a:solidFill>
                <a:latin typeface="Arial Rounded MT Bold" panose="020F0704030504030204" pitchFamily="34" charset="0"/>
              </a:rPr>
              <a:t>Betaalvereniging</a:t>
            </a:r>
            <a:r>
              <a:rPr lang="en-US" altLang="nl-NL" sz="1000" dirty="0">
                <a:solidFill>
                  <a:schemeClr val="tx2"/>
                </a:solidFill>
                <a:latin typeface="Arial Rounded MT Bold" panose="020F0704030504030204" pitchFamily="34" charset="0"/>
              </a:rPr>
              <a:t>]</a:t>
            </a:r>
            <a:endParaRPr lang="en-GB" altLang="nl-NL" sz="1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34F578C-823A-523C-B451-79E98D64DD3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1600"/>
            </a:br>
            <a:r>
              <a:rPr lang="en-GB" altLang="nl-NL"/>
              <a:t>Non-atomic check and use</a:t>
            </a:r>
            <a:br>
              <a:rPr lang="en-GB" altLang="nl-NL"/>
            </a:br>
            <a:r>
              <a:rPr lang="en-GB" altLang="nl-NL">
                <a:solidFill>
                  <a:schemeClr val="tx1"/>
                </a:solidFill>
              </a:rPr>
              <a:t>aka</a:t>
            </a:r>
            <a:r>
              <a:rPr lang="en-GB" altLang="nl-NL"/>
              <a:t> </a:t>
            </a:r>
            <a:br>
              <a:rPr lang="en-GB" altLang="nl-NL"/>
            </a:br>
            <a:r>
              <a:rPr lang="en-GB" altLang="nl-NL"/>
              <a:t>TOCTOU (Time of Check, Time of Use)</a:t>
            </a:r>
            <a:br>
              <a:rPr lang="en-GB" altLang="nl-NL"/>
            </a:br>
            <a:r>
              <a:rPr lang="en-GB" altLang="nl-NL">
                <a:solidFill>
                  <a:schemeClr val="tx1"/>
                </a:solidFill>
              </a:rPr>
              <a:t>or</a:t>
            </a:r>
            <a:br>
              <a:rPr lang="en-GB" altLang="nl-NL"/>
            </a:br>
            <a:r>
              <a:rPr lang="en-GB" altLang="nl-NL"/>
              <a:t>Race conditions</a:t>
            </a:r>
            <a:br>
              <a:rPr lang="en-GB" altLang="nl-NL" sz="1400"/>
            </a:br>
            <a:br>
              <a:rPr lang="en-GB" altLang="nl-NL" sz="2400"/>
            </a:br>
            <a:endParaRPr lang="en-GB" altLang="nl-NL" sz="2400"/>
          </a:p>
        </p:txBody>
      </p:sp>
      <p:sp>
        <p:nvSpPr>
          <p:cNvPr id="26627" name="Subtitle 2">
            <a:extLst>
              <a:ext uri="{FF2B5EF4-FFF2-40B4-BE49-F238E27FC236}">
                <a16:creationId xmlns:a16="http://schemas.microsoft.com/office/drawing/2014/main" id="{350A6AE2-3593-4868-F572-7D0730E156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altLang="nl-NL" sz="2800"/>
            </a:b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59E91625-1F5A-1405-276E-0DB3AE3CA0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Race condition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F05C635-A52F-8EEB-99EF-7803AA615F9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Two concurrent execution threads both execute the  statement</a:t>
            </a:r>
          </a:p>
          <a:p>
            <a:pPr marL="457200" indent="-457200" eaLnBrk="1" hangingPunct="1">
              <a:buFont typeface="Times New Roman" panose="02020603050405020304" pitchFamily="18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2000" b="1" dirty="0">
                <a:latin typeface="Courier New" panose="02070309020205020404" pitchFamily="49" charset="0"/>
              </a:rPr>
              <a:t>           x = x+1;</a:t>
            </a:r>
            <a:endParaRPr lang="en-US" altLang="nl-NL" sz="2000" dirty="0"/>
          </a:p>
          <a:p>
            <a:pPr marL="457200" indent="-457200" eaLnBrk="1" hangingPunct="1">
              <a:buFont typeface="Times New Roman" panose="02020603050405020304" pitchFamily="18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       where x initially has the value 0.</a:t>
            </a:r>
            <a:endParaRPr lang="en-US" altLang="nl-NL" sz="2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i="1" dirty="0"/>
              <a:t>What is the value of </a:t>
            </a:r>
            <a:r>
              <a:rPr lang="en-US" altLang="nl-NL" sz="1800" b="1" i="1" dirty="0">
                <a:latin typeface="Courier New" panose="02070309020205020404" pitchFamily="49" charset="0"/>
              </a:rPr>
              <a:t>x </a:t>
            </a:r>
            <a:r>
              <a:rPr lang="en-US" altLang="nl-NL" sz="1800" i="1" dirty="0"/>
              <a:t>in the end?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             Answer:  </a:t>
            </a:r>
            <a:r>
              <a:rPr lang="en-US" altLang="nl-NL" sz="1800" b="1" dirty="0">
                <a:latin typeface="Courier New" panose="02070309020205020404" pitchFamily="49" charset="0"/>
              </a:rPr>
              <a:t>x </a:t>
            </a:r>
            <a:r>
              <a:rPr lang="en-US" altLang="nl-NL" sz="1800" dirty="0"/>
              <a:t>can have the value 2 or 1</a:t>
            </a:r>
          </a:p>
          <a:p>
            <a:pPr marL="857250" lvl="1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600" dirty="0"/>
              <a:t>Worse still, in some languages, </a:t>
            </a:r>
            <a:r>
              <a:rPr lang="en-US" altLang="nl-NL" sz="1600" dirty="0" err="1"/>
              <a:t>eg</a:t>
            </a:r>
            <a:r>
              <a:rPr lang="en-US" altLang="nl-NL" sz="1600" dirty="0"/>
              <a:t>. Java, it can have an arbitrary value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The root cause of the problem is that </a:t>
            </a:r>
            <a:r>
              <a:rPr lang="en-US" altLang="nl-NL" sz="1800" b="1" dirty="0">
                <a:latin typeface="Courier New" panose="02070309020205020404" pitchFamily="49" charset="0"/>
              </a:rPr>
              <a:t>x = x+1</a:t>
            </a:r>
            <a:r>
              <a:rPr lang="en-US" altLang="nl-NL" sz="1800" dirty="0"/>
              <a:t> is not an </a:t>
            </a:r>
            <a:r>
              <a:rPr lang="en-US" altLang="nl-NL" sz="1800" dirty="0">
                <a:solidFill>
                  <a:schemeClr val="accent2"/>
                </a:solidFill>
              </a:rPr>
              <a:t>atomic operation</a:t>
            </a:r>
            <a:r>
              <a:rPr lang="en-US" altLang="nl-NL" sz="1800" dirty="0"/>
              <a:t>, but happens in two steps, reading x and assigning the new value, which may be </a:t>
            </a:r>
            <a:r>
              <a:rPr lang="en-US" altLang="nl-NL" sz="1800" dirty="0">
                <a:solidFill>
                  <a:schemeClr val="accent2"/>
                </a:solidFill>
              </a:rPr>
              <a:t>interleaved</a:t>
            </a:r>
            <a:r>
              <a:rPr lang="en-US" altLang="nl-NL" sz="1800" dirty="0"/>
              <a:t> in unexpected ways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Why can this lead to security problems?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Think of internet banking, and running two simultaneous  sessions with the same bank account… </a:t>
            </a:r>
            <a:r>
              <a:rPr lang="en-US" altLang="nl-NL" sz="1800" i="1" dirty="0"/>
              <a:t>Do try this at home! </a:t>
            </a:r>
            <a:r>
              <a:rPr lang="en-US" altLang="nl-NL" sz="1800" dirty="0">
                <a:sym typeface="Wingdings" panose="05000000000000000000" pitchFamily="2" charset="2"/>
              </a:rPr>
              <a:t></a:t>
            </a:r>
            <a:endParaRPr lang="en-US" altLang="nl-NL" sz="18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2000" dirty="0"/>
          </a:p>
          <a:p>
            <a:pPr marL="457200" indent="-457200" eaLnBrk="1" hangingPunct="1">
              <a:buFont typeface="Arial" panose="020B0604020202020204" pitchFamily="34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2200" dirty="0"/>
          </a:p>
          <a:p>
            <a:pPr marL="457200" indent="-457200" eaLnBrk="1" hangingPunct="1">
              <a:buFont typeface="Comic Sans MS" panose="030F0702030302020204" pitchFamily="66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dirty="0"/>
          </a:p>
          <a:p>
            <a:pPr marL="457200" indent="-457200" eaLnBrk="1" hangingPunct="1">
              <a:buFont typeface="Comic Sans MS" panose="030F0702030302020204" pitchFamily="66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A6604BA5-2BEE-1CA8-E04F-1830A100B5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en-GB" altLang="nl-NL" sz="1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1CB87827-EDBE-F757-F84B-B78E1A740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A classic source of (security) problems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2E0C16E8-DDEF-10DF-7911-A69068244B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lvl="1" indent="-341313" eaLnBrk="1" hangingPunct="1"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solidFill>
                  <a:schemeClr val="accent2"/>
                </a:solidFill>
              </a:rPr>
              <a:t>Race condition </a:t>
            </a:r>
            <a:r>
              <a:rPr lang="en-US" sz="2000" dirty="0">
                <a:solidFill>
                  <a:schemeClr val="tx1"/>
                </a:solidFill>
              </a:rPr>
              <a:t>aka </a:t>
            </a:r>
            <a:r>
              <a:rPr lang="en-US" sz="2000" dirty="0">
                <a:solidFill>
                  <a:schemeClr val="accent2"/>
                </a:solidFill>
              </a:rPr>
              <a:t>data race </a:t>
            </a:r>
            <a:r>
              <a:rPr lang="en-US" sz="2000" dirty="0"/>
              <a:t>is a common type of bug in concurrent programs </a:t>
            </a:r>
          </a:p>
          <a:p>
            <a:pPr marL="741363" lvl="2" indent="-341313" eaLnBrk="1" hangingPunct="1"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Basically: two execution threads mess with the same data or object (program variable, file, ...) at the same time</a:t>
            </a:r>
          </a:p>
          <a:p>
            <a:pPr marL="741363" lvl="2" indent="-341313" eaLnBrk="1" hangingPunct="1"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Not necessarily a </a:t>
            </a:r>
            <a:r>
              <a:rPr lang="en-US" sz="1800" i="1" dirty="0"/>
              <a:t>security  </a:t>
            </a:r>
            <a:r>
              <a:rPr lang="en-US" sz="1800" dirty="0"/>
              <a:t>bug, but it can be...</a:t>
            </a:r>
          </a:p>
          <a:p>
            <a:pPr marL="741363" lvl="2" indent="-341313" eaLnBrk="1" hangingPunct="1"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/>
          </a:p>
          <a:p>
            <a:pPr marL="341313" indent="-341313" eaLnBrk="1" hangingPunct="1">
              <a:buFont typeface="Comic Sans MS" pitchFamily="6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chemeClr val="accent2"/>
                </a:solidFill>
              </a:rPr>
              <a:t>Non-atomic check and use  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chemeClr val="accent2"/>
                </a:solidFill>
              </a:rPr>
              <a:t>     </a:t>
            </a:r>
            <a:r>
              <a:rPr lang="en-US" sz="2000" dirty="0">
                <a:solidFill>
                  <a:schemeClr val="tx1"/>
                </a:solidFill>
              </a:rPr>
              <a:t>aka</a:t>
            </a:r>
            <a:r>
              <a:rPr lang="en-GB" sz="2000" b="1" dirty="0">
                <a:solidFill>
                  <a:schemeClr val="accent2"/>
                </a:solidFill>
              </a:rPr>
              <a:t> </a:t>
            </a:r>
            <a:r>
              <a:rPr lang="en-US" sz="2000" dirty="0">
                <a:solidFill>
                  <a:schemeClr val="accent2"/>
                </a:solidFill>
              </a:rPr>
              <a:t>TOCTOU (Time Of Check, Time of Use) </a:t>
            </a:r>
          </a:p>
          <a:p>
            <a:pPr marL="0" indent="0" eaLnBrk="1" hangingPunct="1"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solidFill>
                  <a:schemeClr val="accent2"/>
                </a:solidFill>
              </a:rPr>
              <a:t>     </a:t>
            </a:r>
            <a:r>
              <a:rPr lang="en-US" sz="2000" dirty="0">
                <a:solidFill>
                  <a:schemeClr val="tx1"/>
                </a:solidFill>
              </a:rPr>
              <a:t>is a closely related type of security flaw</a:t>
            </a:r>
            <a:endParaRPr lang="en-US" sz="2000" b="1" dirty="0">
              <a:solidFill>
                <a:schemeClr val="tx1"/>
              </a:solidFill>
            </a:endParaRPr>
          </a:p>
          <a:p>
            <a:pPr marL="341313" indent="-341313" eaLnBrk="1" hangingPunct="1"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     </a:t>
            </a:r>
            <a:r>
              <a:rPr lang="en-US" sz="2000" dirty="0"/>
              <a:t>Problem: </a:t>
            </a:r>
            <a:r>
              <a:rPr lang="en-US" sz="2000" dirty="0">
                <a:solidFill>
                  <a:srgbClr val="009900"/>
                </a:solidFill>
              </a:rPr>
              <a:t>some </a:t>
            </a:r>
            <a:r>
              <a:rPr lang="en-US" sz="2000" u="sng" dirty="0">
                <a:solidFill>
                  <a:srgbClr val="009900"/>
                </a:solidFill>
              </a:rPr>
              <a:t>precondition</a:t>
            </a:r>
            <a:r>
              <a:rPr lang="en-US" sz="2000" dirty="0">
                <a:solidFill>
                  <a:srgbClr val="009900"/>
                </a:solidFill>
              </a:rPr>
              <a:t> required for an action is </a:t>
            </a:r>
            <a:r>
              <a:rPr lang="en-US" sz="2000" u="sng" dirty="0">
                <a:solidFill>
                  <a:srgbClr val="009900"/>
                </a:solidFill>
              </a:rPr>
              <a:t>invalidated</a:t>
            </a:r>
            <a:r>
              <a:rPr lang="en-US" sz="2000" dirty="0">
                <a:solidFill>
                  <a:srgbClr val="009900"/>
                </a:solidFill>
              </a:rPr>
              <a:t> between </a:t>
            </a:r>
            <a:r>
              <a:rPr lang="en-US" sz="2000" u="sng" dirty="0">
                <a:solidFill>
                  <a:srgbClr val="009900"/>
                </a:solidFill>
              </a:rPr>
              <a:t>the time it is checked</a:t>
            </a:r>
            <a:r>
              <a:rPr lang="en-US" sz="2000" dirty="0">
                <a:solidFill>
                  <a:srgbClr val="009900"/>
                </a:solidFill>
              </a:rPr>
              <a:t> and </a:t>
            </a:r>
            <a:r>
              <a:rPr lang="en-US" sz="2000" u="sng" dirty="0">
                <a:solidFill>
                  <a:srgbClr val="009900"/>
                </a:solidFill>
              </a:rPr>
              <a:t>the time the action is performed</a:t>
            </a:r>
          </a:p>
          <a:p>
            <a:pPr marL="741363" lvl="1" indent="-284163" eaLnBrk="1" hangingPunct="1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Typically, this precondition is access control condition</a:t>
            </a:r>
          </a:p>
          <a:p>
            <a:pPr marL="741363" lvl="1" indent="-284163" eaLnBrk="1" hangingPunct="1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Typically, it involves some concurrency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2F5E855D-727E-EBCD-4848-269AB94123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41B39A1-D310-4188-B76D-0BCFA889F98D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1EFE2008-68D8-81C4-2266-402473FB4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Classic UNIX race condition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D17B5AAD-BD52-8268-25B4-EA71C5C5DC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b="1" dirty="0" err="1">
                <a:solidFill>
                  <a:schemeClr val="accent2"/>
                </a:solidFill>
                <a:latin typeface="Courier New" pitchFamily="49" charset="0"/>
              </a:rPr>
              <a:t>lpr</a:t>
            </a:r>
            <a:r>
              <a:rPr lang="en-US" b="1" dirty="0">
                <a:solidFill>
                  <a:schemeClr val="accent2"/>
                </a:solidFill>
                <a:latin typeface="Courier New" pitchFamily="49" charset="0"/>
              </a:rPr>
              <a:t> –r 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Print utility with </a:t>
            </a:r>
            <a:r>
              <a:rPr lang="en-US" sz="1800" b="1" dirty="0">
                <a:latin typeface="Courier New" pitchFamily="49" charset="0"/>
              </a:rPr>
              <a:t>–r</a:t>
            </a:r>
            <a:r>
              <a:rPr lang="en-US" sz="1800" dirty="0"/>
              <a:t> option to remove file after printing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Could be used to delete arbitrary files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How?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User executes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lpr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–r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symlink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chemeClr val="accent2"/>
                </a:solidFill>
              </a:rPr>
              <a:t>                                                   </a:t>
            </a:r>
            <a:r>
              <a:rPr lang="en-US" sz="1800" dirty="0"/>
              <a:t>where  </a:t>
            </a:r>
            <a:r>
              <a:rPr lang="en-US" sz="1800" b="1" dirty="0" err="1">
                <a:solidFill>
                  <a:schemeClr val="accent2"/>
                </a:solidFill>
                <a:latin typeface="Courier New" pitchFamily="49" charset="0"/>
              </a:rPr>
              <a:t>symlink</a:t>
            </a:r>
            <a:r>
              <a:rPr lang="en-US" sz="1800" b="1" dirty="0">
                <a:latin typeface="Courier New" pitchFamily="49" charset="0"/>
              </a:rPr>
              <a:t> </a:t>
            </a:r>
            <a:r>
              <a:rPr lang="en-US" sz="1800" dirty="0"/>
              <a:t>is a symbolic link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OS checks that user has permission to read &amp; delete this file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While the file is printing move the link is moved, </a:t>
            </a:r>
            <a:r>
              <a:rPr lang="en-US" sz="1800" dirty="0" err="1"/>
              <a:t>eg</a:t>
            </a:r>
            <a:r>
              <a:rPr lang="en-US" sz="1800" dirty="0"/>
              <a:t> to  </a:t>
            </a:r>
            <a:r>
              <a:rPr lang="en-US" sz="1800" b="1" dirty="0">
                <a:latin typeface="Courier New" pitchFamily="49" charset="0"/>
              </a:rPr>
              <a:t>/etc/</a:t>
            </a:r>
            <a:r>
              <a:rPr lang="en-US" sz="1800" b="1" dirty="0" err="1">
                <a:latin typeface="Courier New" pitchFamily="49" charset="0"/>
              </a:rPr>
              <a:t>passwd</a:t>
            </a:r>
            <a:r>
              <a:rPr lang="en-US" sz="1800" b="1" dirty="0">
                <a:latin typeface="Courier New" pitchFamily="49" charset="0"/>
              </a:rPr>
              <a:t> </a:t>
            </a:r>
            <a:endParaRPr lang="en-US" sz="1800" dirty="0"/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after printing  </a:t>
            </a:r>
            <a:r>
              <a:rPr lang="en-US" sz="1800" b="1" dirty="0" err="1">
                <a:latin typeface="Courier New" pitchFamily="49" charset="0"/>
              </a:rPr>
              <a:t>lpr,</a:t>
            </a:r>
            <a:r>
              <a:rPr lang="en-US" sz="1800" dirty="0" err="1"/>
              <a:t>which</a:t>
            </a:r>
            <a:r>
              <a:rPr lang="en-US" sz="1800" dirty="0"/>
              <a:t> has </a:t>
            </a:r>
            <a:r>
              <a:rPr lang="en-US" sz="1800" i="1" dirty="0"/>
              <a:t>root permission</a:t>
            </a:r>
            <a:r>
              <a:rPr lang="en-US" sz="1800" dirty="0"/>
              <a:t>, deletes </a:t>
            </a:r>
            <a:r>
              <a:rPr lang="en-US" sz="1800" b="1" dirty="0">
                <a:latin typeface="Courier New" pitchFamily="49" charset="0"/>
              </a:rPr>
              <a:t>/etc/</a:t>
            </a:r>
            <a:r>
              <a:rPr lang="en-US" sz="1800" b="1" dirty="0" err="1">
                <a:latin typeface="Courier New" pitchFamily="49" charset="0"/>
              </a:rPr>
              <a:t>passwd</a:t>
            </a:r>
            <a:r>
              <a:rPr lang="en-US" sz="1800" b="1" dirty="0">
                <a:latin typeface="Courier New" pitchFamily="49" charset="0"/>
              </a:rPr>
              <a:t> </a:t>
            </a:r>
          </a:p>
          <a:p>
            <a:pPr marL="914400" lvl="1" indent="-457200" eaLnBrk="1" hangingPunct="1">
              <a:lnSpc>
                <a:spcPct val="90000"/>
              </a:lnSpc>
              <a:spcBef>
                <a:spcPts val="500"/>
              </a:spcBef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dirty="0"/>
              <a:t>Root of the problem: </a:t>
            </a:r>
            <a:r>
              <a:rPr lang="en-US" sz="1800" dirty="0">
                <a:solidFill>
                  <a:srgbClr val="FF0000"/>
                </a:solidFill>
              </a:rPr>
              <a:t>time between check (2) and use (4)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Tx/>
              <a:buChar char="-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/>
          </a:p>
          <a:p>
            <a:pPr marL="741363" lvl="1" indent="-284163" eaLnBrk="1" hangingPunct="1">
              <a:lnSpc>
                <a:spcPct val="90000"/>
              </a:lnSpc>
              <a:spcBef>
                <a:spcPts val="500"/>
              </a:spcBef>
              <a:buFont typeface="Comic Sans MS" pitchFamily="6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US" sz="1800" dirty="0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28ADBCEE-8086-66A2-AE0B-28D5EE6CCF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2EA2BF8-27F5-4F7F-BE7E-39BF7CF615BB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C69841BB-F454-5CF9-6D16-DE336A411F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Learning from past mistakes?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E1DE31D-BB1C-5C55-A942-772AEA4E86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lnSpc>
                <a:spcPct val="90000"/>
              </a:lnSpc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sz="1800" b="1" dirty="0" err="1">
                <a:latin typeface="Courier New" pitchFamily="49" charset="0"/>
              </a:rPr>
              <a:t>lpr</a:t>
            </a:r>
            <a:r>
              <a:rPr lang="en-US" sz="1800" b="1" dirty="0">
                <a:latin typeface="Courier New" pitchFamily="49" charset="0"/>
              </a:rPr>
              <a:t> –r</a:t>
            </a:r>
            <a:r>
              <a:rPr lang="en-GB" sz="1800" dirty="0"/>
              <a:t> is a classic security flaw from the 1970s, but similar flaws happen decades later </a:t>
            </a:r>
          </a:p>
          <a:p>
            <a:pPr marL="341313" indent="-341313" eaLnBrk="1" hangingPunct="1">
              <a:lnSpc>
                <a:spcPct val="90000"/>
              </a:lnSpc>
              <a:buFont typeface="Times New Roman" pitchFamily="16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/>
          </a:p>
          <a:p>
            <a:pPr marL="457200" lvl="1" indent="0" eaLnBrk="1" hangingPunct="1">
              <a:lnSpc>
                <a:spcPct val="90000"/>
              </a:lnSpc>
              <a:spcBef>
                <a:spcPts val="450"/>
              </a:spcBef>
              <a:buClr>
                <a:srgbClr val="009900"/>
              </a:buClr>
              <a:buFont typeface="Times New Roman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>
                <a:solidFill>
                  <a:srgbClr val="009900"/>
                </a:solidFill>
              </a:rPr>
              <a:t>CVE-2003-1073</a:t>
            </a:r>
            <a:br>
              <a:rPr lang="en-GB" sz="1800" dirty="0">
                <a:solidFill>
                  <a:srgbClr val="009900"/>
                </a:solidFill>
              </a:rPr>
            </a:br>
            <a:r>
              <a:rPr lang="en-GB" sz="1800" dirty="0">
                <a:solidFill>
                  <a:srgbClr val="009900"/>
                </a:solidFill>
              </a:rPr>
              <a:t>A race condition in the </a:t>
            </a:r>
            <a:r>
              <a:rPr lang="en-US" sz="1800" b="1" dirty="0">
                <a:solidFill>
                  <a:schemeClr val="accent2"/>
                </a:solidFill>
                <a:latin typeface="Courier New" pitchFamily="49" charset="0"/>
              </a:rPr>
              <a:t>at</a:t>
            </a:r>
            <a:r>
              <a:rPr lang="en-GB" sz="1800" dirty="0">
                <a:solidFill>
                  <a:srgbClr val="009900"/>
                </a:solidFill>
              </a:rPr>
              <a:t> command for Solaris 2.6 through 9 allows local users to delete arbitrary files via the -r argument with .. sequences in the job name, then modifying the directory structure after at checks permissions to delete the file and before the deletion actually takes place</a:t>
            </a:r>
          </a:p>
          <a:p>
            <a:pPr marL="741363" lvl="1" indent="-284163" eaLnBrk="1" hangingPunct="1">
              <a:lnSpc>
                <a:spcPct val="90000"/>
              </a:lnSpc>
              <a:spcBef>
                <a:spcPts val="450"/>
              </a:spcBef>
              <a:buClr>
                <a:srgbClr val="009900"/>
              </a:buClr>
              <a:buFont typeface="Comic Sans MS" pitchFamily="6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>
              <a:solidFill>
                <a:srgbClr val="009900"/>
              </a:solidFill>
            </a:endParaRPr>
          </a:p>
          <a:p>
            <a:pPr marL="341313" indent="-341313" eaLnBrk="1" hangingPunct="1">
              <a:lnSpc>
                <a:spcPct val="90000"/>
              </a:lnSpc>
              <a:spcBef>
                <a:spcPts val="4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/>
              <a:t>     Combination of race condition with failure to check that file names do not contain ..</a:t>
            </a: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06B60A12-9F25-CADE-55F2-C0CCEAA6D7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DE6731D-99DD-4DB5-93F1-7E58763F5A79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 bwMode="auto">
          <a:xfrm>
            <a:off x="870247" y="21530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2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/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5" name="Afgeronde rechthoek 24"/>
          <p:cNvSpPr/>
          <p:nvPr/>
        </p:nvSpPr>
        <p:spPr bwMode="auto">
          <a:xfrm>
            <a:off x="3415351" y="3144099"/>
            <a:ext cx="1556307" cy="54030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9" name="Afgeronde rechthoek 28"/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2" name="Afgeronde rechthoek 31"/>
          <p:cNvSpPr/>
          <p:nvPr/>
        </p:nvSpPr>
        <p:spPr bwMode="auto">
          <a:xfrm>
            <a:off x="906494" y="3161276"/>
            <a:ext cx="1052685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/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/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/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/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/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/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0" name="Afgeronde rechthoek 39"/>
          <p:cNvSpPr/>
          <p:nvPr/>
        </p:nvSpPr>
        <p:spPr bwMode="auto">
          <a:xfrm>
            <a:off x="3035126" y="1883376"/>
            <a:ext cx="1369656" cy="1068818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>
                <a:solidFill>
                  <a:srgbClr val="C00000"/>
                </a:solidFill>
                <a:latin typeface="Arial Rounded MT Bold" panose="020F0704030504030204" pitchFamily="34" charset="0"/>
              </a:rPr>
              <a:t>Vague </a:t>
            </a:r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/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/>
          <p:cNvSpPr/>
          <p:nvPr/>
        </p:nvSpPr>
        <p:spPr bwMode="auto">
          <a:xfrm>
            <a:off x="5009813" y="3310140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/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/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  <p:sp>
        <p:nvSpPr>
          <p:cNvPr id="2" name="Afgeronde rechthoek 31">
            <a:extLst>
              <a:ext uri="{FF2B5EF4-FFF2-40B4-BE49-F238E27FC236}">
                <a16:creationId xmlns:a16="http://schemas.microsoft.com/office/drawing/2014/main" id="{D742487B-4EB1-5D23-8855-D244F2584746}"/>
              </a:ext>
            </a:extLst>
          </p:cNvPr>
          <p:cNvSpPr/>
          <p:nvPr/>
        </p:nvSpPr>
        <p:spPr bwMode="auto">
          <a:xfrm>
            <a:off x="2002331" y="3106241"/>
            <a:ext cx="1134953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leaked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credentials</a:t>
            </a:r>
          </a:p>
        </p:txBody>
      </p:sp>
    </p:spTree>
    <p:extLst>
      <p:ext uri="{BB962C8B-B14F-4D97-AF65-F5344CB8AC3E}">
        <p14:creationId xmlns:p14="http://schemas.microsoft.com/office/powerpoint/2010/main" val="231047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15490143-46E9-03E4-BBFC-A7ED9C379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Another classic:  </a:t>
            </a:r>
            <a:r>
              <a:rPr lang="en-US" altLang="nl-NL" b="1">
                <a:latin typeface="Courier New" panose="02070309020205020404" pitchFamily="49" charset="0"/>
              </a:rPr>
              <a:t>mkdir</a:t>
            </a:r>
            <a:r>
              <a:rPr lang="en-US" altLang="nl-NL"/>
              <a:t> on Unix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1D7065A-5637-C743-4FE3-EB5E35CF77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b="1" dirty="0" err="1">
                <a:latin typeface="Courier New" panose="02070309020205020404" pitchFamily="49" charset="0"/>
              </a:rPr>
              <a:t>mkdir</a:t>
            </a:r>
            <a:r>
              <a:rPr lang="en-US" altLang="nl-NL" sz="1800" dirty="0"/>
              <a:t> creates a new directory/folder</a:t>
            </a:r>
          </a:p>
          <a:p>
            <a:pPr marL="457200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This program executes as root  </a:t>
            </a:r>
          </a:p>
          <a:p>
            <a:pPr marL="857250" lvl="1" indent="-457200" eaLnBrk="1" hangingPunct="1">
              <a:buFont typeface="Courier New" panose="02070309020205020404" pitchFamily="49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600" dirty="0"/>
              <a:t>in Linux terminology, it is </a:t>
            </a:r>
            <a:r>
              <a:rPr lang="en-US" altLang="nl-NL" sz="1600" b="1" dirty="0" err="1">
                <a:latin typeface="Courier New" panose="02070309020205020404" pitchFamily="49" charset="0"/>
              </a:rPr>
              <a:t>setuid</a:t>
            </a:r>
            <a:r>
              <a:rPr lang="en-US" altLang="nl-NL" sz="1600" b="1" dirty="0">
                <a:latin typeface="Courier New" panose="02070309020205020404" pitchFamily="49" charset="0"/>
              </a:rPr>
              <a:t> root</a:t>
            </a:r>
            <a:endParaRPr lang="en-US" altLang="nl-NL" sz="1600" dirty="0"/>
          </a:p>
          <a:p>
            <a:pPr marL="457200" indent="-457200" eaLnBrk="1" hangingPunct="1">
              <a:buFont typeface="Comic Sans MS" panose="030F0702030302020204" pitchFamily="66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dirty="0"/>
          </a:p>
          <a:p>
            <a:pPr marL="457200" indent="-457200" eaLnBrk="1" hangingPunct="1">
              <a:buFont typeface="Comic Sans MS" panose="030F0702030302020204" pitchFamily="66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It creates new directory </a:t>
            </a:r>
            <a:r>
              <a:rPr lang="en-US" altLang="nl-NL" sz="1800" i="1" dirty="0">
                <a:solidFill>
                  <a:srgbClr val="009900"/>
                </a:solidFill>
              </a:rPr>
              <a:t>non-atomically</a:t>
            </a:r>
            <a:r>
              <a:rPr lang="en-US" altLang="nl-NL" sz="1800" dirty="0"/>
              <a:t>,  in several steps:</a:t>
            </a:r>
          </a:p>
          <a:p>
            <a:pPr marL="914400" lvl="1" indent="-457200" eaLnBrk="1" hangingPunct="1">
              <a:buFont typeface="Comic Sans MS" panose="030F0702030302020204" pitchFamily="6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enter super-user mode</a:t>
            </a:r>
          </a:p>
          <a:p>
            <a:pPr marL="914400" lvl="1" indent="-457200" eaLnBrk="1" hangingPunct="1">
              <a:buFont typeface="Comic Sans MS" panose="030F0702030302020204" pitchFamily="6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creates the directory, with owner is root</a:t>
            </a:r>
          </a:p>
          <a:p>
            <a:pPr marL="914400" lvl="1" indent="-457200" eaLnBrk="1" hangingPunct="1">
              <a:buFont typeface="Comic Sans MS" panose="030F0702030302020204" pitchFamily="6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sets the owner, to whoever invoked </a:t>
            </a:r>
            <a:r>
              <a:rPr lang="en-US" altLang="nl-NL" sz="1800" b="1" dirty="0" err="1">
                <a:latin typeface="Courier New" panose="02070309020205020404" pitchFamily="49" charset="0"/>
              </a:rPr>
              <a:t>mkdir</a:t>
            </a:r>
            <a:endParaRPr lang="en-US" altLang="nl-NL" sz="1800" dirty="0"/>
          </a:p>
          <a:p>
            <a:pPr marL="914400" lvl="1" indent="-457200" eaLnBrk="1" hangingPunct="1">
              <a:buFont typeface="Comic Sans MS" panose="030F0702030302020204" pitchFamily="66" charset="0"/>
              <a:buAutoNum type="arabicPeriod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exit super-user mode</a:t>
            </a:r>
            <a:endParaRPr lang="en-US" altLang="nl-NL" sz="1800" b="1" dirty="0">
              <a:latin typeface="Courier New" panose="02070309020205020404" pitchFamily="49" charset="0"/>
            </a:endParaRPr>
          </a:p>
          <a:p>
            <a:pPr marL="914400" lvl="1" indent="-457200" eaLnBrk="1" hangingPunct="1">
              <a:buFont typeface="Courier New" panose="02070309020205020404" pitchFamily="49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b="1" dirty="0">
              <a:latin typeface="Courier New" panose="02070309020205020404" pitchFamily="49" charset="0"/>
            </a:endParaRPr>
          </a:p>
          <a:p>
            <a:pPr marL="457200" indent="-457200" eaLnBrk="1" hangingPunct="1">
              <a:buFont typeface="Comic Sans MS" panose="030F0702030302020204" pitchFamily="66" charset="0"/>
              <a:buChar char="•"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r>
              <a:rPr lang="en-US" altLang="nl-NL" sz="1800" dirty="0"/>
              <a:t>Attack: by creating a </a:t>
            </a:r>
            <a:r>
              <a:rPr lang="en-US" altLang="nl-NL" sz="1800" dirty="0">
                <a:solidFill>
                  <a:srgbClr val="009900"/>
                </a:solidFill>
              </a:rPr>
              <a:t>symbolic link</a:t>
            </a:r>
            <a:r>
              <a:rPr lang="en-US" altLang="nl-NL" sz="1800" dirty="0"/>
              <a:t> between steps 2 and 3, attacker can own any file</a:t>
            </a:r>
          </a:p>
          <a:p>
            <a:pPr marL="457200" indent="-457200" eaLnBrk="1" hangingPunct="1">
              <a:buFont typeface="Comic Sans MS" panose="030F0702030302020204" pitchFamily="66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dirty="0"/>
          </a:p>
          <a:p>
            <a:pPr marL="457200" indent="-457200" eaLnBrk="1" hangingPunct="1">
              <a:buFont typeface="Comic Sans MS" panose="030F0702030302020204" pitchFamily="66" charset="0"/>
              <a:buNone/>
              <a:tabLst>
                <a:tab pos="1027113" algn="l"/>
                <a:tab pos="1941513" algn="l"/>
                <a:tab pos="2855913" algn="l"/>
                <a:tab pos="3770313" algn="l"/>
                <a:tab pos="4684713" algn="l"/>
                <a:tab pos="5599113" algn="l"/>
                <a:tab pos="6513513" algn="l"/>
                <a:tab pos="7427913" algn="l"/>
                <a:tab pos="8342313" algn="l"/>
                <a:tab pos="9256713" algn="l"/>
                <a:tab pos="10171113" algn="l"/>
              </a:tabLst>
              <a:defRPr/>
            </a:pPr>
            <a:endParaRPr lang="en-US" altLang="nl-NL" sz="1800" dirty="0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60985928-F9A4-6AC0-8B23-96E477D7F0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F170E49-0EC6-4C8C-8F50-560A4DD50C6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43323FAA-809A-16BE-50A7-CBAAE361E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Example race condition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2C34BF3-B1A2-AC40-EC53-9D03202272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2000" b="1">
                <a:latin typeface="Courier New" panose="02070309020205020404" pitchFamily="49" charset="0"/>
              </a:rPr>
              <a:t>   </a:t>
            </a:r>
            <a:r>
              <a:rPr lang="en-US" altLang="nl-NL" sz="1800" b="1">
                <a:latin typeface="Courier New" panose="02070309020205020404" pitchFamily="49" charset="0"/>
              </a:rPr>
              <a:t>const char *filename="/tmp/erik";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if (access(filename, R_OK)!=0) {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   ... // handle error and exit;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}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// file exists and we have access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int fd open (filename, O_RDONLY);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 b="1">
                <a:latin typeface="Courier New" panose="02070309020205020404" pitchFamily="49" charset="0"/>
              </a:rPr>
              <a:t>   ...</a:t>
            </a:r>
          </a:p>
          <a:p>
            <a:pPr eaLnBrk="1" hangingPunct="1">
              <a:spcBef>
                <a:spcPts val="50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nl-NL" sz="2000" b="1">
              <a:latin typeface="Courier New" panose="02070309020205020404" pitchFamily="49" charset="0"/>
            </a:endParaRPr>
          </a:p>
          <a:p>
            <a:pPr eaLnBrk="1" hangingPunct="1"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  Between calls to </a:t>
            </a:r>
            <a:r>
              <a:rPr lang="en-US" altLang="nl-NL" sz="1800" b="1">
                <a:latin typeface="Courier New" panose="02070309020205020404" pitchFamily="49" charset="0"/>
              </a:rPr>
              <a:t>access</a:t>
            </a:r>
            <a:r>
              <a:rPr lang="en-US" altLang="nl-NL" sz="1800"/>
              <a:t> and </a:t>
            </a:r>
            <a:r>
              <a:rPr lang="en-US" altLang="nl-NL" sz="1800" b="1">
                <a:latin typeface="Courier New" panose="02070309020205020404" pitchFamily="49" charset="0"/>
              </a:rPr>
              <a:t>open </a:t>
            </a:r>
            <a:r>
              <a:rPr lang="en-US" altLang="nl-NL" sz="1800"/>
              <a:t>the file might be removed, or a symbolic link in the path might be reset!</a:t>
            </a: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235D7FB5-5D82-F613-90C8-BA0EC26DB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F3460FD-EBDE-4D3C-88D7-5BC527AC9FC4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6003BDCA-462C-0AE7-D0F0-8E116D6E05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nl-NL"/>
              <a:t>Race condition &amp; file systems</a:t>
            </a: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09FF75E5-7653-059D-63FF-140376399A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1313" indent="-341313" eaLnBrk="1" hangingPunct="1"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Interaction with the file system is common source of TOCTOU issues</a:t>
            </a:r>
          </a:p>
          <a:p>
            <a:pPr marL="341313" indent="-341313" eaLnBrk="1" hangingPunct="1"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nl-NL" sz="1800"/>
          </a:p>
          <a:p>
            <a:pPr marL="341313" indent="-341313" eaLnBrk="1" hangingPunct="1"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Signs of trouble:</a:t>
            </a:r>
          </a:p>
          <a:p>
            <a:pPr marL="341313" indent="-341313" eaLnBrk="1" hangingPunct="1"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nl-NL" sz="1800"/>
          </a:p>
          <a:p>
            <a:pPr marL="341313" indent="-341313" eaLnBrk="1" hangingPunct="1">
              <a:buFont typeface="Comic Sans MS" panose="030F0702030302020204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Access to files using </a:t>
            </a:r>
            <a:r>
              <a:rPr lang="en-US" altLang="nl-NL" sz="1800">
                <a:solidFill>
                  <a:srgbClr val="009900"/>
                </a:solidFill>
              </a:rPr>
              <a:t>filenames</a:t>
            </a:r>
            <a:r>
              <a:rPr lang="en-US" altLang="nl-NL" sz="1800"/>
              <a:t> rather than </a:t>
            </a:r>
            <a:r>
              <a:rPr lang="en-US" altLang="nl-NL" sz="1800">
                <a:solidFill>
                  <a:srgbClr val="009900"/>
                </a:solidFill>
              </a:rPr>
              <a:t>file handles </a:t>
            </a:r>
            <a:r>
              <a:rPr lang="en-US" altLang="nl-NL" sz="1800">
                <a:solidFill>
                  <a:schemeClr val="tx1"/>
                </a:solidFill>
              </a:rPr>
              <a:t>or</a:t>
            </a:r>
            <a:r>
              <a:rPr lang="en-US" altLang="nl-NL" sz="1800">
                <a:solidFill>
                  <a:srgbClr val="009900"/>
                </a:solidFill>
              </a:rPr>
              <a:t> file descriptors</a:t>
            </a:r>
          </a:p>
          <a:p>
            <a:pPr marL="741363" lvl="1" indent="-284163" eaLnBrk="1" hangingPunct="1">
              <a:spcBef>
                <a:spcPts val="500"/>
              </a:spcBef>
              <a:buFont typeface="Comic Sans MS" panose="030F0702030302020204" pitchFamily="6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600"/>
              <a:t>filenames may point to different files at different moments in time</a:t>
            </a:r>
          </a:p>
          <a:p>
            <a:pPr marL="741363" lvl="1" indent="-284163" eaLnBrk="1" hangingPunct="1">
              <a:spcBef>
                <a:spcPts val="500"/>
              </a:spcBef>
              <a:buFont typeface="Comic Sans MS" panose="030F0702030302020204" pitchFamily="6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altLang="nl-NL" sz="1800"/>
          </a:p>
          <a:p>
            <a:pPr marL="341313" indent="-341313" eaLnBrk="1" hangingPunct="1">
              <a:buFont typeface="Comic Sans MS" panose="030F0702030302020204" pitchFamily="6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Creating files or directories in publicly accessible places, for instance </a:t>
            </a:r>
            <a:r>
              <a:rPr lang="en-US" altLang="nl-NL" sz="1800" b="1">
                <a:latin typeface="Courier New" panose="02070309020205020404" pitchFamily="49" charset="0"/>
              </a:rPr>
              <a:t>/tmp</a:t>
            </a:r>
          </a:p>
          <a:p>
            <a:pPr marL="741363" lvl="1" indent="-284163" eaLnBrk="1" hangingPunct="1">
              <a:buFont typeface="Comic Sans MS" panose="030F0702030302020204" pitchFamily="6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altLang="nl-NL" sz="1800"/>
              <a:t>especially if these have predictable file names</a:t>
            </a:r>
          </a:p>
        </p:txBody>
      </p:sp>
      <p:sp>
        <p:nvSpPr>
          <p:cNvPr id="40964" name="Slide Number Placeholder 3">
            <a:extLst>
              <a:ext uri="{FF2B5EF4-FFF2-40B4-BE49-F238E27FC236}">
                <a16:creationId xmlns:a16="http://schemas.microsoft.com/office/drawing/2014/main" id="{ADE4195D-A60C-0482-CFC9-664C6A2339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E0463EA2-5540-41AA-9550-7C9716611E2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en-GB" altLang="nl-NL" sz="1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95C71F2-1D02-618B-5700-87E033DB42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/>
              <a:t>Spot the race condition!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6349E4F7-4A60-72E1-9A26-924AB2A09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public class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SimpleServlet</a:t>
            </a:r>
            <a:r>
              <a:rPr lang="en-GB" altLang="nl-NL" sz="1800" b="1">
                <a:latin typeface="Arial Narrow" panose="020B0606020202030204" pitchFamily="34" charset="0"/>
              </a:rPr>
              <a:t> extends HttpServlet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private String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query</a:t>
            </a:r>
            <a:r>
              <a:rPr lang="en-GB" altLang="nl-NL" sz="1800" b="1">
                <a:latin typeface="Arial Narrow" panose="020B0606020202030204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public void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doGet</a:t>
            </a:r>
            <a:r>
              <a:rPr lang="en-GB" altLang="nl-NL" sz="1800" b="1">
                <a:latin typeface="Arial Narrow" panose="020B0606020202030204" pitchFamily="34" charset="0"/>
              </a:rPr>
              <a:t>(HttpServletRequest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request</a:t>
            </a:r>
            <a:r>
              <a:rPr lang="en-GB" altLang="nl-NL" sz="1800" b="1">
                <a:latin typeface="Arial Narrow" panose="020B0606020202030204" pitchFamily="34" charset="0"/>
              </a:rPr>
              <a:t>,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    HttpServletResponse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response</a:t>
            </a:r>
            <a:r>
              <a:rPr lang="en-GB" altLang="nl-NL" sz="1800" b="1"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throws ServletException, IOException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try { Connection conn =    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DriverManager.getConnection("jdbc:odbc ... ");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query = "INSERT INTO roles" + "(userId, userRole)" +    "VALUES "  + "('"  +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request.getParameter("userId") + "'," +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"'standard')";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Statement stmt = conn.createStatement();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stmt.executeUpdate(query);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} catch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}</a:t>
            </a:r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F699E9E8-2B32-B259-5EE3-0F425D406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76ABCB2-4A8B-469B-AF51-8F2D4983BB09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en-GB" altLang="nl-NL" sz="14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2888CB98-C811-1C59-0F2C-BC59A50598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/>
              <a:t>Spot the race condition!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C67FF86E-2444-DD16-D865-2E72D54405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4213" y="1125538"/>
            <a:ext cx="7770812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public class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SimpleServlet</a:t>
            </a:r>
            <a:r>
              <a:rPr lang="en-GB" altLang="nl-NL" sz="1800" b="1">
                <a:latin typeface="Arial Narrow" panose="020B0606020202030204" pitchFamily="34" charset="0"/>
              </a:rPr>
              <a:t> extends HttpServlet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private String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query</a:t>
            </a:r>
            <a:r>
              <a:rPr lang="en-GB" altLang="nl-NL" sz="1800" b="1">
                <a:latin typeface="Arial Narrow" panose="020B0606020202030204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public void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doGet</a:t>
            </a:r>
            <a:r>
              <a:rPr lang="en-GB" altLang="nl-NL" sz="1800" b="1">
                <a:latin typeface="Arial Narrow" panose="020B0606020202030204" pitchFamily="34" charset="0"/>
              </a:rPr>
              <a:t>(HttpServletRequest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request</a:t>
            </a:r>
            <a:r>
              <a:rPr lang="en-GB" altLang="nl-NL" sz="1800" b="1">
                <a:latin typeface="Arial Narrow" panose="020B0606020202030204" pitchFamily="34" charset="0"/>
              </a:rPr>
              <a:t>,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    HttpServletResponse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response</a:t>
            </a:r>
            <a:r>
              <a:rPr lang="en-GB" altLang="nl-NL" sz="1800" b="1"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throws ServletException, IOException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try { Connection conn =    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DriverManager.getConnection("jdbc:odbc ... ");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query = "INSERT INTO roles" + "(userId, userRole)" +    "VALUES "  + "('"  +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request.getParameter("userId") + "'," +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"'standard')";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Statement stmt = conn.createStatement();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stmt.executeUpdate(query);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} catch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}</a:t>
            </a: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047A1A69-E3AE-C5C3-0F7F-C634DF724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A804C19-541E-4F6D-B528-C58BD4019FD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en-GB" altLang="nl-NL" sz="1400"/>
          </a:p>
        </p:txBody>
      </p:sp>
      <p:sp>
        <p:nvSpPr>
          <p:cNvPr id="9217" name="AutoShape 1">
            <a:extLst>
              <a:ext uri="{FF2B5EF4-FFF2-40B4-BE49-F238E27FC236}">
                <a16:creationId xmlns:a16="http://schemas.microsoft.com/office/drawing/2014/main" id="{3708E213-F475-3648-4C36-FE407BADA8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788" y="971550"/>
            <a:ext cx="3554412" cy="1227138"/>
          </a:xfrm>
          <a:prstGeom prst="wedgeRoundRectCallout">
            <a:avLst>
              <a:gd name="adj1" fmla="val -56088"/>
              <a:gd name="adj2" fmla="val 35875"/>
              <a:gd name="adj3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 sz="1800"/>
              <a:t>Concurrent calls of </a:t>
            </a:r>
            <a:r>
              <a:rPr lang="en-GB" altLang="nl-NL" sz="1800" b="1">
                <a:latin typeface="Arial Narrow" panose="020B0606020202030204" pitchFamily="34" charset="0"/>
              </a:rPr>
              <a:t>doGet</a:t>
            </a:r>
            <a:r>
              <a:rPr lang="en-GB" altLang="nl-NL" sz="1800"/>
              <a:t> will act on the </a:t>
            </a:r>
            <a:r>
              <a:rPr lang="en-GB" altLang="nl-NL" sz="1800" i="1"/>
              <a:t>same</a:t>
            </a:r>
            <a:r>
              <a:rPr lang="en-GB" altLang="nl-NL" sz="1800"/>
              <a:t>  </a:t>
            </a:r>
            <a:r>
              <a:rPr lang="en-GB" altLang="nl-NL" sz="1800" b="1">
                <a:latin typeface="Arial Narrow" panose="020B0606020202030204" pitchFamily="34" charset="0"/>
              </a:rPr>
              <a:t>Servlet </a:t>
            </a:r>
            <a:r>
              <a:rPr lang="en-GB" altLang="nl-NL" sz="1800"/>
              <a:t>object and hence use the </a:t>
            </a:r>
            <a:r>
              <a:rPr lang="en-GB" altLang="nl-NL" sz="1800" i="1"/>
              <a:t>same</a:t>
            </a:r>
            <a:r>
              <a:rPr lang="en-GB" altLang="nl-NL" sz="1800"/>
              <a:t> instance field </a:t>
            </a:r>
            <a:r>
              <a:rPr lang="en-GB" altLang="nl-NL" sz="2000" b="1">
                <a:latin typeface="Courier New" panose="02070309020205020404" pitchFamily="49" charset="0"/>
              </a:rPr>
              <a:t>query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1">
            <a:extLst>
              <a:ext uri="{FF2B5EF4-FFF2-40B4-BE49-F238E27FC236}">
                <a16:creationId xmlns:a16="http://schemas.microsoft.com/office/drawing/2014/main" id="{49A950DF-FF69-3FBD-FC28-A4559C1A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5600" y="1117600"/>
            <a:ext cx="3394075" cy="1258888"/>
          </a:xfrm>
          <a:prstGeom prst="wedgeRoundRectCallout">
            <a:avLst>
              <a:gd name="adj1" fmla="val -126060"/>
              <a:gd name="adj2" fmla="val 83458"/>
              <a:gd name="adj3" fmla="val 16667"/>
            </a:avLst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GB" altLang="nl-NL" sz="1800"/>
              <a:t>Fix: now every (possibly concurrent) call of </a:t>
            </a:r>
            <a:r>
              <a:rPr lang="en-GB" altLang="nl-NL" sz="1800" b="1">
                <a:latin typeface="Arial Narrow" panose="020B0606020202030204" pitchFamily="34" charset="0"/>
              </a:rPr>
              <a:t>doGet</a:t>
            </a:r>
            <a:r>
              <a:rPr lang="en-GB" altLang="nl-NL" sz="1800">
                <a:latin typeface="Comic Sans MS" panose="030F0702030302020204" pitchFamily="66" charset="0"/>
              </a:rPr>
              <a:t> </a:t>
            </a:r>
            <a:r>
              <a:rPr lang="en-GB" altLang="nl-NL" sz="1800"/>
              <a:t>has</a:t>
            </a:r>
            <a:r>
              <a:rPr lang="en-GB" altLang="nl-NL" sz="1800">
                <a:latin typeface="Comic Sans MS" panose="030F0702030302020204" pitchFamily="66" charset="0"/>
              </a:rPr>
              <a:t> </a:t>
            </a:r>
            <a:r>
              <a:rPr lang="en-GB" altLang="nl-NL" sz="1800"/>
              <a:t>its own </a:t>
            </a:r>
            <a:r>
              <a:rPr lang="en-GB" altLang="nl-NL" sz="1800" b="1">
                <a:latin typeface="Courier New" panose="02070309020205020404" pitchFamily="49" charset="0"/>
              </a:rPr>
              <a:t>query</a:t>
            </a:r>
            <a:r>
              <a:rPr lang="en-GB" altLang="nl-NL" sz="1800">
                <a:latin typeface="Comic Sans MS" panose="030F0702030302020204" pitchFamily="66" charset="0"/>
              </a:rPr>
              <a:t> </a:t>
            </a:r>
            <a:r>
              <a:rPr lang="en-GB" altLang="nl-NL" sz="1800"/>
              <a:t>field</a:t>
            </a:r>
            <a:endParaRPr lang="en-GB" altLang="nl-NL" sz="1800" b="1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3CB3C8B1-2F50-46CC-A73C-F88A16D66E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nl-NL"/>
              <a:t>Spot the race condition!</a:t>
            </a:r>
          </a:p>
        </p:txBody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FF63DEA9-A4B8-3219-EB5F-C73AD9FB21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public class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SimpleServlet</a:t>
            </a:r>
            <a:r>
              <a:rPr lang="en-GB" altLang="nl-NL" sz="1800" b="1">
                <a:latin typeface="Arial Narrow" panose="020B0606020202030204" pitchFamily="34" charset="0"/>
              </a:rPr>
              <a:t> extends HttpServlet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private String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query</a:t>
            </a:r>
            <a:r>
              <a:rPr lang="en-GB" altLang="nl-NL" sz="1800" b="1">
                <a:latin typeface="Arial Narrow" panose="020B0606020202030204" pitchFamily="34" charset="0"/>
              </a:rPr>
              <a:t>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public void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doGet</a:t>
            </a:r>
            <a:r>
              <a:rPr lang="en-GB" altLang="nl-NL" sz="1800" b="1">
                <a:latin typeface="Arial Narrow" panose="020B0606020202030204" pitchFamily="34" charset="0"/>
              </a:rPr>
              <a:t>(HttpServletRequest 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request</a:t>
            </a:r>
            <a:r>
              <a:rPr lang="en-GB" altLang="nl-NL" sz="1800" b="1">
                <a:latin typeface="Arial Narrow" panose="020B0606020202030204" pitchFamily="34" charset="0"/>
              </a:rPr>
              <a:t>,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    HttpServletResponse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response</a:t>
            </a:r>
            <a:r>
              <a:rPr lang="en-GB" altLang="nl-NL" sz="1800" b="1">
                <a:latin typeface="Arial Narrow" panose="020B0606020202030204" pitchFamily="34" charset="0"/>
              </a:rPr>
              <a:t>)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   throws ServletException, IOException {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String</a:t>
            </a:r>
            <a:r>
              <a:rPr lang="en-GB" altLang="nl-NL" sz="1800" b="1">
                <a:solidFill>
                  <a:srgbClr val="009900"/>
                </a:solidFill>
                <a:latin typeface="Arial Narrow" panose="020B0606020202030204" pitchFamily="34" charset="0"/>
              </a:rPr>
              <a:t> query</a:t>
            </a:r>
            <a:r>
              <a:rPr lang="en-GB" altLang="nl-NL" sz="1800" b="1">
                <a:latin typeface="Arial Narrow" panose="020B0606020202030204" pitchFamily="34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try { Connection conn =     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DriverManager.getConnection("jdbc:odbc ... ");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query = "INSERT INTO roles" + "(userId, userRole)" +    "VALUES "  + "('"  +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request.getParameter("userId") + "'," +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               "'standard')";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Statement stmt = conn.createStatement();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stmt.executeUpdate(query); 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         } catch ...</a:t>
            </a:r>
          </a:p>
          <a:p>
            <a:pPr eaLnBrk="1" hangingPunct="1">
              <a:lnSpc>
                <a:spcPct val="90000"/>
              </a:lnSpc>
              <a:spcBef>
                <a:spcPts val="450"/>
              </a:spcBef>
              <a:buFont typeface="Times New Roman" panose="02020603050405020304" pitchFamily="18" charset="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altLang="nl-NL" sz="1800" b="1">
                <a:latin typeface="Arial Narrow" panose="020B0606020202030204" pitchFamily="34" charset="0"/>
              </a:rPr>
              <a:t>    }</a:t>
            </a:r>
          </a:p>
        </p:txBody>
      </p:sp>
      <p:sp>
        <p:nvSpPr>
          <p:cNvPr id="47109" name="Slide Number Placeholder 3">
            <a:extLst>
              <a:ext uri="{FF2B5EF4-FFF2-40B4-BE49-F238E27FC236}">
                <a16:creationId xmlns:a16="http://schemas.microsoft.com/office/drawing/2014/main" id="{DD0FB9B0-ACEB-AEB4-9D30-431F6AB238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1FC9DD8-34EA-495C-9B04-0EA26876FE00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en-GB" altLang="nl-NL" sz="1400"/>
          </a:p>
        </p:txBody>
      </p:sp>
      <p:cxnSp>
        <p:nvCxnSpPr>
          <p:cNvPr id="47110" name="Straight Connector 7">
            <a:extLst>
              <a:ext uri="{FF2B5EF4-FFF2-40B4-BE49-F238E27FC236}">
                <a16:creationId xmlns:a16="http://schemas.microsoft.com/office/drawing/2014/main" id="{47E37A29-82E8-0AAA-222C-AB0FA3FDBA5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5800" y="1557338"/>
            <a:ext cx="2357438" cy="71437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>
            <a:extLst>
              <a:ext uri="{FF2B5EF4-FFF2-40B4-BE49-F238E27FC236}">
                <a16:creationId xmlns:a16="http://schemas.microsoft.com/office/drawing/2014/main" id="{9AA19B9F-204C-6F1D-037A-A385367249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9155" name="Tijdelijke aanduiding voor inhoud 2">
            <a:extLst>
              <a:ext uri="{FF2B5EF4-FFF2-40B4-BE49-F238E27FC236}">
                <a16:creationId xmlns:a16="http://schemas.microsoft.com/office/drawing/2014/main" id="{088C455D-EFA3-DD78-08D0-64C15DFF6C5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/>
              <a:t>dasd</a:t>
            </a:r>
          </a:p>
        </p:txBody>
      </p:sp>
      <p:pic>
        <p:nvPicPr>
          <p:cNvPr id="49156" name="Afbeelding 3">
            <a:extLst>
              <a:ext uri="{FF2B5EF4-FFF2-40B4-BE49-F238E27FC236}">
                <a16:creationId xmlns:a16="http://schemas.microsoft.com/office/drawing/2014/main" id="{7321E99C-E122-EB74-0418-F2E38983D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>
            <a:fillRect/>
          </a:stretch>
        </p:blipFill>
        <p:spPr bwMode="auto">
          <a:xfrm>
            <a:off x="685800" y="1098550"/>
            <a:ext cx="7951788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>
            <a:extLst>
              <a:ext uri="{FF2B5EF4-FFF2-40B4-BE49-F238E27FC236}">
                <a16:creationId xmlns:a16="http://schemas.microsoft.com/office/drawing/2014/main" id="{8A9BAD80-03D5-4C88-2D80-C68204106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Edge &amp; Safari GUI bug   </a:t>
            </a:r>
            <a:r>
              <a:rPr lang="en-GB" altLang="en-US" sz="1800"/>
              <a:t>[CVE-2018-8383]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C7B274-53DB-CE9F-61F6-E93813E8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GB" dirty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GB" sz="2000" dirty="0"/>
              <a:t>URL in address bar can be spoofed with a race condition:</a:t>
            </a:r>
          </a:p>
          <a:p>
            <a:pPr marL="400050" lvl="1" indent="0">
              <a:buFont typeface="Times New Roman" panose="02020603050405020304" pitchFamily="18" charset="0"/>
              <a:buNone/>
              <a:defRPr/>
            </a:pPr>
            <a:r>
              <a:rPr lang="en-GB" sz="1800" dirty="0"/>
              <a:t>JavaScript code loads legitimate page; changes address bar, but over non-existent port; and then quickly loads another page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6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400" dirty="0"/>
              <a:t>https://www.theregister.co.uk/2018/09/11/safari_edge_spoofing/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400" dirty="0"/>
              <a:t>https://youtu.be/Ni2XzF5-ixY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GB" sz="1400" dirty="0"/>
              <a:t>https://youtu.be/dGJSsK55nfQ</a:t>
            </a:r>
          </a:p>
        </p:txBody>
      </p:sp>
      <p:pic>
        <p:nvPicPr>
          <p:cNvPr id="50180" name="Afbeelding 3">
            <a:extLst>
              <a:ext uri="{FF2B5EF4-FFF2-40B4-BE49-F238E27FC236}">
                <a16:creationId xmlns:a16="http://schemas.microsoft.com/office/drawing/2014/main" id="{82AC2585-B463-708B-6DFA-4BB98EEE6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92188"/>
            <a:ext cx="51625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95FAAA3D-047F-8BD2-FCD5-0CAAEE97D3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0E364267-FC65-856B-539E-AF22DE88D0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2000" i="1"/>
              <a:t>Spot the security flaw!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GB" altLang="en-US" sz="1600" b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check_password</a:t>
            </a: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(char[] </a:t>
            </a:r>
            <a:r>
              <a:rPr lang="en-GB" altLang="en-US" sz="1600" b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</a:t>
            </a: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for (int i=0; i++; i &lt; guess.length 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if (pwd[i] != guess[i]) {return false;}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  </a:t>
            </a:r>
          </a:p>
        </p:txBody>
      </p:sp>
    </p:spTree>
    <p:extLst>
      <p:ext uri="{BB962C8B-B14F-4D97-AF65-F5344CB8AC3E}">
        <p14:creationId xmlns:p14="http://schemas.microsoft.com/office/powerpoint/2010/main" val="16565073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9E1F216-2891-8C29-37D0-405014F6F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55383747-7000-FBC7-2A8B-C6366DF028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2000" i="1"/>
              <a:t> 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GB" altLang="en-US" sz="1600" b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check_password</a:t>
            </a: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(char[] </a:t>
            </a:r>
            <a:r>
              <a:rPr lang="en-GB" altLang="en-US" sz="1600" b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</a:t>
            </a: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for (int i=0; i++; i &lt; </a:t>
            </a:r>
            <a:r>
              <a:rPr lang="en-GB" altLang="en-US" sz="1600" b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pwd.length </a:t>
            </a: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    if (pwd[i] != guess[i]) {return false;}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1800" i="1"/>
              <a:t> 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649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fgeronde rechthoek 4"/>
          <p:cNvSpPr/>
          <p:nvPr/>
        </p:nvSpPr>
        <p:spPr bwMode="auto">
          <a:xfrm>
            <a:off x="755576" y="276226"/>
            <a:ext cx="5760640" cy="6033094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43000">
                <a:schemeClr val="accent6">
                  <a:lumMod val="40000"/>
                  <a:lumOff val="60000"/>
                </a:schemeClr>
              </a:gs>
              <a:gs pos="64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203D43D3-408D-4D7A-B290-7A4D7FA16B86}" type="slidenum">
              <a:rPr lang="en-GB" altLang="nl-NL" smtClean="0"/>
              <a:pPr>
                <a:defRPr/>
              </a:pPr>
              <a:t>3</a:t>
            </a:fld>
            <a:endParaRPr lang="en-GB" alt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6600218" y="698680"/>
            <a:ext cx="1736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design flaws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665299" y="5268069"/>
            <a:ext cx="21066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implementation</a:t>
            </a:r>
          </a:p>
          <a:p>
            <a:pPr algn="ctr"/>
            <a:r>
              <a:rPr lang="en-GB" sz="2000" dirty="0">
                <a:solidFill>
                  <a:schemeClr val="accent6">
                    <a:lumMod val="75000"/>
                  </a:schemeClr>
                </a:solidFill>
                <a:latin typeface="Arial Rounded MT Bold" panose="020F0704030504030204" pitchFamily="34" charset="0"/>
              </a:rPr>
              <a:t>flaws</a:t>
            </a:r>
          </a:p>
        </p:txBody>
      </p:sp>
      <p:sp>
        <p:nvSpPr>
          <p:cNvPr id="8" name="Pijl-omhoog en -omlaag 7"/>
          <p:cNvSpPr/>
          <p:nvPr/>
        </p:nvSpPr>
        <p:spPr bwMode="auto">
          <a:xfrm>
            <a:off x="6669042" y="1076353"/>
            <a:ext cx="430167" cy="4168936"/>
          </a:xfrm>
          <a:prstGeom prst="upDownArrow">
            <a:avLst/>
          </a:prstGeom>
          <a:gradFill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chemeClr val="accent6">
                  <a:lumMod val="40000"/>
                  <a:lumOff val="60000"/>
                </a:schemeClr>
              </a:gs>
              <a:gs pos="62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</a:gra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9" name="Ovaal 8"/>
          <p:cNvSpPr/>
          <p:nvPr/>
        </p:nvSpPr>
        <p:spPr bwMode="auto">
          <a:xfrm>
            <a:off x="1106564" y="421540"/>
            <a:ext cx="1565102" cy="874792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abuse of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feature</a:t>
            </a: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              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(</a:t>
            </a:r>
            <a:r>
              <a:rPr kumimoji="0" lang="en-GB" sz="12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eg</a:t>
            </a:r>
            <a:r>
              <a:rPr kumimoji="0" lang="en-GB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spam)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1" name="Afgeronde rechthoek 10"/>
          <p:cNvSpPr/>
          <p:nvPr/>
        </p:nvSpPr>
        <p:spPr bwMode="auto">
          <a:xfrm>
            <a:off x="959167" y="4323388"/>
            <a:ext cx="2520280" cy="16364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corruption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2" name="Ovaal 11"/>
          <p:cNvSpPr/>
          <p:nvPr/>
        </p:nvSpPr>
        <p:spPr bwMode="auto">
          <a:xfrm>
            <a:off x="2309165" y="1001334"/>
            <a:ext cx="1790364" cy="697024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feature</a:t>
            </a:r>
            <a:r>
              <a:rPr kumimoji="0" lang="en-GB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interaction</a:t>
            </a: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3" name="Afgeronde rechthoek 12"/>
          <p:cNvSpPr/>
          <p:nvPr/>
        </p:nvSpPr>
        <p:spPr bwMode="auto">
          <a:xfrm>
            <a:off x="1929674" y="3774912"/>
            <a:ext cx="919233" cy="520572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integer overflow</a:t>
            </a:r>
          </a:p>
        </p:txBody>
      </p:sp>
      <p:sp>
        <p:nvSpPr>
          <p:cNvPr id="14" name="Afgeronde rechthoek 13"/>
          <p:cNvSpPr/>
          <p:nvPr/>
        </p:nvSpPr>
        <p:spPr bwMode="auto">
          <a:xfrm>
            <a:off x="1268496" y="4784134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buffer overflow</a:t>
            </a:r>
          </a:p>
        </p:txBody>
      </p:sp>
      <p:sp>
        <p:nvSpPr>
          <p:cNvPr id="16" name="Afgeronde rechthoek 15"/>
          <p:cNvSpPr/>
          <p:nvPr/>
        </p:nvSpPr>
        <p:spPr bwMode="auto">
          <a:xfrm>
            <a:off x="3728939" y="4092903"/>
            <a:ext cx="2576422" cy="194051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8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 attacks</a:t>
            </a: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8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17" name="Afgeronde rechthoek 16"/>
          <p:cNvSpPr/>
          <p:nvPr/>
        </p:nvSpPr>
        <p:spPr bwMode="auto">
          <a:xfrm>
            <a:off x="2776597" y="572935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memory leaks</a:t>
            </a:r>
          </a:p>
        </p:txBody>
      </p:sp>
      <p:sp>
        <p:nvSpPr>
          <p:cNvPr id="18" name="Afgeronde rechthoek 17"/>
          <p:cNvSpPr/>
          <p:nvPr/>
        </p:nvSpPr>
        <p:spPr bwMode="auto">
          <a:xfrm>
            <a:off x="2424532" y="4795957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double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free</a:t>
            </a:r>
          </a:p>
        </p:txBody>
      </p:sp>
      <p:sp>
        <p:nvSpPr>
          <p:cNvPr id="19" name="Afgeronde rechthoek 18"/>
          <p:cNvSpPr/>
          <p:nvPr/>
        </p:nvSpPr>
        <p:spPr bwMode="auto">
          <a:xfrm>
            <a:off x="1453256" y="5307213"/>
            <a:ext cx="906454" cy="493204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dangling 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pointer</a:t>
            </a:r>
          </a:p>
        </p:txBody>
      </p:sp>
      <p:sp>
        <p:nvSpPr>
          <p:cNvPr id="20" name="Afgeronde rechthoek 19"/>
          <p:cNvSpPr/>
          <p:nvPr/>
        </p:nvSpPr>
        <p:spPr bwMode="auto">
          <a:xfrm>
            <a:off x="2254534" y="5530359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1" name="Afgeronde rechthoek 20"/>
          <p:cNvSpPr/>
          <p:nvPr/>
        </p:nvSpPr>
        <p:spPr bwMode="auto">
          <a:xfrm>
            <a:off x="3932137" y="4548069"/>
            <a:ext cx="824799" cy="33617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 err="1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SQLi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29" name="Afgeronde rechthoek 28"/>
          <p:cNvSpPr/>
          <p:nvPr/>
        </p:nvSpPr>
        <p:spPr bwMode="auto">
          <a:xfrm>
            <a:off x="827095" y="1698358"/>
            <a:ext cx="1877300" cy="1380824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weak / flawed</a:t>
            </a:r>
          </a:p>
          <a:p>
            <a:pPr eaLnBrk="1" hangingPunct="1">
              <a:buClr>
                <a:srgbClr val="000000"/>
              </a:buClr>
              <a:buSzPct val="100000"/>
            </a:pPr>
            <a:r>
              <a:rPr lang="en-GB" sz="1600" b="1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authentication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1" name="Afgeronde rechthoek 30"/>
          <p:cNvSpPr/>
          <p:nvPr/>
        </p:nvSpPr>
        <p:spPr bwMode="auto">
          <a:xfrm>
            <a:off x="4009038" y="536280"/>
            <a:ext cx="1175915" cy="524527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supply chain weakness</a:t>
            </a:r>
          </a:p>
        </p:txBody>
      </p:sp>
      <p:sp>
        <p:nvSpPr>
          <p:cNvPr id="33" name="Afgeronde rechthoek 32"/>
          <p:cNvSpPr/>
          <p:nvPr/>
        </p:nvSpPr>
        <p:spPr bwMode="auto">
          <a:xfrm>
            <a:off x="4845201" y="1098790"/>
            <a:ext cx="1462841" cy="681779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use of broken / misconfigured components</a:t>
            </a:r>
          </a:p>
        </p:txBody>
      </p:sp>
      <p:sp>
        <p:nvSpPr>
          <p:cNvPr id="27" name="Ovaal 26"/>
          <p:cNvSpPr/>
          <p:nvPr/>
        </p:nvSpPr>
        <p:spPr bwMode="auto">
          <a:xfrm>
            <a:off x="3961639" y="2555125"/>
            <a:ext cx="2322397" cy="500533"/>
          </a:xfrm>
          <a:prstGeom prst="ellipse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error handling</a:t>
            </a:r>
            <a:endParaRPr kumimoji="0" lang="en-GB" sz="16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5" name="Afgeronde rechthoek 34"/>
          <p:cNvSpPr/>
          <p:nvPr/>
        </p:nvSpPr>
        <p:spPr bwMode="auto">
          <a:xfrm>
            <a:off x="4294586" y="5450203"/>
            <a:ext cx="522063" cy="383082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6" name="Afgeronde rechthoek 35"/>
          <p:cNvSpPr/>
          <p:nvPr/>
        </p:nvSpPr>
        <p:spPr bwMode="auto">
          <a:xfrm>
            <a:off x="4411563" y="5588152"/>
            <a:ext cx="232445" cy="177665"/>
          </a:xfrm>
          <a:prstGeom prst="round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37" name="Afgeronde rechthoek 36"/>
          <p:cNvSpPr/>
          <p:nvPr/>
        </p:nvSpPr>
        <p:spPr bwMode="auto">
          <a:xfrm>
            <a:off x="1853036" y="2718464"/>
            <a:ext cx="683084" cy="24428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CSRF</a:t>
            </a:r>
          </a:p>
        </p:txBody>
      </p:sp>
      <p:sp>
        <p:nvSpPr>
          <p:cNvPr id="38" name="Afgeronde rechthoek 37"/>
          <p:cNvSpPr/>
          <p:nvPr/>
        </p:nvSpPr>
        <p:spPr bwMode="auto">
          <a:xfrm>
            <a:off x="1003608" y="2720124"/>
            <a:ext cx="718115" cy="261351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no 2FA</a:t>
            </a:r>
          </a:p>
        </p:txBody>
      </p:sp>
      <p:sp>
        <p:nvSpPr>
          <p:cNvPr id="39" name="Afgeronde rechthoek 38"/>
          <p:cNvSpPr/>
          <p:nvPr/>
        </p:nvSpPr>
        <p:spPr bwMode="auto">
          <a:xfrm>
            <a:off x="4998097" y="4513336"/>
            <a:ext cx="1086071" cy="93686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HTML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injection</a:t>
            </a:r>
          </a:p>
        </p:txBody>
      </p:sp>
      <p:sp>
        <p:nvSpPr>
          <p:cNvPr id="22" name="Afgeronde rechthoek 21"/>
          <p:cNvSpPr/>
          <p:nvPr/>
        </p:nvSpPr>
        <p:spPr bwMode="auto">
          <a:xfrm>
            <a:off x="5073896" y="4973506"/>
            <a:ext cx="938264" cy="399709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XSS</a:t>
            </a: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1" name="Tekstvak 40"/>
          <p:cNvSpPr txBox="1"/>
          <p:nvPr/>
        </p:nvSpPr>
        <p:spPr>
          <a:xfrm>
            <a:off x="7127892" y="2131689"/>
            <a:ext cx="189974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Not to scale!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Very 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incomplete</a:t>
            </a:r>
            <a:r>
              <a:rPr lang="en-GB" sz="18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!</a:t>
            </a:r>
          </a:p>
          <a:p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Vague boundaries,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overlaps &amp;</a:t>
            </a:r>
          </a:p>
          <a:p>
            <a:r>
              <a:rPr lang="en-GB" sz="18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combinations</a:t>
            </a:r>
          </a:p>
        </p:txBody>
      </p:sp>
      <p:sp>
        <p:nvSpPr>
          <p:cNvPr id="42" name="Afgeronde rechthoek 41"/>
          <p:cNvSpPr/>
          <p:nvPr/>
        </p:nvSpPr>
        <p:spPr bwMode="auto">
          <a:xfrm>
            <a:off x="3847914" y="4928872"/>
            <a:ext cx="726207" cy="488976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format string</a:t>
            </a:r>
          </a:p>
        </p:txBody>
      </p:sp>
      <p:sp>
        <p:nvSpPr>
          <p:cNvPr id="43" name="Afgeronde rechthoek 42"/>
          <p:cNvSpPr/>
          <p:nvPr/>
        </p:nvSpPr>
        <p:spPr bwMode="auto">
          <a:xfrm>
            <a:off x="4845201" y="3301903"/>
            <a:ext cx="446879" cy="264140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45" name="Afgeronde rechthoek 44"/>
          <p:cNvSpPr/>
          <p:nvPr/>
        </p:nvSpPr>
        <p:spPr bwMode="auto">
          <a:xfrm>
            <a:off x="1303752" y="2278152"/>
            <a:ext cx="1297643" cy="746367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phishing vulnerabilities</a:t>
            </a:r>
          </a:p>
        </p:txBody>
      </p:sp>
      <p:sp>
        <p:nvSpPr>
          <p:cNvPr id="46" name="Wolk 45"/>
          <p:cNvSpPr/>
          <p:nvPr/>
        </p:nvSpPr>
        <p:spPr bwMode="auto">
          <a:xfrm>
            <a:off x="4009039" y="1899997"/>
            <a:ext cx="2427824" cy="708254"/>
          </a:xfrm>
          <a:prstGeom prst="cloud">
            <a:avLst/>
          </a:prstGeom>
          <a:solidFill>
            <a:srgbClr val="FFCC66"/>
          </a:solidFill>
          <a:ln w="9525" cap="flat" cmpd="sng" algn="ctr">
            <a:noFill/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flawed program logic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7D9908-E1BF-F6DE-14E2-C0F08847C27F}"/>
              </a:ext>
            </a:extLst>
          </p:cNvPr>
          <p:cNvSpPr/>
          <p:nvPr/>
        </p:nvSpPr>
        <p:spPr bwMode="auto">
          <a:xfrm>
            <a:off x="773317" y="3663719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        buggy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5CBC2F-FBC7-A3DA-9B1E-BE8197580AB7}"/>
              </a:ext>
            </a:extLst>
          </p:cNvPr>
          <p:cNvSpPr/>
          <p:nvPr/>
        </p:nvSpPr>
        <p:spPr bwMode="auto">
          <a:xfrm>
            <a:off x="3751322" y="3640335"/>
            <a:ext cx="2925514" cy="2648796"/>
          </a:xfrm>
          <a:prstGeom prst="roundRect">
            <a:avLst/>
          </a:prstGeom>
          <a:solidFill>
            <a:srgbClr val="FFC000">
              <a:alpha val="88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Rounded MT Bold" panose="020F0704030504030204" pitchFamily="34" charset="0"/>
              <a:cs typeface="Times New Roman" pitchFamily="16" charset="0"/>
            </a:endParaRP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 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unintended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28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    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cs typeface="Times New Roman" pitchFamily="16" charset="0"/>
              </a:rPr>
              <a:t>      parsing</a:t>
            </a:r>
          </a:p>
          <a:p>
            <a:pPr marL="0" marR="0" indent="0" algn="l" defTabSz="49212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N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10" name="Afgeronde rechthoek 31">
            <a:extLst>
              <a:ext uri="{FF2B5EF4-FFF2-40B4-BE49-F238E27FC236}">
                <a16:creationId xmlns:a16="http://schemas.microsoft.com/office/drawing/2014/main" id="{33E3252F-45BB-A165-392D-C7DFEBE11F3F}"/>
              </a:ext>
            </a:extLst>
          </p:cNvPr>
          <p:cNvSpPr/>
          <p:nvPr/>
        </p:nvSpPr>
        <p:spPr bwMode="auto">
          <a:xfrm>
            <a:off x="2002331" y="3106241"/>
            <a:ext cx="1134953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leaked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credentials</a:t>
            </a:r>
          </a:p>
        </p:txBody>
      </p:sp>
      <p:sp>
        <p:nvSpPr>
          <p:cNvPr id="15" name="Afgeronde rechthoek 31">
            <a:extLst>
              <a:ext uri="{FF2B5EF4-FFF2-40B4-BE49-F238E27FC236}">
                <a16:creationId xmlns:a16="http://schemas.microsoft.com/office/drawing/2014/main" id="{54963817-E9FE-B392-B0BC-33AA5C24F7EE}"/>
              </a:ext>
            </a:extLst>
          </p:cNvPr>
          <p:cNvSpPr/>
          <p:nvPr/>
        </p:nvSpPr>
        <p:spPr bwMode="auto">
          <a:xfrm>
            <a:off x="906494" y="3161276"/>
            <a:ext cx="1052685" cy="442685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hardcoded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secrets</a:t>
            </a:r>
          </a:p>
        </p:txBody>
      </p:sp>
      <p:sp>
        <p:nvSpPr>
          <p:cNvPr id="23" name="Afgeronde rechthoek 24">
            <a:extLst>
              <a:ext uri="{FF2B5EF4-FFF2-40B4-BE49-F238E27FC236}">
                <a16:creationId xmlns:a16="http://schemas.microsoft.com/office/drawing/2014/main" id="{1AD9C079-5480-DB86-63A5-5643789E8A5F}"/>
              </a:ext>
            </a:extLst>
          </p:cNvPr>
          <p:cNvSpPr/>
          <p:nvPr/>
        </p:nvSpPr>
        <p:spPr bwMode="auto">
          <a:xfrm>
            <a:off x="3415351" y="3144099"/>
            <a:ext cx="1556307" cy="540308"/>
          </a:xfrm>
          <a:prstGeom prst="roundRect">
            <a:avLst/>
          </a:prstGeom>
          <a:solidFill>
            <a:srgbClr val="FFCC66"/>
          </a:solidFill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TOCTOU/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race conditions</a:t>
            </a:r>
          </a:p>
        </p:txBody>
      </p:sp>
      <p:sp>
        <p:nvSpPr>
          <p:cNvPr id="24" name="Afgeronde rechthoek 39">
            <a:extLst>
              <a:ext uri="{FF2B5EF4-FFF2-40B4-BE49-F238E27FC236}">
                <a16:creationId xmlns:a16="http://schemas.microsoft.com/office/drawing/2014/main" id="{02CCC119-CB29-167A-60BE-C76F63DAB0E7}"/>
              </a:ext>
            </a:extLst>
          </p:cNvPr>
          <p:cNvSpPr/>
          <p:nvPr/>
        </p:nvSpPr>
        <p:spPr bwMode="auto">
          <a:xfrm>
            <a:off x="3035126" y="1883376"/>
            <a:ext cx="1369656" cy="1068818"/>
          </a:xfrm>
          <a:prstGeom prst="roundRect">
            <a:avLst/>
          </a:prstGeom>
          <a:solidFill>
            <a:srgbClr val="FFCC66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broken access</a:t>
            </a: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  <a:cs typeface="Times New Roman" pitchFamily="16" charset="0"/>
              </a:rPr>
              <a:t>control</a:t>
            </a:r>
          </a:p>
          <a:p>
            <a:pPr algn="ctr" eaLnBrk="1" hangingPunct="1">
              <a:buClr>
                <a:srgbClr val="000000"/>
              </a:buClr>
              <a:buSzPct val="100000"/>
            </a:pPr>
            <a:endParaRPr lang="en-GB" sz="16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  <a:p>
            <a:pPr algn="ctr" eaLnBrk="1" hangingPunct="1">
              <a:lnSpc>
                <a:spcPct val="93000"/>
              </a:lnSpc>
              <a:buClr>
                <a:srgbClr val="000000"/>
              </a:buClr>
              <a:buSzPct val="100000"/>
            </a:pPr>
            <a:endParaRPr lang="en-GB" sz="1200" dirty="0">
              <a:solidFill>
                <a:schemeClr val="tx1"/>
              </a:solidFill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78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D7CF07C8-C17E-9D4F-5FEA-21B9D90665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 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C0768-B122-C04E-60BA-A1CA246B1D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2000" i="1" dirty="0"/>
              <a:t>Spot the second security flaw!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char[] </a:t>
            </a:r>
            <a:r>
              <a:rPr lang="en-GB" altLang="en-US" sz="1600" b="1" dirty="0" err="1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GB" alt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check_password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(char[] </a:t>
            </a:r>
            <a:r>
              <a:rPr lang="en-GB" altLang="en-US" sz="1600" b="1" dirty="0">
                <a:solidFill>
                  <a:srgbClr val="33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guess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for (int 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=0; 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 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 </a:t>
            </a:r>
            <a:r>
              <a:rPr lang="en-GB" altLang="en-US" sz="1600" b="1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pwd.length</a:t>
            </a:r>
            <a:r>
              <a:rPr lang="en-GB" altLang="en-US" sz="16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if (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pwd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 != guess[</a:t>
            </a:r>
            <a:r>
              <a:rPr lang="en-GB" alt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]) {return false;}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return true;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1800" i="1" dirty="0"/>
              <a:t>Timing  is a side channel here that leaks information,</a:t>
            </a:r>
          </a:p>
          <a:p>
            <a:pPr marL="0" indent="0">
              <a:buFont typeface="Times New Roman" panose="02020603050405020304" pitchFamily="18" charset="0"/>
              <a:buNone/>
            </a:pPr>
            <a:r>
              <a:rPr lang="en-GB" altLang="en-US" sz="1800" i="1" dirty="0"/>
              <a:t>namely  how many characters you got right!</a:t>
            </a:r>
          </a:p>
          <a:p>
            <a:pPr marL="800100" lvl="2" indent="0">
              <a:buFont typeface="Times New Roman" panose="02020603050405020304" pitchFamily="18" charset="0"/>
              <a:buNone/>
            </a:pPr>
            <a:endParaRPr lang="en-GB" alt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00100" lvl="2" indent="0">
              <a:buFont typeface="Times New Roman" panose="02020603050405020304" pitchFamily="18" charset="0"/>
              <a:buNone/>
            </a:pPr>
            <a:r>
              <a:rPr lang="en-GB" alt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A9BDA-B6DA-0A3C-50E7-202EC31BAB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85775"/>
            <a:ext cx="7770813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FF0000"/>
                </a:solidFill>
                <a:latin typeface="Arial Rounded MT Bold" panose="020F0704030504030204" pitchFamily="34" charset="0"/>
                <a:cs typeface="Times New Roman" pitchFamily="16" charset="0"/>
              </a:defRPr>
            </a:lvl5pPr>
            <a:lvl6pPr marL="25146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6pPr>
            <a:lvl7pPr marL="29718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7pPr>
            <a:lvl8pPr marL="34290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8pPr>
            <a:lvl9pPr marL="3886200" indent="-228600" algn="ctr" defTabSz="457200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800">
                <a:solidFill>
                  <a:srgbClr val="FF0000"/>
                </a:solidFill>
                <a:latin typeface="Comic Sans MS" pitchFamily="64" charset="0"/>
                <a:cs typeface="Times New Roman" pitchFamily="16" charset="0"/>
              </a:defRPr>
            </a:lvl9pPr>
          </a:lstStyle>
          <a:p>
            <a:endParaRPr lang="en-GB" altLang="en-US" kern="0" dirty="0"/>
          </a:p>
        </p:txBody>
      </p:sp>
    </p:spTree>
    <p:extLst>
      <p:ext uri="{BB962C8B-B14F-4D97-AF65-F5344CB8AC3E}">
        <p14:creationId xmlns:p14="http://schemas.microsoft.com/office/powerpoint/2010/main" val="335456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9D11AB48-644F-D6D5-8E54-559502C042C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1600" dirty="0"/>
            </a:br>
            <a:r>
              <a:rPr lang="en-GB" altLang="nl-NL" dirty="0"/>
              <a:t>Information Leakage</a:t>
            </a:r>
            <a:br>
              <a:rPr lang="en-GB" altLang="nl-NL" dirty="0"/>
            </a:br>
            <a:br>
              <a:rPr lang="en-GB" altLang="nl-NL" dirty="0"/>
            </a:br>
            <a:r>
              <a:rPr lang="en-GB" altLang="nl-NL" sz="2400" dirty="0"/>
              <a:t>(incl.  side-channel attacks)</a:t>
            </a:r>
            <a:br>
              <a:rPr lang="en-GB" altLang="nl-NL" sz="1400" dirty="0"/>
            </a:br>
            <a:br>
              <a:rPr lang="en-GB" altLang="nl-NL" sz="2400" dirty="0"/>
            </a:br>
            <a:endParaRPr lang="en-GB" altLang="nl-NL" sz="2400" dirty="0"/>
          </a:p>
        </p:txBody>
      </p:sp>
      <p:sp>
        <p:nvSpPr>
          <p:cNvPr id="19459" name="Subtitle 2">
            <a:extLst>
              <a:ext uri="{FF2B5EF4-FFF2-40B4-BE49-F238E27FC236}">
                <a16:creationId xmlns:a16="http://schemas.microsoft.com/office/drawing/2014/main" id="{9FCBBDA6-75A7-EB40-28E5-AE01BB7ECF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altLang="nl-NL" sz="2800"/>
            </a:b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0691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E5AE6DF-A8FC-9BF1-B9B1-95429FE872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Information Leakage</a:t>
            </a:r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5F707-D113-6088-5C34-AE6DAA6BC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/>
              <a:t>Fancy </a:t>
            </a:r>
            <a:r>
              <a:rPr lang="en-US" sz="2000" dirty="0" err="1"/>
              <a:t>examplse</a:t>
            </a:r>
            <a:r>
              <a:rPr lang="en-US" sz="2000" dirty="0"/>
              <a:t>: </a:t>
            </a:r>
            <a:r>
              <a:rPr lang="en-US" sz="2000" dirty="0">
                <a:solidFill>
                  <a:schemeClr val="accent2"/>
                </a:solidFill>
              </a:rPr>
              <a:t>side-channel attacks 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rgbClr val="339933"/>
                </a:solidFill>
              </a:rPr>
              <a:t>timing, power analysis, EM-radiation, TEMPEST, ..</a:t>
            </a:r>
          </a:p>
          <a:p>
            <a:pPr lvl="1">
              <a:defRPr/>
            </a:pPr>
            <a:r>
              <a:rPr lang="en-US" sz="1800" dirty="0"/>
              <a:t>esp. for crypto keys!</a:t>
            </a:r>
          </a:p>
          <a:p>
            <a:pPr lvl="1">
              <a:defRPr/>
            </a:pPr>
            <a:r>
              <a:rPr lang="en-US" sz="1600" dirty="0"/>
              <a:t>since advent of micro-architectural attacks like </a:t>
            </a:r>
            <a:r>
              <a:rPr lang="en-US" sz="1600" dirty="0" err="1">
                <a:solidFill>
                  <a:srgbClr val="339933"/>
                </a:solidFill>
              </a:rPr>
              <a:t>Spectre</a:t>
            </a:r>
            <a:r>
              <a:rPr lang="en-US" sz="1600" dirty="0"/>
              <a:t> &amp; </a:t>
            </a:r>
            <a:r>
              <a:rPr lang="en-US" sz="1600" dirty="0">
                <a:solidFill>
                  <a:srgbClr val="339933"/>
                </a:solidFill>
              </a:rPr>
              <a:t>Meltdown</a:t>
            </a:r>
            <a:r>
              <a:rPr lang="en-US" sz="1600" dirty="0"/>
              <a:t>                                  a bigger concern for mainstream processors 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sz="1400" dirty="0"/>
              <a:t>More about in the courses: Physical Attacks on Secure Systems, Selected topics on hardware for security, </a:t>
            </a:r>
            <a:r>
              <a:rPr lang="en-GB" sz="1400" dirty="0"/>
              <a:t>Engineering Cryptographic Software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GB" sz="1400" dirty="0"/>
          </a:p>
          <a:p>
            <a:pPr>
              <a:defRPr/>
            </a:pPr>
            <a:r>
              <a:rPr lang="en-GB" sz="2000" dirty="0"/>
              <a:t>Simple examples: </a:t>
            </a:r>
            <a:r>
              <a:rPr lang="en-GB" sz="2000" dirty="0">
                <a:solidFill>
                  <a:schemeClr val="accent2"/>
                </a:solidFill>
              </a:rPr>
              <a:t>errors</a:t>
            </a:r>
            <a:r>
              <a:rPr lang="en-GB" sz="2000" dirty="0"/>
              <a:t> </a:t>
            </a:r>
          </a:p>
          <a:p>
            <a:pPr lvl="1">
              <a:defRPr/>
            </a:pPr>
            <a:r>
              <a:rPr lang="en-GB" sz="1800" dirty="0"/>
              <a:t>Error messages as notorious for leaking information</a:t>
            </a:r>
          </a:p>
          <a:p>
            <a:pPr lvl="1">
              <a:defRPr/>
            </a:pPr>
            <a:r>
              <a:rPr lang="en-GB" sz="1800" dirty="0"/>
              <a:t>Sometimes just the fact </a:t>
            </a:r>
            <a:r>
              <a:rPr lang="en-GB" sz="1800" i="1" dirty="0"/>
              <a:t>that</a:t>
            </a:r>
            <a:r>
              <a:rPr lang="en-GB" sz="1800" dirty="0"/>
              <a:t>  an error is produced (recall blind SQL  injection),  but error messages can leak more info</a:t>
            </a:r>
          </a:p>
          <a:p>
            <a:pPr lvl="1">
              <a:defRPr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72366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>
            <a:extLst>
              <a:ext uri="{FF2B5EF4-FFF2-40B4-BE49-F238E27FC236}">
                <a16:creationId xmlns:a16="http://schemas.microsoft.com/office/drawing/2014/main" id="{C2885804-DF64-B2C2-62D6-02127148EB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1A4711E-8406-46A1-B046-07096955750A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33</a:t>
            </a:fld>
            <a:endParaRPr lang="en-GB" altLang="nl-NL" sz="1400"/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938A6E5E-3A04-10E7-DDF6-64AEA7CCF8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836712"/>
            <a:ext cx="3672408" cy="1739900"/>
          </a:xfrm>
        </p:spPr>
        <p:txBody>
          <a:bodyPr/>
          <a:lstStyle/>
          <a:p>
            <a:pPr algn="l"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/>
              <a:t>Error reported</a:t>
            </a:r>
            <a:br>
              <a:rPr lang="en-GB" altLang="nl-NL" sz="2400" dirty="0"/>
            </a:br>
            <a:r>
              <a:rPr lang="en-GB" altLang="nl-NL" sz="2400" dirty="0"/>
              <a:t>by our old </a:t>
            </a:r>
            <a:br>
              <a:rPr lang="en-GB" altLang="nl-NL" sz="2400" dirty="0"/>
            </a:br>
            <a:r>
              <a:rPr lang="en-GB" altLang="nl-NL" sz="2400" dirty="0"/>
              <a:t>course scheduling</a:t>
            </a:r>
            <a:br>
              <a:rPr lang="en-GB" altLang="nl-NL" sz="2400" dirty="0"/>
            </a:br>
            <a:r>
              <a:rPr lang="en-GB" altLang="nl-NL" sz="2400" dirty="0"/>
              <a:t>webpage</a:t>
            </a:r>
          </a:p>
        </p:txBody>
      </p:sp>
      <p:pic>
        <p:nvPicPr>
          <p:cNvPr id="22532" name="Picture 2">
            <a:extLst>
              <a:ext uri="{FF2B5EF4-FFF2-40B4-BE49-F238E27FC236}">
                <a16:creationId xmlns:a16="http://schemas.microsoft.com/office/drawing/2014/main" id="{5BD01BD6-F2E5-A516-3DFF-515426A0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"/>
            <a:ext cx="54864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14061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CC7012C6-BBDD-5AED-3A63-2216A91E6A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nl-NL" sz="2400" dirty="0"/>
              <a:t>Error trace of our institute's old online diary </a:t>
            </a: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EA06B66F-161F-2096-162E-FB4FB13B19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>
                <a:solidFill>
                  <a:srgbClr val="3333CC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Database error: Invalid SQL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: (SELECT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.*,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.*,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cal_start,cal_end,cal_recur_date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FROM 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JOIN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egw_cal_dates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egw_cal_dates.cal_id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 JOIN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egw_cal_user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egw_cal_user.cal_id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LEFT JOIN 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WHERE (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cal_user_type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='u'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cal_user_id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IN (56,-135,-2,-40,-160))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cal_status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!= 'R' AND 1225062000 &lt;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cal_end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&lt; 1228082400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recur_type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IS NULL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cal_recur_date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=0) UNION (SELECT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.*,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.*,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cal_start,cal_end,cal_recur_date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FROM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JOIN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egw_cal_dates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egw_cal_dates.cal_id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JOIN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egw_cal_user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egw_cal_user.cal_id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LEFT JOIN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ON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egw_cal_repeats.cal_id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WHERE (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cal_user_type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='u'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cal_user_id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IN (56,-135,-2,-40,-160))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cal_status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!= 'R' AND 1225062000 &lt;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cal_end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&lt; 1228082400 AND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cal_recur_date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=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) ORDER BY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cal_start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GB" altLang="nl-NL" sz="1600" dirty="0" err="1">
                <a:latin typeface="Bahnschrift Light" panose="020B0502040204020203" pitchFamily="34" charset="0"/>
                <a:cs typeface="Arial" panose="020B0604020202020204" pitchFamily="34" charset="0"/>
              </a:rPr>
              <a:t>mysql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Error: 1 (Can't create/write to file 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'/var/</a:t>
            </a:r>
            <a:r>
              <a:rPr lang="en-GB" altLang="nl-NL" sz="1600" dirty="0" err="1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tmp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/#sql_322_0.MYI</a:t>
            </a: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'  ....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File: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 /vol/www/</a:t>
            </a:r>
            <a:r>
              <a:rPr lang="en-GB" altLang="nl-NL" sz="1600" dirty="0" err="1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egw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/web-docs/</a:t>
            </a:r>
            <a:r>
              <a:rPr lang="en-GB" altLang="nl-NL" sz="1600" dirty="0" err="1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egroupware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/calendar/</a:t>
            </a:r>
            <a:r>
              <a:rPr lang="en-GB" altLang="nl-NL" sz="1600" dirty="0" err="1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inc</a:t>
            </a:r>
            <a:r>
              <a:rPr lang="en-GB" altLang="nl-NL" sz="1600" dirty="0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n-GB" altLang="nl-NL" sz="1600" dirty="0" err="1">
                <a:solidFill>
                  <a:srgbClr val="009900"/>
                </a:solidFill>
                <a:latin typeface="Bahnschrift Light" panose="020B0502040204020203" pitchFamily="34" charset="0"/>
                <a:cs typeface="Arial" panose="020B0604020202020204" pitchFamily="34" charset="0"/>
              </a:rPr>
              <a:t>class.socal.inc.php</a:t>
            </a:r>
            <a:endParaRPr lang="en-GB" altLang="nl-NL" sz="1600" dirty="0">
              <a:solidFill>
                <a:srgbClr val="009900"/>
              </a:solidFill>
              <a:latin typeface="Bahnschrift Light" panose="020B0502040204020203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anose="02020603050405020304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altLang="nl-NL" sz="1600" dirty="0">
                <a:latin typeface="Bahnschrift Light" panose="020B0502040204020203" pitchFamily="34" charset="0"/>
                <a:cs typeface="Arial" panose="020B0604020202020204" pitchFamily="34" charset="0"/>
              </a:rPr>
              <a:t>Session halted.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D73263F4-DA41-D960-540D-AFDBF149CA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BE330E78-77D5-4C76-B9E9-8C6DAC363B02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34</a:t>
            </a:fld>
            <a:endParaRPr lang="en-GB" altLang="nl-NL" sz="1400"/>
          </a:p>
        </p:txBody>
      </p:sp>
    </p:spTree>
    <p:extLst>
      <p:ext uri="{BB962C8B-B14F-4D97-AF65-F5344CB8AC3E}">
        <p14:creationId xmlns:p14="http://schemas.microsoft.com/office/powerpoint/2010/main" val="13136378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D8A18-57FA-5AFE-B31D-B36918D64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Moral of the 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2643F-5A40-60E3-E064-712CD62F16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Informative error messages are great for debugging </a:t>
            </a:r>
            <a:r>
              <a:rPr lang="en-US" sz="2800" b="1" dirty="0">
                <a:sym typeface="Wingdings" panose="05000000000000000000" pitchFamily="2" charset="2"/>
              </a:rPr>
              <a:t></a:t>
            </a:r>
            <a:endParaRPr lang="en-US" sz="2000" b="1" dirty="0">
              <a:sym typeface="Wingdings" panose="05000000000000000000" pitchFamily="2" charset="2"/>
            </a:endParaRPr>
          </a:p>
          <a:p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But: informative error messages can also help attackers </a:t>
            </a:r>
            <a:r>
              <a:rPr lang="en-US" sz="2800" b="1" dirty="0">
                <a:sym typeface="Wingdings" panose="05000000000000000000" pitchFamily="2" charset="2"/>
              </a:rPr>
              <a:t></a:t>
            </a:r>
            <a:endParaRPr lang="en-US" sz="2000" b="1" dirty="0">
              <a:sym typeface="Wingdings" panose="05000000000000000000" pitchFamily="2" charset="2"/>
            </a:endParaRPr>
          </a:p>
          <a:p>
            <a:endParaRPr lang="en-US" sz="2000" dirty="0"/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8113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569752-C970-ADC0-6B12-0D28453FB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/>
              <a:t>Did we cover most security problems?</a:t>
            </a:r>
            <a:endParaRPr lang="en-GB" i="1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0FAC220-B7BD-0358-C2D2-67516F13B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608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>
            <a:extLst>
              <a:ext uri="{FF2B5EF4-FFF2-40B4-BE49-F238E27FC236}">
                <a16:creationId xmlns:a16="http://schemas.microsoft.com/office/drawing/2014/main" id="{8E4B3569-38BA-F5C2-AE74-4D9C4B2CA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134938"/>
            <a:ext cx="7761287" cy="846137"/>
          </a:xfrm>
        </p:spPr>
        <p:txBody>
          <a:bodyPr/>
          <a:lstStyle/>
          <a:p>
            <a:r>
              <a:rPr lang="en-US" altLang="en-US" sz="2400" dirty="0">
                <a:solidFill>
                  <a:srgbClr val="C00000"/>
                </a:solidFill>
              </a:rPr>
              <a:t>The CWE Top 25</a:t>
            </a:r>
            <a:endParaRPr lang="en-US" altLang="en-US" sz="2000" dirty="0">
              <a:solidFill>
                <a:srgbClr val="C00000"/>
              </a:solidFill>
            </a:endParaRPr>
          </a:p>
        </p:txBody>
      </p:sp>
      <p:sp>
        <p:nvSpPr>
          <p:cNvPr id="10243" name="Tijdelijke aanduiding voor voettekst 3">
            <a:extLst>
              <a:ext uri="{FF2B5EF4-FFF2-40B4-BE49-F238E27FC236}">
                <a16:creationId xmlns:a16="http://schemas.microsoft.com/office/drawing/2014/main" id="{70D59034-C052-2857-F011-1997D5A124FE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58CE913-77F7-39A6-DA3E-2EFF122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" y="981075"/>
            <a:ext cx="4030663" cy="5327650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245" name="Tijdelijke aanduiding voor inhoud 1">
            <a:extLst>
              <a:ext uri="{FF2B5EF4-FFF2-40B4-BE49-F238E27FC236}">
                <a16:creationId xmlns:a16="http://schemas.microsoft.com/office/drawing/2014/main" id="{A9F4ADBA-8791-FFCB-CC1A-C0DC11F80F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1850" y="946150"/>
            <a:ext cx="4033838" cy="4816475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NULL Pointer Dereference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Use of Hard-coded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>
                <a:solidFill>
                  <a:schemeClr val="tx1"/>
                </a:solidFill>
              </a:rPr>
              <a:t>Improper Restriction of Operations within Buffer Bounds 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Missing Authorization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Incorrect Default Permissions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>
                <a:solidFill>
                  <a:schemeClr val="tx1"/>
                </a:solidFill>
              </a:rPr>
              <a:t>Exposure of Sensitive Information to an Unauthorized Actor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Insufficiently Protected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Incorrect Permission Assignment for Critical Resource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>
                <a:solidFill>
                  <a:schemeClr val="tx1"/>
                </a:solidFill>
              </a:rPr>
              <a:t>Improper Restriction of XML External Entity Reference (XXE)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Server-Side Request Forgery (SSRF)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endParaRPr lang="en-GB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5DA7DB-667F-D566-5CAC-A37B3805F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37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31369929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6">
            <a:extLst>
              <a:ext uri="{FF2B5EF4-FFF2-40B4-BE49-F238E27FC236}">
                <a16:creationId xmlns:a16="http://schemas.microsoft.com/office/drawing/2014/main" id="{8E4B3569-38BA-F5C2-AE74-4D9C4B2CAC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134938"/>
            <a:ext cx="7761287" cy="846137"/>
          </a:xfrm>
        </p:spPr>
        <p:txBody>
          <a:bodyPr/>
          <a:lstStyle/>
          <a:p>
            <a:r>
              <a:rPr lang="en-US" altLang="en-US" sz="2400">
                <a:solidFill>
                  <a:srgbClr val="C00000"/>
                </a:solidFill>
              </a:rPr>
              <a:t>Memory corruption </a:t>
            </a:r>
            <a:endParaRPr lang="en-US" altLang="en-US" sz="2000">
              <a:solidFill>
                <a:srgbClr val="C00000"/>
              </a:solidFill>
            </a:endParaRPr>
          </a:p>
        </p:txBody>
      </p:sp>
      <p:sp>
        <p:nvSpPr>
          <p:cNvPr id="10243" name="Tijdelijke aanduiding voor voettekst 3">
            <a:extLst>
              <a:ext uri="{FF2B5EF4-FFF2-40B4-BE49-F238E27FC236}">
                <a16:creationId xmlns:a16="http://schemas.microsoft.com/office/drawing/2014/main" id="{70D59034-C052-2857-F011-1997D5A124FE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658CE913-77F7-39A6-DA3E-2EFF122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" y="981075"/>
            <a:ext cx="4030663" cy="5327650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0245" name="Tijdelijke aanduiding voor inhoud 1">
            <a:extLst>
              <a:ext uri="{FF2B5EF4-FFF2-40B4-BE49-F238E27FC236}">
                <a16:creationId xmlns:a16="http://schemas.microsoft.com/office/drawing/2014/main" id="{A9F4ADBA-8791-FFCB-CC1A-C0DC11F80FA9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1850" y="946150"/>
            <a:ext cx="4033838" cy="4816475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>
                <a:solidFill>
                  <a:srgbClr val="C00000"/>
                </a:solidFill>
              </a:rPr>
              <a:t>NULL Pointer Dereference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Use of Hard-coded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Missing Authorization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Incorrect Default Permissions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/>
              <a:t>Exposure of Sensitive Information to an Unauthorized Actor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Insufficiently Protected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Incorrect Permission Assignment for Critical Resource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/>
              <a:t>Improper Restriction of XML External Entity Reference </a:t>
            </a:r>
            <a:r>
              <a:rPr lang="en-US" altLang="en-US" sz="1600">
                <a:solidFill>
                  <a:schemeClr val="tx1"/>
                </a:solidFill>
              </a:rPr>
              <a:t>(XXE)</a:t>
            </a:r>
            <a:endParaRPr lang="en-US" altLang="en-US" sz="1600"/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/>
              <a:t>Server-Side Request Forgery (SSRF)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>
                <a:solidFill>
                  <a:schemeClr val="tx1"/>
                </a:solidFill>
              </a:rPr>
              <a:t>Command Injection</a:t>
            </a:r>
          </a:p>
          <a:p>
            <a:endParaRPr lang="en-GB" altLang="en-US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F5DA7DB-667F-D566-5CAC-A37B3805F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38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16067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6">
            <a:extLst>
              <a:ext uri="{FF2B5EF4-FFF2-40B4-BE49-F238E27FC236}">
                <a16:creationId xmlns:a16="http://schemas.microsoft.com/office/drawing/2014/main" id="{527B42CE-1200-7EBE-94D0-DEEC63754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1988" y="134938"/>
            <a:ext cx="7761287" cy="846137"/>
          </a:xfrm>
        </p:spPr>
        <p:txBody>
          <a:bodyPr/>
          <a:lstStyle/>
          <a:p>
            <a:r>
              <a:rPr lang="en-US" altLang="en-US" sz="2400">
                <a:solidFill>
                  <a:srgbClr val="FF9900"/>
                </a:solidFill>
              </a:rPr>
              <a:t>Injection attacks</a:t>
            </a:r>
            <a:endParaRPr lang="en-US" altLang="en-US" sz="1800">
              <a:solidFill>
                <a:srgbClr val="FF9900"/>
              </a:solidFill>
            </a:endParaRPr>
          </a:p>
        </p:txBody>
      </p:sp>
      <p:sp>
        <p:nvSpPr>
          <p:cNvPr id="11267" name="Tijdelijke aanduiding voor voettekst 3">
            <a:extLst>
              <a:ext uri="{FF2B5EF4-FFF2-40B4-BE49-F238E27FC236}">
                <a16:creationId xmlns:a16="http://schemas.microsoft.com/office/drawing/2014/main" id="{F44A374A-77B3-C530-91C0-43E1E663977D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EF672123-46CE-BD36-3584-A9435FD95D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6575" y="981075"/>
            <a:ext cx="4030663" cy="5327650"/>
          </a:xfrm>
        </p:spPr>
        <p:txBody>
          <a:bodyPr/>
          <a:lstStyle/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>
                <a:solidFill>
                  <a:schemeClr val="tx1"/>
                </a:solidFill>
              </a:rPr>
              <a:t>Cross-Site Request Forgery (CSRF)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buFont typeface="Times New Roman" panose="02020603050405020304" pitchFamily="18" charset="0"/>
              <a:buAutoNum type="arabicPeriod"/>
              <a:defRPr/>
            </a:pPr>
            <a:r>
              <a:rPr lang="en-GB" sz="1600" dirty="0"/>
              <a:t>Improper Authentication</a:t>
            </a:r>
            <a:r>
              <a:rPr lang="en-US" altLang="en-US" sz="1600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11269" name="Tijdelijke aanduiding voor inhoud 1">
            <a:extLst>
              <a:ext uri="{FF2B5EF4-FFF2-40B4-BE49-F238E27FC236}">
                <a16:creationId xmlns:a16="http://schemas.microsoft.com/office/drawing/2014/main" id="{E9E496CD-685F-DDA2-C490-E16FB03348C7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1850" y="946150"/>
            <a:ext cx="4106863" cy="4816475"/>
          </a:xfrm>
        </p:spPr>
        <p:txBody>
          <a:bodyPr/>
          <a:lstStyle/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NULL Pointer Dereference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/>
              <a:t>Use of Hard-coded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/>
              <a:t>Improper Restriction of Operations within Buffer Bounds 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/>
              <a:t>Missing Authorization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/>
              <a:t>Incorrect Default Permissions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/>
              <a:t>Exposure of Sensitive Information  to an Unauthorized Actor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/>
              <a:t>Insufficiently Protected Credentials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/>
              <a:t>Incorrect Permission Assignment for Critical Resource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US" altLang="en-US" sz="1600" dirty="0">
                <a:solidFill>
                  <a:srgbClr val="FF9900"/>
                </a:solidFill>
              </a:rPr>
              <a:t>Improper Restriction of XML External Entity Reference (XXE)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Server-Side Request Forgery (SSRF)</a:t>
            </a:r>
          </a:p>
          <a:p>
            <a:pPr>
              <a:buFont typeface="Arial" panose="020B0604020202020204" pitchFamily="34" charset="0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endParaRPr lang="en-GB" altLang="en-US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12BAC04-130D-BB6A-4CA9-E15A4EE964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39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205156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F737D513-36A7-4B24-7E4C-2C9B291270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GB" altLang="nl-NL" sz="1600"/>
            </a:br>
            <a:r>
              <a:rPr lang="en-GB" altLang="nl-NL"/>
              <a:t>Access Control</a:t>
            </a:r>
            <a:br>
              <a:rPr lang="en-GB" altLang="nl-NL" sz="1400"/>
            </a:br>
            <a:br>
              <a:rPr lang="en-GB" altLang="nl-NL" sz="2400"/>
            </a:br>
            <a:endParaRPr lang="en-GB" altLang="nl-NL" sz="2400"/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C7F87FF3-C1CA-0198-5B7E-437B7E0DDD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br>
              <a:rPr lang="en-GB" altLang="nl-NL" sz="2800"/>
            </a:br>
            <a:endParaRPr lang="en-GB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7761288" cy="845345"/>
          </a:xfrm>
        </p:spPr>
        <p:txBody>
          <a:bodyPr/>
          <a:lstStyle/>
          <a:p>
            <a:r>
              <a:rPr lang="en-US" altLang="en-US" sz="2400" dirty="0">
                <a:solidFill>
                  <a:srgbClr val="7030A0"/>
                </a:solidFill>
              </a:rPr>
              <a:t>Access control? </a:t>
            </a:r>
            <a:r>
              <a:rPr lang="en-US" altLang="en-US" sz="2000" dirty="0">
                <a:solidFill>
                  <a:srgbClr val="7030A0"/>
                </a:solidFill>
              </a:rPr>
              <a:t>(authentication + </a:t>
            </a:r>
            <a:r>
              <a:rPr lang="en-US" altLang="en-US" sz="2000" dirty="0" err="1">
                <a:solidFill>
                  <a:srgbClr val="7030A0"/>
                </a:solidFill>
              </a:rPr>
              <a:t>authorisation</a:t>
            </a:r>
            <a:r>
              <a:rPr lang="en-US" altLang="en-US" sz="2000" dirty="0">
                <a:solidFill>
                  <a:srgbClr val="7030A0"/>
                </a:solidFill>
              </a:rPr>
              <a:t>)</a:t>
            </a:r>
            <a:endParaRPr lang="en-US" altLang="en-US" sz="2400" dirty="0">
              <a:solidFill>
                <a:srgbClr val="7030A0"/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980728"/>
            <a:ext cx="4030290" cy="5328592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Write</a:t>
            </a:r>
            <a:r>
              <a:rPr lang="en-GB" altLang="en-US" sz="1600" dirty="0">
                <a:solidFill>
                  <a:schemeClr val="tx1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Cross-Site Scripting (XSS)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Cross-Site Request Forgery (CSRF)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/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chemeClr val="tx1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chemeClr val="tx1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/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7030A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946472"/>
            <a:ext cx="4034606" cy="4816128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/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/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Improper Restriction of XML External Entity Reference (XXE)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Server-Site Request Forgery (SSRF</a:t>
            </a:r>
            <a:r>
              <a:rPr lang="en-GB" sz="1600" dirty="0"/>
              <a:t>)</a:t>
            </a:r>
            <a:r>
              <a:rPr lang="en-US" altLang="en-US" sz="1600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chemeClr val="tx1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430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6"/>
          <p:cNvSpPr>
            <a:spLocks noGrp="1"/>
          </p:cNvSpPr>
          <p:nvPr>
            <p:ph type="title"/>
          </p:nvPr>
        </p:nvSpPr>
        <p:spPr>
          <a:xfrm>
            <a:off x="661792" y="135383"/>
            <a:ext cx="8086672" cy="989361"/>
          </a:xfrm>
        </p:spPr>
        <p:txBody>
          <a:bodyPr/>
          <a:lstStyle/>
          <a:p>
            <a:r>
              <a:rPr lang="en-GB" sz="1800" dirty="0">
                <a:solidFill>
                  <a:srgbClr val="C00000"/>
                </a:solidFill>
              </a:rPr>
              <a:t>memory corruption, </a:t>
            </a:r>
            <a:r>
              <a:rPr lang="en-GB" sz="1800" dirty="0">
                <a:solidFill>
                  <a:srgbClr val="FF9900"/>
                </a:solidFill>
              </a:rPr>
              <a:t>injection attacks, </a:t>
            </a:r>
            <a:r>
              <a:rPr lang="en-GB" sz="1800" dirty="0">
                <a:solidFill>
                  <a:srgbClr val="7030A0"/>
                </a:solidFill>
              </a:rPr>
              <a:t>access control / authentication</a:t>
            </a:r>
            <a:endParaRPr lang="en-US" altLang="en-US" sz="1800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half" idx="2"/>
          </p:nvPr>
        </p:nvSpPr>
        <p:spPr>
          <a:xfrm>
            <a:off x="536154" y="1196752"/>
            <a:ext cx="4030290" cy="5112568"/>
          </a:xfrm>
        </p:spPr>
        <p:txBody>
          <a:bodyPr/>
          <a:lstStyle/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Write</a:t>
            </a:r>
            <a:r>
              <a:rPr lang="en-GB" altLang="en-US" sz="1600" dirty="0">
                <a:solidFill>
                  <a:srgbClr val="C00000"/>
                </a:solidFill>
              </a:rPr>
              <a:t>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Cross-Site Scripting (XSS)</a:t>
            </a:r>
            <a:r>
              <a:rPr lang="en-US" altLang="en-US" sz="1600" dirty="0">
                <a:solidFill>
                  <a:srgbClr val="FF9900"/>
                </a:solidFill>
              </a:rPr>
              <a:t>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Out-of-bounds Read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Improper Input  Validation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OS command injection                    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SQL Injection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Use After Free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rgbClr val="FF9900"/>
                </a:solidFill>
              </a:rPr>
              <a:t>Path traversal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Cross-Site Request Forgery (CSRF</a:t>
            </a:r>
            <a:r>
              <a:rPr lang="en-GB" sz="1600" dirty="0">
                <a:solidFill>
                  <a:srgbClr val="FF9900"/>
                </a:solidFill>
              </a:rPr>
              <a:t>)</a:t>
            </a:r>
            <a:r>
              <a:rPr lang="en-US" altLang="en-US" sz="1600" dirty="0">
                <a:solidFill>
                  <a:srgbClr val="7030A0"/>
                </a:solidFill>
              </a:rPr>
              <a:t>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FF9900"/>
                </a:solidFill>
              </a:rPr>
              <a:t>Unrestricted Upload of File with Dangerous Type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sz="1600" dirty="0">
                <a:solidFill>
                  <a:srgbClr val="7030A0"/>
                </a:solidFill>
              </a:rPr>
              <a:t>Missing Authentication for Critical Function </a:t>
            </a:r>
            <a:r>
              <a:rPr lang="en-US" altLang="en-US" sz="1600" dirty="0">
                <a:solidFill>
                  <a:srgbClr val="7030A0"/>
                </a:solidFill>
              </a:rPr>
              <a:t>                                                                           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Integer Overflow or Wraparound</a:t>
            </a:r>
          </a:p>
          <a:p>
            <a:pPr>
              <a:lnSpc>
                <a:spcPct val="100000"/>
              </a:lnSpc>
              <a:buAutoNum type="arabicPeriod"/>
              <a:defRPr/>
            </a:pPr>
            <a:r>
              <a:rPr lang="en-GB" sz="1600" dirty="0">
                <a:solidFill>
                  <a:srgbClr val="FF9900"/>
                </a:solidFill>
              </a:rPr>
              <a:t>Deserialization of Untrusted Data</a:t>
            </a:r>
          </a:p>
          <a:p>
            <a:pPr>
              <a:lnSpc>
                <a:spcPct val="100000"/>
              </a:lnSpc>
              <a:buFont typeface="Times New Roman" pitchFamily="18" charset="0"/>
              <a:buAutoNum type="arabicPeriod"/>
              <a:defRPr/>
            </a:pPr>
            <a:r>
              <a:rPr lang="en-GB" sz="1600" dirty="0">
                <a:solidFill>
                  <a:srgbClr val="7030A0"/>
                </a:solidFill>
              </a:rPr>
              <a:t>Improper Authentication</a:t>
            </a:r>
            <a:r>
              <a:rPr lang="en-US" altLang="en-US" sz="1600" dirty="0">
                <a:solidFill>
                  <a:srgbClr val="7030A0"/>
                </a:solidFill>
              </a:rPr>
              <a:t>  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en-US" altLang="en-US" sz="1600" dirty="0">
              <a:solidFill>
                <a:schemeClr val="tx1"/>
              </a:solidFill>
            </a:endParaRPr>
          </a:p>
        </p:txBody>
      </p:sp>
      <p:sp>
        <p:nvSpPr>
          <p:cNvPr id="2" name="Tijdelijke aanduiding voor inhoud 1"/>
          <p:cNvSpPr>
            <a:spLocks noGrp="1"/>
          </p:cNvSpPr>
          <p:nvPr>
            <p:ph sz="half" idx="2"/>
          </p:nvPr>
        </p:nvSpPr>
        <p:spPr>
          <a:xfrm>
            <a:off x="4641850" y="1124744"/>
            <a:ext cx="4034606" cy="5040560"/>
          </a:xfrm>
        </p:spPr>
        <p:txBody>
          <a:bodyPr/>
          <a:lstStyle/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C00000"/>
                </a:solidFill>
              </a:rPr>
              <a:t>NULL Pointer Dereference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Use of Hard-coded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C00000"/>
                </a:solidFill>
              </a:rPr>
              <a:t>Improper Restriction of Operations within Buffer Bounds 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Missing Authorization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Default Permissions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Exposure of Sensitive Information to an Unauthorized Actor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Insufficiently Protected Credentials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Incorrect Permission Assignment for Critical Resource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US" sz="1600" dirty="0">
                <a:solidFill>
                  <a:srgbClr val="7030A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m</a:t>
            </a:r>
            <a:r>
              <a:rPr lang="en-US" sz="1600" dirty="0">
                <a:solidFill>
                  <a:srgbClr val="7030A0"/>
                </a:solidFill>
              </a:rPr>
              <a:t>p</a:t>
            </a:r>
            <a:r>
              <a:rPr lang="en-US" sz="1600" dirty="0">
                <a:solidFill>
                  <a:srgbClr val="FF9900"/>
                </a:solidFill>
              </a:rPr>
              <a:t>r</a:t>
            </a:r>
            <a:r>
              <a:rPr lang="en-US" sz="1600" dirty="0">
                <a:solidFill>
                  <a:srgbClr val="7030A0"/>
                </a:solidFill>
              </a:rPr>
              <a:t>o</a:t>
            </a:r>
            <a:r>
              <a:rPr lang="en-US" sz="1600" dirty="0">
                <a:solidFill>
                  <a:srgbClr val="FF9900"/>
                </a:solidFill>
              </a:rPr>
              <a:t>p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r 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s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7030A0"/>
                </a:solidFill>
              </a:rPr>
              <a:t>c</a:t>
            </a:r>
            <a:r>
              <a:rPr lang="en-US" sz="1600" dirty="0">
                <a:solidFill>
                  <a:srgbClr val="FF9900"/>
                </a:solidFill>
              </a:rPr>
              <a:t>t</a:t>
            </a:r>
            <a:r>
              <a:rPr lang="en-US" sz="1600" dirty="0">
                <a:solidFill>
                  <a:srgbClr val="7030A0"/>
                </a:solidFill>
              </a:rPr>
              <a:t>i</a:t>
            </a:r>
            <a:r>
              <a:rPr lang="en-US" sz="1600" dirty="0">
                <a:solidFill>
                  <a:srgbClr val="FF9900"/>
                </a:solidFill>
              </a:rPr>
              <a:t>o</a:t>
            </a:r>
            <a:r>
              <a:rPr lang="en-US" sz="1600" dirty="0">
                <a:solidFill>
                  <a:srgbClr val="7030A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 o</a:t>
            </a:r>
            <a:r>
              <a:rPr lang="en-US" sz="1600" dirty="0">
                <a:solidFill>
                  <a:srgbClr val="7030A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 X</a:t>
            </a:r>
            <a:r>
              <a:rPr lang="en-US" sz="1600" dirty="0">
                <a:solidFill>
                  <a:srgbClr val="7030A0"/>
                </a:solidFill>
              </a:rPr>
              <a:t>M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7030A0"/>
                </a:solidFill>
              </a:rPr>
              <a:t>a</a:t>
            </a:r>
            <a:r>
              <a:rPr lang="en-US" sz="1600" dirty="0">
                <a:solidFill>
                  <a:srgbClr val="FF9900"/>
                </a:solidFill>
              </a:rPr>
              <a:t>l 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n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i</a:t>
            </a:r>
            <a:r>
              <a:rPr lang="en-US" sz="1600" dirty="0">
                <a:solidFill>
                  <a:srgbClr val="7030A0"/>
                </a:solidFill>
              </a:rPr>
              <a:t>t</a:t>
            </a:r>
            <a:r>
              <a:rPr lang="en-US" sz="1600" dirty="0">
                <a:solidFill>
                  <a:srgbClr val="FF9900"/>
                </a:solidFill>
              </a:rPr>
              <a:t>y 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f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r</a:t>
            </a:r>
            <a:r>
              <a:rPr lang="en-US" sz="1600" dirty="0">
                <a:solidFill>
                  <a:srgbClr val="FF9900"/>
                </a:solidFill>
              </a:rPr>
              <a:t>e</a:t>
            </a:r>
            <a:r>
              <a:rPr lang="en-US" sz="1600" dirty="0">
                <a:solidFill>
                  <a:srgbClr val="7030A0"/>
                </a:solidFill>
              </a:rPr>
              <a:t>n</a:t>
            </a:r>
            <a:r>
              <a:rPr lang="en-US" sz="1600" dirty="0">
                <a:solidFill>
                  <a:srgbClr val="FF9900"/>
                </a:solidFill>
              </a:rPr>
              <a:t>c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 (</a:t>
            </a:r>
            <a:r>
              <a:rPr lang="en-US" sz="1600" dirty="0">
                <a:solidFill>
                  <a:srgbClr val="7030A0"/>
                </a:solidFill>
              </a:rPr>
              <a:t>X</a:t>
            </a:r>
            <a:r>
              <a:rPr lang="en-US" sz="1600" dirty="0">
                <a:solidFill>
                  <a:srgbClr val="FF9900"/>
                </a:solidFill>
              </a:rPr>
              <a:t>X</a:t>
            </a:r>
            <a:r>
              <a:rPr lang="en-US" sz="1600" dirty="0">
                <a:solidFill>
                  <a:srgbClr val="7030A0"/>
                </a:solidFill>
              </a:rPr>
              <a:t>E</a:t>
            </a:r>
            <a:r>
              <a:rPr lang="en-US" sz="1600" dirty="0">
                <a:solidFill>
                  <a:srgbClr val="FF990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v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-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i</a:t>
            </a:r>
            <a:r>
              <a:rPr lang="en-GB" sz="1600" dirty="0">
                <a:solidFill>
                  <a:srgbClr val="FF9900"/>
                </a:solidFill>
              </a:rPr>
              <a:t>d</a:t>
            </a:r>
            <a:r>
              <a:rPr lang="en-GB" sz="1600" dirty="0">
                <a:solidFill>
                  <a:srgbClr val="7030A0"/>
                </a:solidFill>
              </a:rPr>
              <a:t>e 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q</a:t>
            </a:r>
            <a:r>
              <a:rPr lang="en-GB" sz="1600" dirty="0">
                <a:solidFill>
                  <a:srgbClr val="7030A0"/>
                </a:solidFill>
              </a:rPr>
              <a:t>u</a:t>
            </a:r>
            <a:r>
              <a:rPr lang="en-GB" sz="1600" dirty="0">
                <a:solidFill>
                  <a:srgbClr val="FF9900"/>
                </a:solidFill>
              </a:rPr>
              <a:t>e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t</a:t>
            </a:r>
            <a:r>
              <a:rPr lang="en-GB" sz="1600" dirty="0">
                <a:solidFill>
                  <a:srgbClr val="7030A0"/>
                </a:solidFill>
              </a:rPr>
              <a:t> F</a:t>
            </a:r>
            <a:r>
              <a:rPr lang="en-GB" sz="1600" dirty="0">
                <a:solidFill>
                  <a:srgbClr val="FF9900"/>
                </a:solidFill>
              </a:rPr>
              <a:t>o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g</a:t>
            </a:r>
            <a:r>
              <a:rPr lang="en-GB" sz="1600" dirty="0">
                <a:solidFill>
                  <a:srgbClr val="7030A0"/>
                </a:solidFill>
              </a:rPr>
              <a:t>e</a:t>
            </a:r>
            <a:r>
              <a:rPr lang="en-GB" sz="1600" dirty="0">
                <a:solidFill>
                  <a:srgbClr val="FF9900"/>
                </a:solidFill>
              </a:rPr>
              <a:t>r</a:t>
            </a:r>
            <a:r>
              <a:rPr lang="en-GB" sz="1600" dirty="0">
                <a:solidFill>
                  <a:srgbClr val="7030A0"/>
                </a:solidFill>
              </a:rPr>
              <a:t>y </a:t>
            </a:r>
            <a:r>
              <a:rPr lang="en-GB" sz="1600" dirty="0">
                <a:solidFill>
                  <a:srgbClr val="FF9900"/>
                </a:solidFill>
              </a:rPr>
              <a:t>(</a:t>
            </a:r>
            <a:r>
              <a:rPr lang="en-GB" sz="1600" dirty="0">
                <a:solidFill>
                  <a:srgbClr val="7030A0"/>
                </a:solidFill>
              </a:rPr>
              <a:t>S</a:t>
            </a:r>
            <a:r>
              <a:rPr lang="en-GB" sz="1600" dirty="0">
                <a:solidFill>
                  <a:srgbClr val="FF9900"/>
                </a:solidFill>
              </a:rPr>
              <a:t>S</a:t>
            </a:r>
            <a:r>
              <a:rPr lang="en-GB" sz="1600" dirty="0">
                <a:solidFill>
                  <a:srgbClr val="7030A0"/>
                </a:solidFill>
              </a:rPr>
              <a:t>R</a:t>
            </a:r>
            <a:r>
              <a:rPr lang="en-GB" sz="1600" dirty="0">
                <a:solidFill>
                  <a:srgbClr val="FF9900"/>
                </a:solidFill>
              </a:rPr>
              <a:t>F</a:t>
            </a:r>
            <a:r>
              <a:rPr lang="en-GB" sz="1600" dirty="0">
                <a:solidFill>
                  <a:srgbClr val="7030A0"/>
                </a:solidFill>
              </a:rPr>
              <a:t>)</a:t>
            </a:r>
          </a:p>
          <a:p>
            <a:pPr>
              <a:lnSpc>
                <a:spcPct val="100000"/>
              </a:lnSpc>
              <a:buFont typeface="+mj-lt"/>
              <a:buAutoNum type="arabicPeriod" startAt="15"/>
            </a:pPr>
            <a:r>
              <a:rPr lang="en-GB" altLang="en-US" sz="1600" dirty="0">
                <a:solidFill>
                  <a:srgbClr val="FF9900"/>
                </a:solidFill>
              </a:rPr>
              <a:t>Command Injection</a:t>
            </a:r>
          </a:p>
          <a:p>
            <a:pPr>
              <a:lnSpc>
                <a:spcPct val="1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38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3E1ED323-8D7B-CB5D-B360-02E06D9E6E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Access control  - basic concepts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88FB7-B8B0-A032-89BE-A067820A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accent2"/>
                </a:solidFill>
              </a:rPr>
              <a:t>Access control </a:t>
            </a:r>
            <a:r>
              <a:rPr lang="en-US" sz="2000" dirty="0"/>
              <a:t>consists of two 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solidFill>
                  <a:schemeClr val="accent2"/>
                </a:solidFill>
              </a:rPr>
              <a:t>authentication</a:t>
            </a:r>
            <a:r>
              <a:rPr lang="en-US" sz="2000" dirty="0"/>
              <a:t> - </a:t>
            </a:r>
            <a:r>
              <a:rPr lang="en-US" sz="1800" dirty="0"/>
              <a:t>checking who you are</a:t>
            </a:r>
            <a:endParaRPr lang="en-US" sz="2000" dirty="0"/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 err="1">
                <a:solidFill>
                  <a:schemeClr val="accent2"/>
                </a:solidFill>
              </a:rPr>
              <a:t>authorisation</a:t>
            </a:r>
            <a:r>
              <a:rPr lang="en-US" sz="2000" dirty="0"/>
              <a:t>  - </a:t>
            </a:r>
            <a:r>
              <a:rPr lang="en-US" sz="1800" dirty="0"/>
              <a:t>enforcing what you are allowed to do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sz="1800" dirty="0"/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sz="1800" dirty="0"/>
              <a:t>Often when people say 'access control' they just mean 2.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sz="1800" dirty="0"/>
          </a:p>
          <a:p>
            <a:pPr>
              <a:defRPr/>
            </a:pPr>
            <a:r>
              <a:rPr lang="en-US" sz="2000" dirty="0"/>
              <a:t>Access control, more specifically </a:t>
            </a:r>
            <a:r>
              <a:rPr lang="en-US" sz="2000" dirty="0" err="1"/>
              <a:t>authorisation</a:t>
            </a:r>
            <a:r>
              <a:rPr lang="en-US" sz="2000" dirty="0"/>
              <a:t>, is configured by means of a </a:t>
            </a:r>
            <a:r>
              <a:rPr lang="en-US" sz="2000" dirty="0">
                <a:solidFill>
                  <a:schemeClr val="accent2"/>
                </a:solidFill>
              </a:rPr>
              <a:t>policy</a:t>
            </a: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</a:rPr>
              <a:t>Where can we expect problems?</a:t>
            </a:r>
          </a:p>
          <a:p>
            <a:pPr>
              <a:defRPr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5C559134-2B10-602C-E3D3-E3D5FC54BF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en-GB" alt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D8F5506B-A361-1B69-AD4B-35A9C6360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Problems with access control </a:t>
            </a:r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67B8F-F276-8AE3-A0F9-7BFA89FD0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sz="2000" i="1" dirty="0">
                <a:solidFill>
                  <a:schemeClr val="tx1"/>
                </a:solidFill>
              </a:rPr>
              <a:t>Where can we expect problems?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</a:rPr>
              <a:t>Authentication can be weak or broken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      incl. </a:t>
            </a:r>
            <a:r>
              <a:rPr lang="en-US" sz="1800" dirty="0">
                <a:solidFill>
                  <a:schemeClr val="accent2"/>
                </a:solidFill>
              </a:rPr>
              <a:t>stealing credentials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sz="1800" dirty="0">
              <a:solidFill>
                <a:schemeClr val="accent2"/>
              </a:solidFill>
            </a:endParaRP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chemeClr val="accent2"/>
                </a:solidFill>
              </a:rPr>
              <a:t>Authorisation</a:t>
            </a:r>
            <a:r>
              <a:rPr lang="en-US" sz="2000" dirty="0">
                <a:solidFill>
                  <a:schemeClr val="accent2"/>
                </a:solidFill>
              </a:rPr>
              <a:t> can be misconfigured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sz="1800" dirty="0">
                <a:solidFill>
                  <a:schemeClr val="tx1"/>
                </a:solidFill>
              </a:rPr>
              <a:t>      esp. if policies are </a:t>
            </a:r>
            <a:r>
              <a:rPr lang="en-US" sz="3200" baseline="-25000" dirty="0">
                <a:solidFill>
                  <a:srgbClr val="FF0000"/>
                </a:solidFill>
                <a:latin typeface="Pieces NFI" panose="02000000000000000000" pitchFamily="2" charset="0"/>
              </a:rPr>
              <a:t>complex</a:t>
            </a:r>
            <a:endParaRPr lang="en-US" sz="1800" baseline="-25000" dirty="0">
              <a:solidFill>
                <a:srgbClr val="FF0000"/>
              </a:solidFill>
              <a:latin typeface="Pieces NFI" panose="02000000000000000000" pitchFamily="2" charset="0"/>
            </a:endParaRP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schemeClr val="accent2"/>
              </a:solidFill>
            </a:endParaRPr>
          </a:p>
          <a:p>
            <a:pPr marL="514350" indent="-4572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chemeClr val="accent2"/>
                </a:solidFill>
              </a:rPr>
              <a:t>Access control may be missing  / circumventable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sz="2000" i="1" dirty="0">
              <a:solidFill>
                <a:schemeClr val="tx1"/>
              </a:solidFill>
            </a:endParaRPr>
          </a:p>
          <a:p>
            <a:pPr>
              <a:defRPr/>
            </a:pPr>
            <a:endParaRPr lang="en-GB" sz="2000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AA465A5-92FD-453A-265D-AEEA231C4B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en-GB" altLang="nl-NL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E2FBA10-A448-8C76-9A98-D1AEBDAC49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 dirty="0"/>
              <a:t>Insecure Direct Object Reference (IDOR)</a:t>
            </a:r>
            <a:endParaRPr lang="en-GB" altLang="en-US" sz="2400" dirty="0"/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EBB62E23-C0DE-9D03-B12D-A17C2538A82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Times New Roman" panose="02020603050405020304" pitchFamily="18" charset="0"/>
              <a:buNone/>
              <a:defRPr/>
            </a:pPr>
            <a:r>
              <a:rPr lang="en-US" altLang="en-US" sz="1800" dirty="0"/>
              <a:t>Typical scenario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339933"/>
                </a:solidFill>
              </a:rPr>
              <a:t>User U requests some resource R </a:t>
            </a:r>
            <a:r>
              <a:rPr lang="en-US" altLang="en-US" sz="1600" dirty="0">
                <a:solidFill>
                  <a:srgbClr val="339933"/>
                </a:solidFill>
              </a:rPr>
              <a:t>(e.g. a file, webpage)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339933"/>
                </a:solidFill>
              </a:rPr>
              <a:t>Access control system checks if user is allows to access </a:t>
            </a:r>
          </a:p>
          <a:p>
            <a:pPr>
              <a:buFont typeface="+mj-lt"/>
              <a:buAutoNum type="arabicPeriod"/>
              <a:defRPr/>
            </a:pPr>
            <a:r>
              <a:rPr lang="en-US" altLang="en-US" sz="1800" dirty="0">
                <a:solidFill>
                  <a:srgbClr val="339933"/>
                </a:solidFill>
              </a:rPr>
              <a:t>If so, user is given a reference to the resource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r>
              <a:rPr lang="en-US" altLang="en-US" sz="1400" dirty="0" err="1"/>
              <a:t>eg</a:t>
            </a:r>
            <a:r>
              <a:rPr lang="en-US" altLang="en-US" sz="1400" dirty="0"/>
              <a:t> </a:t>
            </a:r>
            <a:r>
              <a:rPr lang="en-US" altLang="en-US" sz="1400" b="1" dirty="0">
                <a:latin typeface="Arial Narrow" panose="020B0606020202030204" pitchFamily="34" charset="0"/>
              </a:rPr>
              <a:t>https://brightspace.ru.nl/lms/dropbox/admin/folders_manage.d2l?ou=331358.pdf</a:t>
            </a:r>
          </a:p>
          <a:p>
            <a:pPr marL="457200" lvl="1" indent="0">
              <a:buFont typeface="Times New Roman" panose="02020603050405020304" pitchFamily="18" charset="0"/>
              <a:buNone/>
              <a:defRPr/>
            </a:pPr>
            <a:endParaRPr lang="en-US" altLang="en-US" sz="1400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en-US" sz="1800" i="1" dirty="0"/>
              <a:t>What could be a potential access control problem?</a:t>
            </a:r>
          </a:p>
          <a:p>
            <a:pPr indent="-285750">
              <a:defRPr/>
            </a:pPr>
            <a:r>
              <a:rPr lang="en-US" altLang="en-US" sz="1800" i="1" dirty="0"/>
              <a:t>Is access control check repeated when the link is used?</a:t>
            </a:r>
          </a:p>
          <a:p>
            <a:pPr indent="-285750">
              <a:defRPr/>
            </a:pPr>
            <a:r>
              <a:rPr lang="en-US" altLang="en-US" sz="1800" i="1" dirty="0"/>
              <a:t>What if the user changes the link, to </a:t>
            </a:r>
            <a:r>
              <a:rPr lang="en-US" altLang="en-US" sz="1800" dirty="0">
                <a:solidFill>
                  <a:srgbClr val="FF0000"/>
                </a:solidFill>
              </a:rPr>
              <a:t>331359.pdf,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rgbClr val="FF0000"/>
                </a:solidFill>
              </a:rPr>
              <a:t>331360.pdf, ...</a:t>
            </a:r>
          </a:p>
          <a:p>
            <a:pPr indent="-285750">
              <a:defRPr/>
            </a:pPr>
            <a:r>
              <a:rPr lang="en-US" altLang="en-US" sz="1800" i="1" dirty="0">
                <a:solidFill>
                  <a:schemeClr val="tx1"/>
                </a:solidFill>
              </a:rPr>
              <a:t>What if the user passes on this reference to someone else?</a:t>
            </a:r>
          </a:p>
          <a:p>
            <a:pPr indent="-285750">
              <a:defRPr/>
            </a:pPr>
            <a:endParaRPr lang="en-US" altLang="en-US" sz="1800" i="1" dirty="0">
              <a:solidFill>
                <a:srgbClr val="FF0000"/>
              </a:solidFill>
            </a:endParaRP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en-US" sz="1800" dirty="0">
                <a:solidFill>
                  <a:schemeClr val="accent2"/>
                </a:solidFill>
              </a:rPr>
              <a:t>Insecure direct object reference</a:t>
            </a:r>
            <a:r>
              <a:rPr lang="en-US" altLang="en-US" sz="1800" dirty="0"/>
              <a:t>: users are provided a </a:t>
            </a:r>
            <a:r>
              <a:rPr lang="en-US" altLang="en-US" sz="1800" dirty="0">
                <a:solidFill>
                  <a:srgbClr val="339933"/>
                </a:solidFill>
              </a:rPr>
              <a:t>direct</a:t>
            </a:r>
            <a:r>
              <a:rPr lang="en-US" altLang="en-US" sz="1800" dirty="0"/>
              <a:t> </a:t>
            </a:r>
            <a:r>
              <a:rPr lang="en-US" altLang="en-US" sz="1800" dirty="0">
                <a:solidFill>
                  <a:srgbClr val="339933"/>
                </a:solidFill>
              </a:rPr>
              <a:t>reference</a:t>
            </a:r>
            <a:r>
              <a:rPr lang="en-US" altLang="en-US" sz="1800" dirty="0"/>
              <a:t> to some object after access control check, but access control check is not repeated when they use that reference.</a:t>
            </a: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r>
              <a:rPr lang="en-US" altLang="en-US" sz="1600" dirty="0">
                <a:solidFill>
                  <a:schemeClr val="tx1"/>
                </a:solidFill>
              </a:rPr>
              <a:t>Note: this looks a lot like path </a:t>
            </a:r>
            <a:r>
              <a:rPr lang="en-US" altLang="en-US" sz="1600" dirty="0" err="1">
                <a:solidFill>
                  <a:schemeClr val="tx1"/>
                </a:solidFill>
              </a:rPr>
              <a:t>tranversal</a:t>
            </a:r>
            <a:r>
              <a:rPr lang="en-US" altLang="en-US" sz="1600" dirty="0">
                <a:solidFill>
                  <a:schemeClr val="tx1"/>
                </a:solidFill>
              </a:rPr>
              <a:t>.</a:t>
            </a:r>
          </a:p>
          <a:p>
            <a:pPr indent="-285750">
              <a:defRPr/>
            </a:pPr>
            <a:endParaRPr lang="en-US" altLang="en-US" sz="1800" i="1" dirty="0">
              <a:solidFill>
                <a:srgbClr val="FF0000"/>
              </a:solidFill>
            </a:endParaRPr>
          </a:p>
          <a:p>
            <a:pPr marL="57150" indent="0">
              <a:buFont typeface="Times New Roman" panose="02020603050405020304" pitchFamily="18" charset="0"/>
              <a:buNone/>
              <a:defRPr/>
            </a:pPr>
            <a:endParaRPr lang="en-US" altLang="en-US" sz="1800" i="1" dirty="0"/>
          </a:p>
          <a:p>
            <a:pPr marL="57150" indent="0">
              <a:buFont typeface="Times New Roman" panose="02020603050405020304" pitchFamily="18" charset="0"/>
              <a:buNone/>
              <a:defRPr/>
            </a:pPr>
            <a:endParaRPr lang="en-US" altLang="en-US" sz="1800" i="1" dirty="0"/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89B77BFF-6D89-ADDD-EDFF-F89852CD19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184502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8F1A-3DF8-02F8-E9E2-A4991AC02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The confused deputy problem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22E18-482E-6D68-0F4F-2A03A8E65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A less privilege user/process A asks a more privileged user/process B  to do something 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                                                A                                       B</a:t>
            </a:r>
          </a:p>
          <a:p>
            <a:pPr marL="0" indent="0">
              <a:buNone/>
            </a:pPr>
            <a:r>
              <a:rPr lang="en-US" sz="500" dirty="0"/>
              <a:t>          </a:t>
            </a:r>
          </a:p>
          <a:p>
            <a:pPr marL="0" indent="0">
              <a:buNone/>
            </a:pPr>
            <a:r>
              <a:rPr lang="en-US" sz="1800" dirty="0"/>
              <a:t>If B does that with its access rights, A can by-pass access control.</a:t>
            </a:r>
          </a:p>
          <a:p>
            <a:pPr marL="0" indent="0">
              <a:buNone/>
            </a:pPr>
            <a:r>
              <a:rPr lang="en-US" sz="1800" dirty="0"/>
              <a:t>This is an input handling problem,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sz="1800" dirty="0"/>
              <a:t>but also an access control or </a:t>
            </a:r>
            <a:r>
              <a:rPr lang="en-US" sz="1800" dirty="0">
                <a:solidFill>
                  <a:schemeClr val="accent2"/>
                </a:solidFill>
              </a:rPr>
              <a:t>privilege escalation </a:t>
            </a:r>
            <a:r>
              <a:rPr lang="en-US" sz="1800" dirty="0"/>
              <a:t>problem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dirty="0"/>
              <a:t>Many input handling &amp; access control problems involve a confused deputy.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2"/>
                </a:solidFill>
              </a:rPr>
              <a:t>Phishing</a:t>
            </a:r>
            <a:r>
              <a:rPr lang="en-US" sz="1800" dirty="0"/>
              <a:t> also involves a confused deputy!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                             </a:t>
            </a:r>
          </a:p>
        </p:txBody>
      </p:sp>
      <p:pic>
        <p:nvPicPr>
          <p:cNvPr id="5" name="Picture 4" descr="A drawing of two people&#10;&#10;Description automatically generated">
            <a:extLst>
              <a:ext uri="{FF2B5EF4-FFF2-40B4-BE49-F238E27FC236}">
                <a16:creationId xmlns:a16="http://schemas.microsoft.com/office/drawing/2014/main" id="{E85CA9D1-1AF1-97F6-3E96-D7E58C9E4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33"/>
          <a:stretch/>
        </p:blipFill>
        <p:spPr>
          <a:xfrm>
            <a:off x="3599892" y="1732401"/>
            <a:ext cx="504056" cy="1447136"/>
          </a:xfrm>
          <a:prstGeom prst="rect">
            <a:avLst/>
          </a:prstGeom>
        </p:spPr>
      </p:pic>
      <p:pic>
        <p:nvPicPr>
          <p:cNvPr id="6" name="Picture 5" descr="A drawing of two people&#10;&#10;Description automatically generated">
            <a:extLst>
              <a:ext uri="{FF2B5EF4-FFF2-40B4-BE49-F238E27FC236}">
                <a16:creationId xmlns:a16="http://schemas.microsoft.com/office/drawing/2014/main" id="{562F9DF2-C607-6818-2052-2463B3D8B1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06"/>
          <a:stretch/>
        </p:blipFill>
        <p:spPr>
          <a:xfrm>
            <a:off x="5796136" y="1691986"/>
            <a:ext cx="648072" cy="1487551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125FC4C3-2747-332F-CB02-1829345FC870}"/>
              </a:ext>
            </a:extLst>
          </p:cNvPr>
          <p:cNvSpPr/>
          <p:nvPr/>
        </p:nvSpPr>
        <p:spPr bwMode="auto">
          <a:xfrm>
            <a:off x="4211960" y="2078287"/>
            <a:ext cx="1224136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cs typeface="Times New Roman" pitchFamily="16" charset="0"/>
            </a:endParaRP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FA40DCA-281B-3C2C-F109-4EC953CCF1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267365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CSRF (Cross Site Request Forgery)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85800" y="1125538"/>
            <a:ext cx="7918648" cy="496887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1800" dirty="0"/>
              <a:t>Suppose a bank transfer on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GB" sz="1800" dirty="0"/>
              <a:t> is done with a simple click of 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transferMoney?amount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=1000&amp;toAccount=52.12.57.762”&gt;</a:t>
            </a:r>
          </a:p>
          <a:p>
            <a:pPr>
              <a:buNone/>
            </a:pPr>
            <a:endParaRPr lang="en-GB" sz="1600" dirty="0"/>
          </a:p>
          <a:p>
            <a:pPr>
              <a:buNone/>
            </a:pPr>
            <a:r>
              <a:rPr lang="en-GB" sz="1800" dirty="0"/>
              <a:t>Then attackers can create malicious links</a:t>
            </a:r>
            <a:endParaRPr lang="en-GB" sz="1800" dirty="0">
              <a:cs typeface="Courier New" panose="02070309020205020404" pitchFamily="49" charset="0"/>
            </a:endParaRP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&lt;a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href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=”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https://bank.com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/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transferMoney?amount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=1000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                 &amp;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toAccount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=52.12.57.762”&gt;</a:t>
            </a:r>
            <a:endParaRPr lang="en-US" sz="1800" dirty="0"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and insert such links on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mafia.com</a:t>
            </a:r>
            <a:r>
              <a:rPr lang="en-GB" sz="1800" dirty="0">
                <a:solidFill>
                  <a:srgbClr val="008000"/>
                </a:solidFill>
              </a:rPr>
              <a:t> </a:t>
            </a:r>
            <a:r>
              <a:rPr lang="en-US" sz="1800" dirty="0">
                <a:cs typeface="Courier New" pitchFamily="49" charset="0"/>
              </a:rPr>
              <a:t>or in HTML-formatted email. </a:t>
            </a:r>
          </a:p>
          <a:p>
            <a:pPr marL="0" indent="0">
              <a:buNone/>
            </a:pPr>
            <a:endParaRPr lang="en-US" sz="18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dirty="0">
                <a:cs typeface="Courier New" pitchFamily="49" charset="0"/>
              </a:rPr>
              <a:t>If  browser follow such links, attaching its cookie for </a:t>
            </a:r>
            <a:r>
              <a:rPr lang="en-GB" sz="20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bank.com</a:t>
            </a:r>
            <a:r>
              <a:rPr lang="en-GB" sz="2000" dirty="0">
                <a:solidFill>
                  <a:srgbClr val="008000"/>
                </a:solidFill>
              </a:rPr>
              <a:t> </a:t>
            </a:r>
            <a:r>
              <a:rPr lang="en-US" sz="1900" dirty="0">
                <a:cs typeface="Courier New" pitchFamily="49" charset="0"/>
              </a:rPr>
              <a:t>, we have an CSRF attack.</a:t>
            </a:r>
          </a:p>
          <a:p>
            <a:pPr marL="0" indent="0">
              <a:buNone/>
            </a:pPr>
            <a:endParaRPr lang="en-US" sz="19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900" dirty="0">
                <a:cs typeface="Courier New" pitchFamily="49" charset="0"/>
              </a:rPr>
              <a:t>Note: CSRF is an instance of a confused deputy attack. </a:t>
            </a:r>
          </a:p>
          <a:p>
            <a:pPr marL="0" indent="0">
              <a:buNone/>
            </a:pPr>
            <a:endParaRPr lang="en-US" sz="1700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dirty="0">
                <a:cs typeface="Courier New" pitchFamily="49" charset="0"/>
              </a:rPr>
              <a:t>CSRF is uncommon these days, as most websites use more robust session management solutions than just an authentication cookie.</a:t>
            </a:r>
            <a:endParaRPr lang="en-US" sz="1600" dirty="0">
              <a:solidFill>
                <a:srgbClr val="0033CC"/>
              </a:solidFill>
              <a:cs typeface="Courier New" pitchFamily="49" charset="0"/>
            </a:endParaRPr>
          </a:p>
          <a:p>
            <a:pPr marL="0" indent="0">
              <a:buNone/>
            </a:pPr>
            <a:endParaRPr lang="en-US" sz="1900" dirty="0">
              <a:solidFill>
                <a:srgbClr val="0033CC"/>
              </a:solidFill>
              <a:cs typeface="Courier New" pitchFamily="49" charset="0"/>
            </a:endParaRP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4294967295"/>
          </p:nvPr>
        </p:nvSpPr>
        <p:spPr>
          <a:xfrm>
            <a:off x="7240588" y="6248400"/>
            <a:ext cx="1903412" cy="455613"/>
          </a:xfrm>
          <a:prstGeom prst="rect">
            <a:avLst/>
          </a:prstGeom>
        </p:spPr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D5575F33-8722-D011-B0BF-8B37BEA01F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020272" y="6227763"/>
            <a:ext cx="1903413" cy="4556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 Rounded MT Bold" panose="020F070403050403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 Rounded MT Bold" panose="020F0704030504030204" pitchFamily="34" charset="0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46A0F80-88BA-4556-88AD-A45E86EC29FF}" type="slidenum">
              <a:rPr lang="en-GB" altLang="nl-NL" sz="1400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en-GB" altLang="nl-NL" sz="1400" dirty="0"/>
          </a:p>
        </p:txBody>
      </p:sp>
    </p:spTree>
    <p:extLst>
      <p:ext uri="{BB962C8B-B14F-4D97-AF65-F5344CB8AC3E}">
        <p14:creationId xmlns:p14="http://schemas.microsoft.com/office/powerpoint/2010/main" val="37058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cs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3283</Words>
  <Application>Microsoft Office PowerPoint</Application>
  <PresentationFormat>On-screen Show (4:3)</PresentationFormat>
  <Paragraphs>592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Arial Narrow</vt:lpstr>
      <vt:lpstr>Arial Rounded MT Bold</vt:lpstr>
      <vt:lpstr>Bahnschrift Light</vt:lpstr>
      <vt:lpstr>Comic Sans MS</vt:lpstr>
      <vt:lpstr>Courier New</vt:lpstr>
      <vt:lpstr>Pieces NFI</vt:lpstr>
      <vt:lpstr>Times New Roman</vt:lpstr>
      <vt:lpstr>Office Theme</vt:lpstr>
      <vt:lpstr>Software Security  (All?) other kinds of problems    </vt:lpstr>
      <vt:lpstr>PowerPoint Presentation</vt:lpstr>
      <vt:lpstr>PowerPoint Presentation</vt:lpstr>
      <vt:lpstr> Access Control  </vt:lpstr>
      <vt:lpstr>Access control  - basic concepts</vt:lpstr>
      <vt:lpstr>Problems with access control </vt:lpstr>
      <vt:lpstr>Insecure Direct Object Reference (IDOR)</vt:lpstr>
      <vt:lpstr>The confused deputy problem</vt:lpstr>
      <vt:lpstr>CSRF (Cross Site Request Forgery) </vt:lpstr>
      <vt:lpstr>Authentication solutions  </vt:lpstr>
      <vt:lpstr>Problems in authenticating apps by humans</vt:lpstr>
      <vt:lpstr>Is this a phishing website?</vt:lpstr>
      <vt:lpstr>Phishing</vt:lpstr>
      <vt:lpstr>Phishing vs malware internet banking fraud</vt:lpstr>
      <vt:lpstr> Non-atomic check and use aka  TOCTOU (Time of Check, Time of Use) or Race conditions  </vt:lpstr>
      <vt:lpstr>Race condition</vt:lpstr>
      <vt:lpstr>A classic source of (security) problems</vt:lpstr>
      <vt:lpstr>Classic UNIX race condition</vt:lpstr>
      <vt:lpstr>Learning from past mistakes?</vt:lpstr>
      <vt:lpstr>Another classic:  mkdir on Unix</vt:lpstr>
      <vt:lpstr>Example race condition</vt:lpstr>
      <vt:lpstr>Race condition &amp; file systems</vt:lpstr>
      <vt:lpstr>Spot the race condition!</vt:lpstr>
      <vt:lpstr>Spot the race condition!</vt:lpstr>
      <vt:lpstr>Spot the race condition!</vt:lpstr>
      <vt:lpstr>PowerPoint Presentation</vt:lpstr>
      <vt:lpstr>Edge &amp; Safari GUI bug   [CVE-2018-8383]</vt:lpstr>
      <vt:lpstr> </vt:lpstr>
      <vt:lpstr> </vt:lpstr>
      <vt:lpstr> </vt:lpstr>
      <vt:lpstr> Information Leakage  (incl.  side-channel attacks)  </vt:lpstr>
      <vt:lpstr>Information Leakage</vt:lpstr>
      <vt:lpstr>Error reported by our old  course scheduling webpage</vt:lpstr>
      <vt:lpstr>Error trace of our institute's old online diary </vt:lpstr>
      <vt:lpstr>Moral of the story</vt:lpstr>
      <vt:lpstr>Did we cover most security problems?</vt:lpstr>
      <vt:lpstr>The CWE Top 25</vt:lpstr>
      <vt:lpstr>Memory corruption </vt:lpstr>
      <vt:lpstr>Injection attacks</vt:lpstr>
      <vt:lpstr>Access control? (authentication + authorisation)</vt:lpstr>
      <vt:lpstr>memory corruption, injection attacks, access control / authentication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SoftwareSecurity1</dc:title>
  <dc:creator>Erik Poll</dc:creator>
  <cp:lastModifiedBy>Poll, E. (Erik)</cp:lastModifiedBy>
  <cp:revision>118</cp:revision>
  <cp:lastPrinted>1601-01-01T00:00:00Z</cp:lastPrinted>
  <dcterms:created xsi:type="dcterms:W3CDTF">2003-01-08T18:45:38Z</dcterms:created>
  <dcterms:modified xsi:type="dcterms:W3CDTF">2023-12-01T07:10:42Z</dcterms:modified>
</cp:coreProperties>
</file>