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6" r:id="rId2"/>
  </p:sldMasterIdLst>
  <p:notesMasterIdLst>
    <p:notesMasterId r:id="rId21"/>
  </p:notesMasterIdLst>
  <p:handoutMasterIdLst>
    <p:handoutMasterId r:id="rId22"/>
  </p:handoutMasterIdLst>
  <p:sldIdLst>
    <p:sldId id="708" r:id="rId3"/>
    <p:sldId id="838" r:id="rId4"/>
    <p:sldId id="839" r:id="rId5"/>
    <p:sldId id="505" r:id="rId6"/>
    <p:sldId id="453" r:id="rId7"/>
    <p:sldId id="842" r:id="rId8"/>
    <p:sldId id="492" r:id="rId9"/>
    <p:sldId id="843" r:id="rId10"/>
    <p:sldId id="846" r:id="rId11"/>
    <p:sldId id="841" r:id="rId12"/>
    <p:sldId id="450" r:id="rId13"/>
    <p:sldId id="817" r:id="rId14"/>
    <p:sldId id="844" r:id="rId15"/>
    <p:sldId id="749" r:id="rId16"/>
    <p:sldId id="847" r:id="rId17"/>
    <p:sldId id="416" r:id="rId18"/>
    <p:sldId id="483" r:id="rId19"/>
    <p:sldId id="428" r:id="rId20"/>
  </p:sldIdLst>
  <p:sldSz cx="9144000" cy="6858000" type="screen4x3"/>
  <p:notesSz cx="7010400" cy="9296400"/>
  <p:defaultTextStyle>
    <a:defPPr>
      <a:defRPr lang="en-GB"/>
    </a:defPPr>
    <a:lvl1pPr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742950" indent="-28575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11430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6002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20574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k Poll" initials="EP" lastIdx="1" clrIdx="0">
    <p:extLst>
      <p:ext uri="{19B8F6BF-5375-455C-9EA6-DF929625EA0E}">
        <p15:presenceInfo xmlns:p15="http://schemas.microsoft.com/office/powerpoint/2012/main" userId="Erik Po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000000"/>
    <a:srgbClr val="FFFFCC"/>
    <a:srgbClr val="33CC33"/>
    <a:srgbClr val="006600"/>
    <a:srgbClr val="FF9900"/>
    <a:srgbClr val="66FF33"/>
    <a:srgbClr val="CC66FF"/>
    <a:srgbClr val="008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710" y="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E8743D8D-B383-407E-B305-F734D40BF4E7}" type="datetimeFigureOut">
              <a:rPr lang="en-GB">
                <a:latin typeface="Arial Rounded MT Bold" panose="020F0704030504030204" pitchFamily="34" charset="0"/>
              </a:rPr>
              <a:pPr>
                <a:defRPr/>
              </a:pPr>
              <a:t>01/12/2023</a:t>
            </a:fld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E91BD8FA-2A2B-4437-B358-28625BCFC453}" type="slidenum">
              <a:rPr lang="en-GB" altLang="nl-NL">
                <a:latin typeface="Arial Rounded MT Bold" panose="020F0704030504030204" pitchFamily="34" charset="0"/>
              </a:rPr>
              <a:pPr>
                <a:defRPr/>
              </a:pPr>
              <a:t>‹#›</a:t>
            </a:fld>
            <a:endParaRPr lang="en-GB" altLang="nl-NL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20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2577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3970338" y="0"/>
            <a:ext cx="30273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9" name="Rectangle 10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696913"/>
            <a:ext cx="4633912" cy="34750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Rectangle 11"/>
          <p:cNvSpPr>
            <a:spLocks noGrp="1" noChangeArrowheads="1"/>
          </p:cNvSpPr>
          <p:nvPr>
            <p:ph type="body"/>
          </p:nvPr>
        </p:nvSpPr>
        <p:spPr bwMode="auto">
          <a:xfrm>
            <a:off x="701675" y="4416425"/>
            <a:ext cx="5595938" cy="417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/>
          </p:nvPr>
        </p:nvSpPr>
        <p:spPr bwMode="auto">
          <a:xfrm>
            <a:off x="0" y="8829675"/>
            <a:ext cx="302577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/>
          </p:nvPr>
        </p:nvSpPr>
        <p:spPr bwMode="auto">
          <a:xfrm>
            <a:off x="3970338" y="8829675"/>
            <a:ext cx="30273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A9B11392-17C7-43A2-9174-46EA27F88E07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496033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Arial Rounded MT Bold" panose="020F0704030504030204" pitchFamily="34" charset="0"/>
        <a:ea typeface="+mn-ea"/>
        <a:cs typeface="+mn-cs"/>
      </a:defRPr>
    </a:lvl1pPr>
    <a:lvl2pPr marL="742950" indent="-28575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CFAC44E-94A0-40F8-83A2-E404A3DEBCBB}" type="slidenum">
              <a:rPr lang="en-US" altLang="nl-NL" smtClean="0"/>
              <a:pPr>
                <a:spcBef>
                  <a:spcPct val="0"/>
                </a:spcBef>
              </a:pPr>
              <a:t>1</a:t>
            </a:fld>
            <a:endParaRPr lang="en-US" altLang="nl-NL"/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62365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</a:pPr>
            <a:fld id="{D550023D-A403-497F-BD78-4EE37DF165DF}" type="slidenum">
              <a:rPr lang="en-GB" smtClean="0">
                <a:cs typeface="Times New Roman" pitchFamily="18" charset="0"/>
              </a:rPr>
              <a:pPr>
                <a:buFont typeface="Times New Roman" pitchFamily="18" charset="0"/>
                <a:buNone/>
                <a:tabLst>
                  <a:tab pos="0" algn="l"/>
                  <a:tab pos="465138" algn="l"/>
                  <a:tab pos="930275" algn="l"/>
                  <a:tab pos="1397000" algn="l"/>
                  <a:tab pos="1862138" algn="l"/>
                  <a:tab pos="2328863" algn="l"/>
                  <a:tab pos="2794000" algn="l"/>
                  <a:tab pos="3260725" algn="l"/>
                  <a:tab pos="3725863" algn="l"/>
                  <a:tab pos="4192588" algn="l"/>
                  <a:tab pos="4657725" algn="l"/>
                  <a:tab pos="5124450" algn="l"/>
                  <a:tab pos="5589588" algn="l"/>
                  <a:tab pos="6056313" algn="l"/>
                  <a:tab pos="6521450" algn="l"/>
                  <a:tab pos="6988175" algn="l"/>
                  <a:tab pos="7453313" algn="l"/>
                  <a:tab pos="7920038" algn="l"/>
                  <a:tab pos="8385175" algn="l"/>
                  <a:tab pos="8850313" algn="l"/>
                  <a:tab pos="9317038" algn="l"/>
                </a:tabLst>
              </a:pPr>
              <a:t>4</a:t>
            </a:fld>
            <a:endParaRPr lang="en-GB" dirty="0">
              <a:cs typeface="Times New Roman" pitchFamily="18" charset="0"/>
            </a:endParaRPr>
          </a:p>
        </p:txBody>
      </p:sp>
      <p:sp>
        <p:nvSpPr>
          <p:cNvPr id="110595" name="Text Box 1"/>
          <p:cNvSpPr txBox="1">
            <a:spLocks noChangeArrowheads="1"/>
          </p:cNvSpPr>
          <p:nvPr/>
        </p:nvSpPr>
        <p:spPr bwMode="auto">
          <a:xfrm>
            <a:off x="1132946" y="744160"/>
            <a:ext cx="4531783" cy="372248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10596" name="Rectangle 2"/>
          <p:cNvSpPr>
            <a:spLocks noGrp="1" noChangeArrowheads="1"/>
          </p:cNvSpPr>
          <p:nvPr>
            <p:ph type="body"/>
          </p:nvPr>
        </p:nvSpPr>
        <p:spPr>
          <a:xfrm>
            <a:off x="680384" y="4715832"/>
            <a:ext cx="5427673" cy="4559880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716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A022D-6612-40C3-8F73-4FE84000F395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31406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ctr">
              <a:defRPr sz="1814" b="1" cap="all"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280" y="1977327"/>
            <a:ext cx="7771680" cy="1500638"/>
          </a:xfrm>
        </p:spPr>
        <p:txBody>
          <a:bodyPr anchor="b"/>
          <a:lstStyle>
            <a:lvl1pPr marL="0" indent="0" algn="ctr">
              <a:buNone/>
              <a:defRPr sz="2540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  <a:lvl2pPr marL="414726" indent="0">
              <a:buNone/>
              <a:defRPr sz="1633"/>
            </a:lvl2pPr>
            <a:lvl3pPr marL="829452" indent="0">
              <a:buNone/>
              <a:defRPr sz="1451"/>
            </a:lvl3pPr>
            <a:lvl4pPr marL="1244178" indent="0">
              <a:buNone/>
              <a:defRPr sz="1270"/>
            </a:lvl4pPr>
            <a:lvl5pPr marL="1658904" indent="0">
              <a:buNone/>
              <a:defRPr sz="1270"/>
            </a:lvl5pPr>
            <a:lvl6pPr marL="2073631" indent="0">
              <a:buNone/>
              <a:defRPr sz="1270"/>
            </a:lvl6pPr>
            <a:lvl7pPr marL="2488357" indent="0">
              <a:buNone/>
              <a:defRPr sz="1270"/>
            </a:lvl7pPr>
            <a:lvl8pPr marL="2903083" indent="0">
              <a:buNone/>
              <a:defRPr sz="1270"/>
            </a:lvl8pPr>
            <a:lvl9pPr marL="3317809" indent="0">
              <a:buNone/>
              <a:defRPr sz="127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Erik Poll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Radboud University Nijmegen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5DEB0-5426-4115-B1A1-BE4B89520665}" type="slidenum">
              <a:rPr lang="en-US" altLang="nl-NL"/>
              <a:pPr>
                <a:defRPr/>
              </a:pPr>
              <a:t>‹#›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958938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3520" cy="4523515"/>
          </a:xfrm>
        </p:spPr>
        <p:txBody>
          <a:bodyPr/>
          <a:lstStyle>
            <a:lvl1pPr>
              <a:defRPr sz="1814">
                <a:latin typeface="Arial Rounded MT Bold" panose="020F0704030504030204" pitchFamily="34" charset="0"/>
              </a:defRPr>
            </a:lvl1pPr>
            <a:lvl2pPr>
              <a:defRPr sz="1814">
                <a:latin typeface="Arial Rounded MT Bold" panose="020F0704030504030204" pitchFamily="34" charset="0"/>
              </a:defRPr>
            </a:lvl2pPr>
            <a:lvl3pPr>
              <a:defRPr sz="1814">
                <a:latin typeface="Arial Rounded MT Bold" panose="020F0704030504030204" pitchFamily="34" charset="0"/>
              </a:defRPr>
            </a:lvl3pPr>
            <a:lvl4pPr>
              <a:defRPr sz="1633">
                <a:latin typeface="Arial Rounded MT Bold" panose="020F0704030504030204" pitchFamily="34" charset="0"/>
              </a:defRPr>
            </a:lvl4pPr>
            <a:lvl5pPr>
              <a:defRPr sz="1633">
                <a:latin typeface="Arial Rounded MT Bold" panose="020F0704030504030204" pitchFamily="34" charset="0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240" y="1604329"/>
            <a:ext cx="4043520" cy="4523515"/>
          </a:xfrm>
        </p:spPr>
        <p:txBody>
          <a:bodyPr/>
          <a:lstStyle>
            <a:lvl1pPr>
              <a:defRPr sz="1814">
                <a:latin typeface="Arial Rounded MT Bold" panose="020F0704030504030204" pitchFamily="34" charset="0"/>
              </a:defRPr>
            </a:lvl1pPr>
            <a:lvl2pPr>
              <a:defRPr sz="1814">
                <a:latin typeface="Arial Rounded MT Bold" panose="020F0704030504030204" pitchFamily="34" charset="0"/>
              </a:defRPr>
            </a:lvl2pPr>
            <a:lvl3pPr>
              <a:defRPr sz="1814">
                <a:latin typeface="Arial Rounded MT Bold" panose="020F0704030504030204" pitchFamily="34" charset="0"/>
              </a:defRPr>
            </a:lvl3pPr>
            <a:lvl4pPr>
              <a:defRPr sz="1633">
                <a:latin typeface="Arial Rounded MT Bold" panose="020F0704030504030204" pitchFamily="34" charset="0"/>
              </a:defRPr>
            </a:lvl4pPr>
            <a:lvl5pPr>
              <a:defRPr sz="1633">
                <a:latin typeface="Arial Rounded MT Bold" panose="020F0704030504030204" pitchFamily="34" charset="0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Erik Poll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Radboud University Nijmegen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4781D-423D-4691-A409-FB2B6259717A}" type="slidenum">
              <a:rPr lang="en-US" altLang="nl-NL"/>
              <a:pPr>
                <a:defRPr/>
              </a:pPr>
              <a:t>‹#›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807374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Erik Poll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Radboud University Nijmegen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6E8B5-0B6A-439E-8DD8-4B62EB8DA477}" type="slidenum">
              <a:rPr lang="en-US" altLang="nl-NL"/>
              <a:pPr>
                <a:defRPr/>
              </a:pPr>
              <a:t>‹#›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78542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Erik Poll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Radboud University Nijmegen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52051-0689-466F-801D-3169EFE505AB}" type="slidenum">
              <a:rPr lang="en-US" altLang="nl-NL"/>
              <a:pPr>
                <a:defRPr/>
              </a:pPr>
              <a:t>‹#›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362978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5280" cy="1142040"/>
          </a:xfrm>
        </p:spPr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buFont typeface="Times New Roman" pitchFamily="16" charset="0"/>
              <a:buNone/>
              <a:tabLst>
                <a:tab pos="0" algn="l"/>
                <a:tab pos="444967" algn="l"/>
                <a:tab pos="891374" algn="l"/>
                <a:tab pos="1337780" algn="l"/>
                <a:tab pos="1784187" algn="l"/>
                <a:tab pos="2230593" algn="l"/>
                <a:tab pos="2677000" algn="l"/>
                <a:tab pos="3123407" algn="l"/>
                <a:tab pos="3569813" algn="l"/>
                <a:tab pos="4016220" algn="l"/>
                <a:tab pos="4462626" algn="l"/>
                <a:tab pos="4909033" algn="l"/>
                <a:tab pos="5355439" algn="l"/>
                <a:tab pos="5801846" algn="l"/>
                <a:tab pos="6248253" algn="l"/>
                <a:tab pos="6694659" algn="l"/>
                <a:tab pos="7141066" algn="l"/>
                <a:tab pos="7587472" algn="l"/>
                <a:tab pos="8033879" algn="l"/>
                <a:tab pos="8480286" algn="l"/>
                <a:tab pos="8926692" algn="l"/>
              </a:tabLst>
              <a:defRPr>
                <a:latin typeface="Arial Rounded MT Bold" panose="020F07040305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&lt;#&gt; 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r>
              <a:rPr lang="en-US" dirty="0"/>
              <a:t>Erik Poll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r>
              <a:rPr lang="en-US" dirty="0"/>
              <a:t>Radboud University Nijmegen</a:t>
            </a:r>
          </a:p>
        </p:txBody>
      </p:sp>
    </p:spTree>
    <p:extLst>
      <p:ext uri="{BB962C8B-B14F-4D97-AF65-F5344CB8AC3E}">
        <p14:creationId xmlns:p14="http://schemas.microsoft.com/office/powerpoint/2010/main" val="186116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74863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68760"/>
            <a:ext cx="3803650" cy="48161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268760"/>
            <a:ext cx="3805238" cy="48161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9F61A-0238-41AE-BB0B-6E00DBB90FAC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565494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BC230-21FF-44A4-9AAD-1C1D30A8417D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35902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24446-1146-492B-891B-4917982AD882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16140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61288" cy="10081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9004D-2E4E-45C3-A21A-70BF82E4DD2D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98673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368" y="260648"/>
            <a:ext cx="7761288" cy="10081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68760"/>
            <a:ext cx="7761288" cy="2304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717033"/>
            <a:ext cx="7761288" cy="236785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9210F-E187-462D-9A5A-A06FF233235A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82224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latin typeface="Arial Rounded MT Bold" panose="020F0704030504030204" pitchFamily="34" charset="0"/>
              </a:defRPr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Erik Poll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Radboud University Nijmegen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2218E-0481-4205-9DD0-7FB663384F66}" type="slidenum">
              <a:rPr lang="en-US" altLang="nl-NL"/>
              <a:pPr>
                <a:defRPr/>
              </a:pPr>
              <a:t>‹#›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318888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540"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14">
                <a:latin typeface="Arial Rounded MT Bold" panose="020F0704030504030204" pitchFamily="34" charset="0"/>
              </a:defRPr>
            </a:lvl1pPr>
            <a:lvl2pPr>
              <a:buFont typeface="Arial" pitchFamily="34" charset="0"/>
              <a:buChar char="•"/>
              <a:defRPr>
                <a:latin typeface="Arial Rounded MT Bold" panose="020F0704030504030204" pitchFamily="34" charset="0"/>
              </a:defRPr>
            </a:lvl2pPr>
            <a:lvl3pPr>
              <a:defRPr sz="1814">
                <a:latin typeface="Arial Rounded MT Bold" panose="020F0704030504030204" pitchFamily="34" charset="0"/>
              </a:defRPr>
            </a:lvl3pPr>
            <a:lvl4pPr>
              <a:defRPr>
                <a:latin typeface="Arial Rounded MT Bold" panose="020F0704030504030204" pitchFamily="34" charset="0"/>
              </a:defRPr>
            </a:lvl4pPr>
            <a:lvl5pPr>
              <a:defRPr>
                <a:latin typeface="Arial Rounded MT Bold" panose="020F07040305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>
          <a:xfrm>
            <a:off x="2583360" y="6247376"/>
            <a:ext cx="3803040" cy="46948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Radboud University Nijmegen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Erik Poll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1BF67-ACF3-4BC0-8580-DE31188868CD}" type="slidenum">
              <a:rPr lang="en-US" altLang="nl-NL"/>
              <a:pPr>
                <a:defRPr/>
              </a:pPr>
              <a:t>‹#›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3081692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6225"/>
            <a:ext cx="7761288" cy="845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24745"/>
            <a:ext cx="7761288" cy="4960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dirty="0"/>
              <a:t>Click to edit the outline text format</a:t>
            </a:r>
          </a:p>
          <a:p>
            <a:pPr lvl="1"/>
            <a:r>
              <a:rPr lang="en-GB" altLang="nl-NL" dirty="0"/>
              <a:t>Second Outline Level</a:t>
            </a:r>
          </a:p>
          <a:p>
            <a:pPr lvl="2"/>
            <a:r>
              <a:rPr lang="en-GB" altLang="nl-NL" dirty="0"/>
              <a:t>Third Outline Level</a:t>
            </a:r>
          </a:p>
          <a:p>
            <a:pPr lvl="3"/>
            <a:r>
              <a:rPr lang="en-GB" altLang="nl-NL" dirty="0"/>
              <a:t>Fourth Outline Level</a:t>
            </a:r>
          </a:p>
          <a:p>
            <a:pPr lvl="4"/>
            <a:r>
              <a:rPr lang="en-GB" altLang="nl-NL" dirty="0"/>
              <a:t>Fifth Outline Level</a:t>
            </a:r>
          </a:p>
          <a:p>
            <a:pPr lvl="4"/>
            <a:r>
              <a:rPr lang="en-GB" altLang="nl-NL" dirty="0"/>
              <a:t>Sixth Outline Level</a:t>
            </a:r>
          </a:p>
          <a:p>
            <a:pPr lvl="4"/>
            <a:r>
              <a:rPr lang="en-GB" altLang="nl-NL" dirty="0"/>
              <a:t>Seventh Outline Level</a:t>
            </a:r>
          </a:p>
          <a:p>
            <a:pPr lvl="4"/>
            <a:r>
              <a:rPr lang="en-GB" altLang="nl-NL" dirty="0"/>
              <a:t>Eighth Outline Level</a:t>
            </a:r>
          </a:p>
          <a:p>
            <a:pPr lvl="4"/>
            <a:r>
              <a:rPr lang="en-GB" altLang="nl-NL" dirty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2627313" y="6237288"/>
            <a:ext cx="39608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38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290586BA-BC27-4D33-B03C-01CAD134E49D}" type="slidenum">
              <a:rPr lang="en-GB" altLang="nl-NL" smtClean="0"/>
              <a:pPr>
                <a:defRPr/>
              </a:pPr>
              <a:t>‹#›</a:t>
            </a:fld>
            <a:endParaRPr lang="en-GB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lvl1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 Rounded MT Bold" panose="020F0704030504030204" pitchFamily="34" charset="0"/>
          <a:ea typeface="+mj-ea"/>
          <a:cs typeface="+mj-cs"/>
        </a:defRPr>
      </a:lvl1pPr>
      <a:lvl2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2pPr>
      <a:lvl3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3pPr>
      <a:lvl4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4pPr>
      <a:lvl5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5pPr>
      <a:lvl6pPr marL="25146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6pPr>
      <a:lvl7pPr marL="29718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7pPr>
      <a:lvl8pPr marL="34290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8pPr>
      <a:lvl9pPr marL="38862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9pPr>
    </p:titleStyle>
    <p:bodyStyle>
      <a:lvl1pPr marL="342900" indent="-342900" algn="l" defTabSz="492125" rtl="0" eaLnBrk="0" fontAlgn="base" hangingPunct="0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1pPr>
      <a:lvl2pPr marL="742950" indent="-285750" algn="l" defTabSz="492125" rtl="0" eaLnBrk="0" fontAlgn="base" hangingPunct="0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2pPr>
      <a:lvl3pPr marL="1143000" indent="-228600" algn="l" defTabSz="492125" rtl="0" eaLnBrk="0" fontAlgn="base" hangingPunct="0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3pPr>
      <a:lvl4pPr marL="1600200" indent="-228600" algn="l" defTabSz="492125" rtl="0" eaLnBrk="0" fontAlgn="base" hangingPunct="0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4pPr>
      <a:lvl5pPr marL="2057400" indent="-228600" algn="l" defTabSz="492125" rtl="0" eaLnBrk="0" fontAlgn="base" hangingPunct="0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5pPr>
      <a:lvl6pPr marL="25146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73629"/>
            <a:ext cx="8225280" cy="805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147801"/>
            <a:ext cx="8225280" cy="4980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dirty="0"/>
              <a:t>Click to edit the outline text format</a:t>
            </a:r>
          </a:p>
          <a:p>
            <a:pPr lvl="1"/>
            <a:r>
              <a:rPr lang="en-GB" altLang="nl-NL" dirty="0"/>
              <a:t>Second Outline Level</a:t>
            </a:r>
          </a:p>
          <a:p>
            <a:pPr lvl="2"/>
            <a:r>
              <a:rPr lang="en-GB" altLang="nl-NL" dirty="0"/>
              <a:t>Third Outline Level</a:t>
            </a:r>
          </a:p>
          <a:p>
            <a:pPr lvl="3"/>
            <a:r>
              <a:rPr lang="en-GB" altLang="nl-NL" dirty="0"/>
              <a:t>Fourth Outline Level</a:t>
            </a:r>
          </a:p>
          <a:p>
            <a:pPr lvl="4"/>
            <a:r>
              <a:rPr lang="en-GB" altLang="nl-NL" dirty="0"/>
              <a:t>Fifth Outline Level</a:t>
            </a:r>
          </a:p>
          <a:p>
            <a:pPr lvl="4"/>
            <a:r>
              <a:rPr lang="en-GB" altLang="nl-NL" dirty="0"/>
              <a:t>Sixth Outline Level</a:t>
            </a:r>
          </a:p>
          <a:p>
            <a:pPr lvl="4"/>
            <a:r>
              <a:rPr lang="en-GB" altLang="nl-NL" dirty="0"/>
              <a:t>Seventh Outline Level</a:t>
            </a:r>
          </a:p>
          <a:p>
            <a:pPr lvl="4"/>
            <a:r>
              <a:rPr lang="en-GB" altLang="nl-NL" dirty="0"/>
              <a:t>Eighth Outline Level</a:t>
            </a:r>
          </a:p>
          <a:p>
            <a:pPr lvl="4"/>
            <a:r>
              <a:rPr lang="en-GB" altLang="nl-NL" dirty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1" y="6247376"/>
            <a:ext cx="212688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4967" algn="l"/>
                <a:tab pos="891374" algn="l"/>
                <a:tab pos="1337780" algn="l"/>
                <a:tab pos="1784187" algn="l"/>
                <a:tab pos="2230593" algn="l"/>
                <a:tab pos="2677000" algn="l"/>
                <a:tab pos="3123407" algn="l"/>
                <a:tab pos="3569813" algn="l"/>
                <a:tab pos="4016220" algn="l"/>
                <a:tab pos="4462626" algn="l"/>
                <a:tab pos="4909033" algn="l"/>
                <a:tab pos="5355439" algn="l"/>
                <a:tab pos="5801846" algn="l"/>
                <a:tab pos="6248253" algn="l"/>
                <a:tab pos="6694659" algn="l"/>
                <a:tab pos="7141066" algn="l"/>
                <a:tab pos="7587472" algn="l"/>
                <a:tab pos="8033879" algn="l"/>
                <a:tab pos="8480286" algn="l"/>
                <a:tab pos="8926692" algn="l"/>
              </a:tabLst>
              <a:defRPr sz="1270">
                <a:solidFill>
                  <a:srgbClr val="000000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Erik Poll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623680" y="6247376"/>
            <a:ext cx="380304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4967" algn="l"/>
                <a:tab pos="891374" algn="l"/>
                <a:tab pos="1337780" algn="l"/>
                <a:tab pos="1784187" algn="l"/>
                <a:tab pos="2230593" algn="l"/>
                <a:tab pos="2677000" algn="l"/>
                <a:tab pos="3123407" algn="l"/>
                <a:tab pos="3569813" algn="l"/>
                <a:tab pos="4016220" algn="l"/>
                <a:tab pos="4462626" algn="l"/>
                <a:tab pos="4909033" algn="l"/>
                <a:tab pos="5355439" algn="l"/>
                <a:tab pos="5801846" algn="l"/>
                <a:tab pos="6248253" algn="l"/>
                <a:tab pos="6694659" algn="l"/>
                <a:tab pos="7141066" algn="l"/>
                <a:tab pos="7587472" algn="l"/>
                <a:tab pos="8033879" algn="l"/>
                <a:tab pos="8480286" algn="l"/>
                <a:tab pos="8926692" algn="l"/>
              </a:tabLst>
              <a:defRPr sz="1270">
                <a:solidFill>
                  <a:srgbClr val="000000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Radboud University Nijmegen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21" y="6247376"/>
            <a:ext cx="212688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7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E233DDCF-2EC9-403A-8D1D-24A69B0A0E28}" type="slidenum">
              <a:rPr lang="en-US" altLang="nl-NL" smtClean="0"/>
              <a:pPr>
                <a:defRPr/>
              </a:pPr>
              <a:t>‹#›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369214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hdr="0" ftr="0"/>
  <p:txStyles>
    <p:titleStyle>
      <a:lvl1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+mj-ea"/>
          <a:cs typeface="+mj-cs"/>
        </a:defRPr>
      </a:lvl1pPr>
      <a:lvl2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2pPr>
      <a:lvl3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3pPr>
      <a:lvl4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4pPr>
      <a:lvl5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5pPr>
      <a:lvl6pPr marL="2280994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6pPr>
      <a:lvl7pPr marL="2695720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7pPr>
      <a:lvl8pPr marL="3110446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8pPr>
      <a:lvl9pPr marL="3525172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9pPr>
    </p:titleStyle>
    <p:bodyStyle>
      <a:lvl1pPr marL="311045" indent="-311045" algn="l" defTabSz="446407" rtl="0" eaLnBrk="0" fontAlgn="base" hangingPunct="0">
        <a:lnSpc>
          <a:spcPct val="116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177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1pPr>
      <a:lvl2pPr marL="673930" indent="-259204" algn="l" defTabSz="446407" rtl="0" eaLnBrk="0" fontAlgn="base" hangingPunct="0">
        <a:lnSpc>
          <a:spcPct val="116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2pPr>
      <a:lvl3pPr marL="1036815" indent="-207363" algn="l" defTabSz="446407" rtl="0" eaLnBrk="0" fontAlgn="base" hangingPunct="0">
        <a:lnSpc>
          <a:spcPct val="116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3pPr>
      <a:lvl4pPr marL="1451541" indent="-207363" algn="l" defTabSz="446407" rtl="0" eaLnBrk="0" fontAlgn="base" hangingPunct="0">
        <a:lnSpc>
          <a:spcPct val="116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4pPr>
      <a:lvl5pPr marL="1866268" indent="-207363" algn="l" defTabSz="446407" rtl="0" eaLnBrk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5pPr>
      <a:lvl6pPr marL="2280994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6pPr>
      <a:lvl7pPr marL="2695720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7pPr>
      <a:lvl8pPr marL="3110446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8pPr>
      <a:lvl9pPr marL="3525172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39552" y="1194217"/>
            <a:ext cx="7772400" cy="1847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nl-NL" sz="2000" dirty="0"/>
              <a:t>Software Security</a:t>
            </a:r>
            <a:br>
              <a:rPr lang="en-GB" altLang="nl-NL" sz="3200" dirty="0"/>
            </a:br>
            <a:br>
              <a:rPr lang="en-GB" altLang="nl-NL" sz="3200" dirty="0"/>
            </a:br>
            <a:r>
              <a:rPr lang="en-GB" altLang="nl-NL" sz="3200" dirty="0"/>
              <a:t>Secure input handling</a:t>
            </a:r>
            <a:br>
              <a:rPr lang="en-GB" altLang="nl-NL" sz="3200" dirty="0"/>
            </a:br>
            <a:r>
              <a:rPr lang="en-GB" altLang="nl-NL" sz="3200" dirty="0"/>
              <a:t>-</a:t>
            </a:r>
            <a:br>
              <a:rPr lang="en-GB" altLang="nl-NL" sz="3200" dirty="0"/>
            </a:br>
            <a:r>
              <a:rPr lang="en-GB" altLang="nl-NL" sz="3200" dirty="0"/>
              <a:t>DOM-based XSS</a:t>
            </a:r>
            <a:br>
              <a:rPr lang="en-GB" altLang="nl-NL" sz="4000" dirty="0"/>
            </a:br>
            <a:r>
              <a:rPr lang="en-GB" altLang="nl-NL" sz="4000" dirty="0"/>
              <a:t> 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640" y="4120695"/>
            <a:ext cx="6400800" cy="1156105"/>
          </a:xfrm>
        </p:spPr>
        <p:txBody>
          <a:bodyPr/>
          <a:lstStyle/>
          <a:p>
            <a:pPr marL="0" indent="0" algn="ctr" eaLnBrk="1" hangingPunct="1">
              <a:spcBef>
                <a:spcPts val="800"/>
              </a:spcBef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nl-NL" sz="2800" dirty="0">
                <a:solidFill>
                  <a:srgbClr val="008000"/>
                </a:solidFill>
              </a:rPr>
              <a:t>Erik Poll</a:t>
            </a:r>
          </a:p>
          <a:p>
            <a:pPr marL="0" indent="0" algn="ctr" eaLnBrk="1" hangingPunct="1">
              <a:spcBef>
                <a:spcPts val="700"/>
              </a:spcBef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nl-NL" sz="2000" dirty="0">
                <a:solidFill>
                  <a:srgbClr val="3333CC"/>
                </a:solidFill>
              </a:rPr>
              <a:t>Digital Security</a:t>
            </a:r>
          </a:p>
          <a:p>
            <a:pPr marL="0" indent="0" algn="ctr" eaLnBrk="1" hangingPunct="1">
              <a:spcBef>
                <a:spcPts val="700"/>
              </a:spcBef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nl-NL" sz="2000" dirty="0" err="1"/>
              <a:t>Radboud</a:t>
            </a:r>
            <a:r>
              <a:rPr lang="en-GB" altLang="nl-NL" sz="2000" dirty="0"/>
              <a:t> University Nijmegen</a:t>
            </a:r>
          </a:p>
          <a:p>
            <a:pPr marL="0" indent="0" algn="ctr" eaLnBrk="1" hangingPunct="1">
              <a:spcBef>
                <a:spcPts val="900"/>
              </a:spcBef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nl-NL" sz="3600" dirty="0"/>
          </a:p>
          <a:p>
            <a:pPr marL="0" indent="0" algn="ctr" eaLnBrk="1" hangingPunct="1"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nl-NL" sz="1800" dirty="0"/>
          </a:p>
          <a:p>
            <a:pPr marL="0" indent="0" algn="ctr" eaLnBrk="1" hangingPunct="1"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nl-NL" sz="1800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4DBFCF-253D-46EE-9AC7-7BD7B39DA6AF}" type="slidenum">
              <a:rPr lang="en-GB" altLang="nl-NL" smtClean="0"/>
              <a:pPr>
                <a:defRPr/>
              </a:pPr>
              <a:t>1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41133474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22C72-E5F3-88BA-4FB2-C383D2B00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Yet another complication:  different kind of URLs</a:t>
            </a:r>
            <a:endParaRPr lang="en-NL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06333-8F45-6503-EF66-4BAF7E0AE1F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10</a:t>
            </a:fld>
            <a:endParaRPr lang="en-GB" altLang="nl-N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BC95DD-71C6-0CDC-DE9F-E0E9E7B72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21570"/>
            <a:ext cx="7918648" cy="4960144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Suppose we let users add a link to jump to their homepage on another website</a:t>
            </a:r>
            <a:endParaRPr lang="en-US" sz="11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       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&lt;html&gt;  &lt;body&gt;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&lt;h1&gt; 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${name} 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&amp;</a:t>
            </a:r>
            <a:r>
              <a:rPr lang="en-US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apos;s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Blog! &lt;/h1&gt;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${description}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...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&lt;script&gt; function </a:t>
            </a:r>
            <a:r>
              <a:rPr lang="en-US" sz="14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goHome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() 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{ </a:t>
            </a:r>
            <a:r>
              <a:rPr lang="en-US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window.location.href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= 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${</a:t>
            </a:r>
            <a:r>
              <a:rPr lang="en-US" sz="14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homeUrl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} 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;}  &lt;/script&gt;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&lt;button type="button" 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onclick="</a:t>
            </a:r>
            <a:r>
              <a:rPr lang="en-US" sz="14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goHome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()"&gt;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Click here to go to  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${name} 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's</a:t>
            </a:r>
            <a:r>
              <a:rPr lang="en-US" sz="14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home page!&lt;/button&gt;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...</a:t>
            </a:r>
            <a:endParaRPr lang="en-US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1600" i="1" dirty="0">
                <a:solidFill>
                  <a:schemeClr val="tx1"/>
                </a:solidFill>
              </a:rPr>
              <a:t>Spot the XSS, if we allow users to specify any  </a:t>
            </a:r>
            <a:r>
              <a:rPr lang="en-US" sz="1600" b="1" dirty="0">
                <a:solidFill>
                  <a:srgbClr val="339933"/>
                </a:solidFill>
                <a:latin typeface="Arial Narrow" panose="020B0606020202030204" pitchFamily="34" charset="0"/>
              </a:rPr>
              <a:t>${</a:t>
            </a:r>
            <a:r>
              <a:rPr lang="en-US" sz="16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homeUrl</a:t>
            </a:r>
            <a:r>
              <a:rPr lang="en-US" sz="1600" b="1" dirty="0">
                <a:solidFill>
                  <a:srgbClr val="339933"/>
                </a:solidFill>
                <a:latin typeface="Arial Narrow" panose="020B0606020202030204" pitchFamily="34" charset="0"/>
              </a:rPr>
              <a:t>}</a:t>
            </a:r>
            <a:endParaRPr lang="en-US" sz="1600" dirty="0">
              <a:solidFill>
                <a:srgbClr val="339933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Browsers support </a:t>
            </a:r>
            <a:r>
              <a:rPr lang="en-US" sz="1600" dirty="0">
                <a:solidFill>
                  <a:schemeClr val="accent2"/>
                </a:solidFill>
              </a:rPr>
              <a:t>pseudo URLs </a:t>
            </a:r>
            <a:r>
              <a:rPr lang="en-US" sz="1600" dirty="0">
                <a:solidFill>
                  <a:schemeClr val="tx1"/>
                </a:solidFill>
              </a:rPr>
              <a:t>starting with </a:t>
            </a:r>
            <a:r>
              <a:rPr lang="en-US" sz="18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javascript</a:t>
            </a:r>
            <a:r>
              <a:rPr lang="en-US" sz="18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:</a:t>
            </a:r>
            <a:r>
              <a:rPr lang="en-US" sz="1600" dirty="0">
                <a:solidFill>
                  <a:schemeClr val="tx1"/>
                </a:solidFill>
              </a:rPr>
              <a:t>, e.g.</a:t>
            </a:r>
            <a:r>
              <a:rPr lang="en-US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javascript:alert</a:t>
            </a:r>
            <a:r>
              <a:rPr lang="en-US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('Hi!').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Assigning such a URL to </a:t>
            </a:r>
            <a:r>
              <a:rPr lang="en-US" sz="16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location.href</a:t>
            </a:r>
            <a:r>
              <a:rPr lang="en-US" sz="1600" dirty="0">
                <a:solidFill>
                  <a:schemeClr val="tx1"/>
                </a:solidFill>
              </a:rPr>
              <a:t>  will execute the script!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User-supplied URLs have to be</a:t>
            </a:r>
            <a:r>
              <a:rPr lang="en-US" sz="1600" dirty="0">
                <a:solidFill>
                  <a:srgbClr val="339933"/>
                </a:solidFill>
              </a:rPr>
              <a:t> validated</a:t>
            </a:r>
            <a:r>
              <a:rPr lang="en-US" sz="1600" dirty="0">
                <a:solidFill>
                  <a:schemeClr val="tx1"/>
                </a:solidFill>
              </a:rPr>
              <a:t> to check for </a:t>
            </a:r>
            <a:r>
              <a:rPr lang="en-US" sz="16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javascript</a:t>
            </a:r>
            <a:r>
              <a:rPr lang="en-US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: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URLs:</a:t>
            </a:r>
          </a:p>
          <a:p>
            <a:r>
              <a:rPr lang="en-US" sz="1600" dirty="0">
                <a:solidFill>
                  <a:schemeClr val="tx1"/>
                </a:solidFill>
              </a:rPr>
              <a:t>server-side or, if it’s passed around in JS, client-side in JS code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The Trusted Types API uses special type </a:t>
            </a:r>
            <a:r>
              <a:rPr lang="en-GB" altLang="en-US" sz="1600" b="1" dirty="0" err="1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TrustedResourceUrl</a:t>
            </a:r>
            <a:r>
              <a:rPr lang="en-GB" altLang="en-US" sz="1600" b="1" dirty="0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chemeClr val="tx1"/>
                </a:solidFill>
              </a:rPr>
              <a:t>for sinks, such as </a:t>
            </a:r>
            <a:r>
              <a:rPr lang="en-US" sz="16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location.href</a:t>
            </a:r>
            <a:r>
              <a:rPr lang="en-US" sz="1600" dirty="0">
                <a:solidFill>
                  <a:schemeClr val="tx1"/>
                </a:solidFill>
              </a:rPr>
              <a:t>, where (pseudo) URLs can trigger execution of scripts</a:t>
            </a:r>
            <a:endParaRPr lang="en-US" sz="1600" b="1" dirty="0">
              <a:solidFill>
                <a:schemeClr val="accent2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75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el 1">
            <a:extLst>
              <a:ext uri="{FF2B5EF4-FFF2-40B4-BE49-F238E27FC236}">
                <a16:creationId xmlns:a16="http://schemas.microsoft.com/office/drawing/2014/main" id="{C0B94397-21CB-E4C7-8303-2B32CBEE0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Recap: Why XSS is so tricky to prevent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4FDB52-F347-4398-F95D-5D5FAE878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81" y="1125001"/>
            <a:ext cx="7917120" cy="4959360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GB" sz="1800" dirty="0">
                <a:solidFill>
                  <a:schemeClr val="accent2"/>
                </a:solidFill>
              </a:rPr>
              <a:t>Many sources </a:t>
            </a:r>
            <a:r>
              <a:rPr lang="en-GB" sz="1800" dirty="0">
                <a:solidFill>
                  <a:schemeClr val="tx1"/>
                </a:solidFill>
              </a:rPr>
              <a:t>&amp;</a:t>
            </a:r>
            <a:r>
              <a:rPr lang="en-GB" sz="1800" dirty="0">
                <a:solidFill>
                  <a:schemeClr val="accent2"/>
                </a:solidFill>
              </a:rPr>
              <a:t> sinks</a:t>
            </a:r>
            <a:r>
              <a:rPr lang="en-GB" sz="1800" dirty="0">
                <a:solidFill>
                  <a:schemeClr val="tx1"/>
                </a:solidFill>
              </a:rPr>
              <a:t>, with </a:t>
            </a:r>
            <a:r>
              <a:rPr lang="en-GB" sz="1800" dirty="0">
                <a:solidFill>
                  <a:schemeClr val="accent2"/>
                </a:solidFill>
              </a:rPr>
              <a:t>complex data flows </a:t>
            </a:r>
            <a:r>
              <a:rPr lang="en-GB" sz="1800" dirty="0">
                <a:solidFill>
                  <a:schemeClr val="tx1"/>
                </a:solidFill>
              </a:rPr>
              <a:t>between them</a:t>
            </a:r>
          </a:p>
          <a:p>
            <a:pPr>
              <a:lnSpc>
                <a:spcPct val="100000"/>
              </a:lnSpc>
              <a:defRPr/>
            </a:pPr>
            <a:r>
              <a:rPr lang="en-GB" sz="1800" dirty="0">
                <a:solidFill>
                  <a:schemeClr val="accent2"/>
                </a:solidFill>
              </a:rPr>
              <a:t>Many different</a:t>
            </a:r>
            <a:r>
              <a:rPr lang="en-GB" sz="1800" dirty="0"/>
              <a:t> </a:t>
            </a:r>
            <a:r>
              <a:rPr lang="en-GB" sz="1800" dirty="0">
                <a:solidFill>
                  <a:schemeClr val="accent2"/>
                </a:solidFill>
              </a:rPr>
              <a:t>types of data</a:t>
            </a:r>
            <a:r>
              <a:rPr lang="en-GB" sz="1800" dirty="0"/>
              <a:t>  </a:t>
            </a:r>
            <a:endParaRPr lang="en-GB" sz="1800" dirty="0">
              <a:solidFill>
                <a:srgbClr val="339933"/>
              </a:solidFill>
            </a:endParaRPr>
          </a:p>
          <a:p>
            <a:pPr marL="457153" lvl="2" indent="0">
              <a:lnSpc>
                <a:spcPct val="100000"/>
              </a:lnSpc>
              <a:buNone/>
              <a:defRPr/>
            </a:pPr>
            <a:r>
              <a:rPr lang="en-GB" sz="1600" dirty="0">
                <a:solidFill>
                  <a:srgbClr val="339933"/>
                </a:solidFill>
              </a:rPr>
              <a:t>URLs, URL parameters, </a:t>
            </a:r>
            <a:r>
              <a:rPr lang="en-GB" sz="1600" dirty="0" err="1">
                <a:solidFill>
                  <a:srgbClr val="339933"/>
                </a:solidFill>
                <a:latin typeface="Arial Narrow" panose="020B0606020202030204" pitchFamily="34" charset="0"/>
              </a:rPr>
              <a:t>javascript</a:t>
            </a:r>
            <a:r>
              <a:rPr lang="en-GB" sz="1600" dirty="0">
                <a:solidFill>
                  <a:srgbClr val="339933"/>
                </a:solidFill>
                <a:latin typeface="Arial Narrow" panose="020B0606020202030204" pitchFamily="34" charset="0"/>
              </a:rPr>
              <a:t>: </a:t>
            </a:r>
            <a:r>
              <a:rPr lang="en-GB" sz="1600" dirty="0">
                <a:solidFill>
                  <a:srgbClr val="339933"/>
                </a:solidFill>
              </a:rPr>
              <a:t>pseudo URLs,                                          (snippets of) HTML and JavaScript,  JavaScript strings, CSS, …</a:t>
            </a:r>
          </a:p>
          <a:p>
            <a:pPr marL="400008" lvl="1" indent="0">
              <a:lnSpc>
                <a:spcPct val="100000"/>
              </a:lnSpc>
              <a:buNone/>
              <a:defRPr/>
            </a:pPr>
            <a:r>
              <a:rPr lang="en-GB" sz="1800" dirty="0"/>
              <a:t>with </a:t>
            </a:r>
            <a:r>
              <a:rPr lang="en-GB" sz="1800" dirty="0">
                <a:solidFill>
                  <a:schemeClr val="accent2"/>
                </a:solidFill>
              </a:rPr>
              <a:t>different trust levels, </a:t>
            </a:r>
            <a:r>
              <a:rPr lang="en-GB" sz="1800" dirty="0" err="1">
                <a:solidFill>
                  <a:schemeClr val="tx1"/>
                </a:solidFill>
              </a:rPr>
              <a:t>eg</a:t>
            </a:r>
            <a:endParaRPr lang="en-GB" sz="1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GB" sz="1600" dirty="0">
                <a:solidFill>
                  <a:srgbClr val="339933"/>
                </a:solidFill>
              </a:rPr>
              <a:t>HTML with scripts that we trust, </a:t>
            </a:r>
            <a:br>
              <a:rPr lang="en-GB" sz="1600" dirty="0">
                <a:solidFill>
                  <a:srgbClr val="339933"/>
                </a:solidFill>
              </a:rPr>
            </a:br>
            <a:r>
              <a:rPr lang="en-GB" sz="1600" dirty="0">
                <a:solidFill>
                  <a:srgbClr val="339933"/>
                </a:solidFill>
              </a:rPr>
              <a:t>unsafe HTML possibly with scripts, </a:t>
            </a:r>
            <a:br>
              <a:rPr lang="en-GB" sz="1600" dirty="0">
                <a:solidFill>
                  <a:srgbClr val="339933"/>
                </a:solidFill>
              </a:rPr>
            </a:br>
            <a:r>
              <a:rPr lang="en-GB" sz="1600" dirty="0">
                <a:solidFill>
                  <a:srgbClr val="339933"/>
                </a:solidFill>
              </a:rPr>
              <a:t>safe HTML without scripts,                                                                                           links that we trust even in places where they might trigger scripts,     links that we trust except in places where they might trigger scripts,</a:t>
            </a:r>
            <a:br>
              <a:rPr lang="en-GB" sz="1600" dirty="0">
                <a:solidFill>
                  <a:srgbClr val="339933"/>
                </a:solidFill>
              </a:rPr>
            </a:br>
            <a:r>
              <a:rPr lang="en-GB" sz="1600" dirty="0">
                <a:solidFill>
                  <a:srgbClr val="339933"/>
                </a:solidFill>
              </a:rPr>
              <a:t> ...</a:t>
            </a:r>
            <a:endParaRPr lang="en-GB" sz="1800" dirty="0"/>
          </a:p>
          <a:p>
            <a:pPr marL="400008" lvl="1" indent="0">
              <a:lnSpc>
                <a:spcPct val="100000"/>
              </a:lnSpc>
              <a:buNone/>
              <a:defRPr/>
            </a:pPr>
            <a:r>
              <a:rPr lang="en-GB" sz="1800" dirty="0">
                <a:solidFill>
                  <a:schemeClr val="tx1"/>
                </a:solidFill>
              </a:rPr>
              <a:t>and </a:t>
            </a:r>
            <a:r>
              <a:rPr lang="en-GB" sz="1800" dirty="0">
                <a:solidFill>
                  <a:schemeClr val="accent2"/>
                </a:solidFill>
              </a:rPr>
              <a:t>different association forms of encoding </a:t>
            </a:r>
            <a:r>
              <a:rPr lang="en-GB" sz="1800" dirty="0">
                <a:solidFill>
                  <a:schemeClr val="tx2"/>
                </a:solidFill>
              </a:rPr>
              <a:t>and</a:t>
            </a:r>
            <a:r>
              <a:rPr lang="en-GB" sz="1800" dirty="0">
                <a:solidFill>
                  <a:schemeClr val="accent2"/>
                </a:solidFill>
              </a:rPr>
              <a:t> validation</a:t>
            </a:r>
            <a:r>
              <a:rPr lang="en-GB" sz="1800" dirty="0">
                <a:solidFill>
                  <a:schemeClr val="tx1"/>
                </a:solidFill>
              </a:rPr>
              <a:t>, </a:t>
            </a:r>
            <a:r>
              <a:rPr lang="en-GB" sz="1800" dirty="0" err="1">
                <a:solidFill>
                  <a:schemeClr val="tx1"/>
                </a:solidFill>
              </a:rPr>
              <a:t>eg</a:t>
            </a:r>
            <a:endParaRPr lang="en-GB" sz="1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GB" sz="1600" dirty="0">
                <a:solidFill>
                  <a:srgbClr val="339933"/>
                </a:solidFill>
              </a:rPr>
              <a:t>HTML-encoding, </a:t>
            </a:r>
            <a:r>
              <a:rPr lang="en-GB" sz="1600" dirty="0" err="1">
                <a:solidFill>
                  <a:srgbClr val="339933"/>
                </a:solidFill>
              </a:rPr>
              <a:t>JavaString</a:t>
            </a:r>
            <a:r>
              <a:rPr lang="en-GB" sz="1600" dirty="0">
                <a:solidFill>
                  <a:srgbClr val="339933"/>
                </a:solidFill>
              </a:rPr>
              <a:t>-literal encoding, URLs validated not to start with </a:t>
            </a:r>
            <a:r>
              <a:rPr lang="en-GB" sz="16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javascript</a:t>
            </a:r>
            <a:r>
              <a:rPr lang="en-GB" sz="1600" b="1" dirty="0">
                <a:solidFill>
                  <a:srgbClr val="339933"/>
                </a:solidFill>
                <a:latin typeface="Arial Narrow" panose="020B0606020202030204" pitchFamily="34" charset="0"/>
              </a:rPr>
              <a:t>:, </a:t>
            </a:r>
            <a:r>
              <a:rPr lang="en-GB" sz="1600" dirty="0">
                <a:solidFill>
                  <a:srgbClr val="339933"/>
                </a:solidFill>
              </a:rPr>
              <a:t>...</a:t>
            </a: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GB" sz="1800" dirty="0">
                <a:solidFill>
                  <a:schemeClr val="tx2"/>
                </a:solidFill>
              </a:rPr>
              <a:t>that can be done </a:t>
            </a:r>
            <a:r>
              <a:rPr lang="en-GB" sz="1800" dirty="0">
                <a:solidFill>
                  <a:schemeClr val="accent2"/>
                </a:solidFill>
              </a:rPr>
              <a:t>server-side </a:t>
            </a:r>
            <a:r>
              <a:rPr lang="en-GB" sz="1800" dirty="0">
                <a:solidFill>
                  <a:schemeClr val="tx2"/>
                </a:solidFill>
              </a:rPr>
              <a:t>or</a:t>
            </a:r>
            <a:r>
              <a:rPr lang="en-GB" sz="1800" dirty="0">
                <a:solidFill>
                  <a:schemeClr val="accent2"/>
                </a:solidFill>
              </a:rPr>
              <a:t> client-side</a:t>
            </a:r>
          </a:p>
          <a:p>
            <a:pPr lvl="1">
              <a:defRPr/>
            </a:pPr>
            <a:endParaRPr lang="en-GB" sz="1800" dirty="0"/>
          </a:p>
        </p:txBody>
      </p:sp>
      <p:sp>
        <p:nvSpPr>
          <p:cNvPr id="72708" name="Tijdelijke aanduiding voor dianummer 3">
            <a:extLst>
              <a:ext uri="{FF2B5EF4-FFF2-40B4-BE49-F238E27FC236}">
                <a16:creationId xmlns:a16="http://schemas.microsoft.com/office/drawing/2014/main" id="{3BF1401E-F4FC-3A52-CF11-9F0E8AC426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94EDE561-C667-4CE7-8AED-BBC454950976}" type="slidenum">
              <a:rPr lang="en-GB" altLang="nl-NL"/>
              <a:pPr/>
              <a:t>11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270753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587566-93B7-9B84-A3DA-8AA83AD31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Conclusions</a:t>
            </a:r>
            <a:endParaRPr lang="en-NL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9F6CAC9-B460-06FA-A7FA-76F3484EE7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B8BDE-6AA5-751A-579A-29A6C82887F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12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382084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03F9-13C9-6621-2CB9-4FED8BBC3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Languages &amp; Parsing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4351F-0F47-E1A0-3622-2824950F0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Parsing</a:t>
            </a:r>
            <a:r>
              <a:rPr lang="en-US" dirty="0"/>
              <a:t> of many </a:t>
            </a:r>
            <a:r>
              <a:rPr lang="en-US" dirty="0">
                <a:solidFill>
                  <a:schemeClr val="accent2"/>
                </a:solidFill>
              </a:rPr>
              <a:t>languages</a:t>
            </a:r>
            <a:r>
              <a:rPr lang="en-US" dirty="0"/>
              <a:t> (</a:t>
            </a:r>
            <a:r>
              <a:rPr lang="en-US" dirty="0">
                <a:solidFill>
                  <a:schemeClr val="accent2"/>
                </a:solidFill>
              </a:rPr>
              <a:t>formats</a:t>
            </a:r>
            <a:r>
              <a:rPr lang="en-US" dirty="0"/>
              <a:t>, </a:t>
            </a:r>
            <a:r>
              <a:rPr lang="en-US" dirty="0">
                <a:solidFill>
                  <a:schemeClr val="accent2"/>
                </a:solidFill>
              </a:rPr>
              <a:t>representations</a:t>
            </a:r>
            <a:r>
              <a:rPr lang="en-US" dirty="0"/>
              <a:t>, ...) is where the input problems happen, due to </a:t>
            </a:r>
          </a:p>
          <a:p>
            <a:pPr lvl="1"/>
            <a:r>
              <a:rPr lang="en-US" dirty="0">
                <a:solidFill>
                  <a:srgbClr val="339933"/>
                </a:solidFill>
              </a:rPr>
              <a:t>insecure parsing </a:t>
            </a:r>
          </a:p>
          <a:p>
            <a:pPr lvl="1"/>
            <a:r>
              <a:rPr lang="en-US" dirty="0">
                <a:solidFill>
                  <a:srgbClr val="339933"/>
                </a:solidFill>
              </a:rPr>
              <a:t>incorrect parsing</a:t>
            </a:r>
            <a:r>
              <a:rPr lang="en-US" dirty="0"/>
              <a:t>, i.e. </a:t>
            </a:r>
            <a:r>
              <a:rPr lang="en-US" dirty="0">
                <a:solidFill>
                  <a:srgbClr val="339933"/>
                </a:solidFill>
              </a:rPr>
              <a:t>parsing differentials</a:t>
            </a:r>
          </a:p>
          <a:p>
            <a:pPr lvl="1"/>
            <a:r>
              <a:rPr lang="en-US" dirty="0">
                <a:solidFill>
                  <a:srgbClr val="339933"/>
                </a:solidFill>
              </a:rPr>
              <a:t>unintended parsing</a:t>
            </a:r>
            <a:r>
              <a:rPr lang="en-US" dirty="0"/>
              <a:t>, i.e. </a:t>
            </a:r>
            <a:r>
              <a:rPr lang="en-US" dirty="0">
                <a:solidFill>
                  <a:srgbClr val="339933"/>
                </a:solidFill>
              </a:rPr>
              <a:t>injection attacks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</a:rPr>
              <a:t>especially if languages are </a:t>
            </a:r>
            <a:r>
              <a:rPr lang="en-US" dirty="0">
                <a:solidFill>
                  <a:srgbClr val="FF0000"/>
                </a:solidFill>
              </a:rPr>
              <a:t>complex,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poorly defined, and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very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expressive</a:t>
            </a:r>
            <a:endParaRPr lang="en-US" dirty="0">
              <a:solidFill>
                <a:srgbClr val="339933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LangSec</a:t>
            </a:r>
            <a:r>
              <a:rPr lang="en-US" dirty="0">
                <a:solidFill>
                  <a:schemeClr val="accent2"/>
                </a:solidFill>
              </a:rPr>
              <a:t> approach </a:t>
            </a:r>
            <a:r>
              <a:rPr lang="en-US" dirty="0">
                <a:solidFill>
                  <a:schemeClr val="tx2"/>
                </a:solidFill>
              </a:rPr>
              <a:t>can prevent </a:t>
            </a:r>
            <a:r>
              <a:rPr lang="en-US" dirty="0">
                <a:solidFill>
                  <a:srgbClr val="339933"/>
                </a:solidFill>
              </a:rPr>
              <a:t>buggy parsing</a:t>
            </a:r>
            <a:r>
              <a:rPr lang="en-US" dirty="0">
                <a:solidFill>
                  <a:schemeClr val="tx1"/>
                </a:solidFill>
              </a:rPr>
              <a:t>                    which can be </a:t>
            </a:r>
            <a:r>
              <a:rPr lang="en-US" dirty="0">
                <a:solidFill>
                  <a:srgbClr val="339933"/>
                </a:solidFill>
              </a:rPr>
              <a:t>insecure parsing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dirty="0">
                <a:solidFill>
                  <a:srgbClr val="339933"/>
                </a:solidFill>
              </a:rPr>
              <a:t>incorrect parsing</a:t>
            </a:r>
          </a:p>
          <a:p>
            <a:r>
              <a:rPr lang="en-US" dirty="0">
                <a:solidFill>
                  <a:schemeClr val="accent2"/>
                </a:solidFill>
              </a:rPr>
              <a:t>Safe builder approach</a:t>
            </a:r>
            <a:r>
              <a:rPr lang="en-US" dirty="0">
                <a:solidFill>
                  <a:schemeClr val="tx2"/>
                </a:solidFill>
              </a:rPr>
              <a:t>, which </a:t>
            </a:r>
            <a:r>
              <a:rPr lang="en-US" dirty="0" err="1">
                <a:solidFill>
                  <a:schemeClr val="tx2"/>
                </a:solidFill>
              </a:rPr>
              <a:t>generalises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rgbClr val="339933"/>
                </a:solidFill>
              </a:rPr>
              <a:t>parameterised</a:t>
            </a:r>
            <a:r>
              <a:rPr lang="en-US" dirty="0">
                <a:solidFill>
                  <a:srgbClr val="339933"/>
                </a:solidFill>
              </a:rPr>
              <a:t> queries</a:t>
            </a:r>
            <a:r>
              <a:rPr lang="en-US" dirty="0">
                <a:solidFill>
                  <a:schemeClr val="tx2"/>
                </a:solidFill>
              </a:rPr>
              <a:t>, can prevent </a:t>
            </a:r>
            <a:r>
              <a:rPr lang="en-US" dirty="0">
                <a:solidFill>
                  <a:srgbClr val="339933"/>
                </a:solidFill>
              </a:rPr>
              <a:t>injection attacks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C50C0-4E0D-7896-86F6-200E627D5C4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13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61441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Lack of input validation?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124745"/>
            <a:ext cx="7990656" cy="496014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dirty="0">
                <a:solidFill>
                  <a:schemeClr val="tx2"/>
                </a:solidFill>
              </a:rPr>
              <a:t>Beware of people talking about ‘lack of input validation’</a:t>
            </a:r>
          </a:p>
          <a:p>
            <a:pPr>
              <a:lnSpc>
                <a:spcPct val="100000"/>
              </a:lnSpc>
            </a:pPr>
            <a:endParaRPr lang="en-GB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tx2"/>
                </a:solidFill>
              </a:rPr>
              <a:t>Do they really mean </a:t>
            </a:r>
            <a:r>
              <a:rPr lang="en-GB" i="1" dirty="0">
                <a:solidFill>
                  <a:srgbClr val="339933"/>
                </a:solidFill>
              </a:rPr>
              <a:t>rejecting </a:t>
            </a:r>
            <a:r>
              <a:rPr lang="en-GB" dirty="0">
                <a:solidFill>
                  <a:schemeClr val="tx2"/>
                </a:solidFill>
              </a:rPr>
              <a:t> invalid inputs or do they actually mean </a:t>
            </a:r>
            <a:r>
              <a:rPr lang="en-GB" i="1" dirty="0">
                <a:solidFill>
                  <a:srgbClr val="339933"/>
                </a:solidFill>
              </a:rPr>
              <a:t>encoding/escaping/sanitising  </a:t>
            </a:r>
            <a:r>
              <a:rPr lang="en-GB" dirty="0">
                <a:solidFill>
                  <a:schemeClr val="tx2"/>
                </a:solidFill>
              </a:rPr>
              <a:t>them?</a:t>
            </a:r>
          </a:p>
          <a:p>
            <a:pPr lvl="1">
              <a:lnSpc>
                <a:spcPct val="100000"/>
              </a:lnSpc>
            </a:pPr>
            <a:endParaRPr lang="en-GB" dirty="0">
              <a:solidFill>
                <a:schemeClr val="accent2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1"/>
                </a:solidFill>
              </a:rPr>
              <a:t>If so</a:t>
            </a:r>
            <a:r>
              <a:rPr lang="en-GB" dirty="0">
                <a:solidFill>
                  <a:schemeClr val="accent2"/>
                </a:solidFill>
              </a:rPr>
              <a:t>, </a:t>
            </a:r>
            <a:r>
              <a:rPr lang="en-GB" i="1" dirty="0">
                <a:solidFill>
                  <a:schemeClr val="accent2"/>
                </a:solidFill>
              </a:rPr>
              <a:t>output</a:t>
            </a:r>
            <a:r>
              <a:rPr lang="en-GB" dirty="0">
                <a:solidFill>
                  <a:schemeClr val="accent2"/>
                </a:solidFill>
              </a:rPr>
              <a:t>  </a:t>
            </a:r>
            <a:r>
              <a:rPr lang="en-GB" dirty="0">
                <a:solidFill>
                  <a:schemeClr val="tx1"/>
                </a:solidFill>
              </a:rPr>
              <a:t>encoding</a:t>
            </a: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makes more sense than </a:t>
            </a:r>
            <a:r>
              <a:rPr lang="en-GB" i="1" dirty="0">
                <a:solidFill>
                  <a:schemeClr val="accent2"/>
                </a:solidFill>
              </a:rPr>
              <a:t>input</a:t>
            </a:r>
            <a:r>
              <a:rPr lang="en-GB" dirty="0">
                <a:solidFill>
                  <a:schemeClr val="accent2"/>
                </a:solidFill>
              </a:rPr>
              <a:t>  </a:t>
            </a:r>
            <a:r>
              <a:rPr lang="en-GB" dirty="0">
                <a:solidFill>
                  <a:schemeClr val="tx1"/>
                </a:solidFill>
              </a:rPr>
              <a:t>encoding</a:t>
            </a:r>
            <a:r>
              <a:rPr lang="en-GB" dirty="0">
                <a:solidFill>
                  <a:schemeClr val="accent2"/>
                </a:solidFill>
              </a:rPr>
              <a:t>, </a:t>
            </a:r>
            <a:r>
              <a:rPr lang="en-GB" dirty="0">
                <a:solidFill>
                  <a:schemeClr val="tx1"/>
                </a:solidFill>
              </a:rPr>
              <a:t>because it depends on </a:t>
            </a:r>
            <a:r>
              <a:rPr lang="en-GB" dirty="0">
                <a:solidFill>
                  <a:schemeClr val="accent2"/>
                </a:solidFill>
              </a:rPr>
              <a:t>context</a:t>
            </a: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2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1"/>
                </a:solidFill>
              </a:rPr>
              <a:t>Ideally, </a:t>
            </a:r>
            <a:r>
              <a:rPr lang="en-GB" dirty="0">
                <a:solidFill>
                  <a:schemeClr val="accent2"/>
                </a:solidFill>
              </a:rPr>
              <a:t>don't validate but parse</a:t>
            </a: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2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1"/>
                </a:solidFill>
              </a:rPr>
              <a:t>Ideally, use</a:t>
            </a:r>
            <a:r>
              <a:rPr lang="en-GB" dirty="0">
                <a:solidFill>
                  <a:schemeClr val="accent2"/>
                </a:solidFill>
              </a:rPr>
              <a:t> ‘safe’ APIs </a:t>
            </a:r>
            <a:r>
              <a:rPr lang="en-GB" dirty="0">
                <a:solidFill>
                  <a:schemeClr val="tx1"/>
                </a:solidFill>
              </a:rPr>
              <a:t>that are immune to injection                               and/or us</a:t>
            </a:r>
            <a:r>
              <a:rPr lang="en-GB" dirty="0">
                <a:solidFill>
                  <a:schemeClr val="accent2"/>
                </a:solidFill>
              </a:rPr>
              <a:t> types </a:t>
            </a:r>
            <a:r>
              <a:rPr lang="en-GB" dirty="0">
                <a:solidFill>
                  <a:schemeClr val="tx1"/>
                </a:solidFill>
              </a:rPr>
              <a:t>to enforce proper encoding &amp; validation</a:t>
            </a:r>
          </a:p>
          <a:p>
            <a:pPr>
              <a:lnSpc>
                <a:spcPct val="100000"/>
              </a:lnSpc>
            </a:pPr>
            <a:endParaRPr lang="en-GB" sz="1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6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00000"/>
              </a:lnSpc>
            </a:pPr>
            <a:endParaRPr lang="en-GB" dirty="0">
              <a:solidFill>
                <a:schemeClr val="tx1"/>
              </a:solidFill>
            </a:endParaRPr>
          </a:p>
          <a:p>
            <a:pPr lvl="1"/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14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8984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4B907-A909-E4D2-4416-60DB6D867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Use Types!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5D7BA-DB4B-CC3E-711B-12B2649B6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Types</a:t>
            </a:r>
            <a:r>
              <a:rPr lang="en-US" sz="1800" dirty="0"/>
              <a:t> can record &amp; ensure different aspects of data </a:t>
            </a:r>
            <a:endParaRPr lang="en-GB" sz="1800" dirty="0"/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language/format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origin of data</a:t>
            </a:r>
            <a:r>
              <a:rPr lang="en-GB" dirty="0">
                <a:solidFill>
                  <a:schemeClr val="tx1"/>
                </a:solidFill>
              </a:rPr>
              <a:t>, and hence the </a:t>
            </a:r>
            <a:r>
              <a:rPr lang="en-GB" dirty="0">
                <a:solidFill>
                  <a:schemeClr val="accent2"/>
                </a:solidFill>
              </a:rPr>
              <a:t>trust</a:t>
            </a:r>
            <a:r>
              <a:rPr lang="en-GB" dirty="0">
                <a:solidFill>
                  <a:srgbClr val="339933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we have in it 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special mention: </a:t>
            </a:r>
            <a:r>
              <a:rPr lang="en-GB" sz="1600" dirty="0">
                <a:solidFill>
                  <a:srgbClr val="339933"/>
                </a:solidFill>
              </a:rPr>
              <a:t>compile-time constants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1"/>
                </a:solidFill>
              </a:rPr>
              <a:t>This can track &amp; make explicit if data</a:t>
            </a:r>
          </a:p>
          <a:p>
            <a:r>
              <a:rPr lang="en-GB" dirty="0">
                <a:solidFill>
                  <a:srgbClr val="7030A0"/>
                </a:solidFill>
              </a:rPr>
              <a:t>validated</a:t>
            </a:r>
            <a:r>
              <a:rPr lang="en-GB" dirty="0">
                <a:solidFill>
                  <a:srgbClr val="339933"/>
                </a:solidFill>
              </a:rPr>
              <a:t> or not, and how exactly?</a:t>
            </a:r>
          </a:p>
          <a:p>
            <a:r>
              <a:rPr lang="en-GB" dirty="0">
                <a:solidFill>
                  <a:srgbClr val="FF6699"/>
                </a:solidFill>
              </a:rPr>
              <a:t>encoded</a:t>
            </a:r>
            <a:r>
              <a:rPr lang="en-GB" dirty="0">
                <a:solidFill>
                  <a:srgbClr val="339933"/>
                </a:solidFill>
              </a:rPr>
              <a:t> or not, and how exactly?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1"/>
                </a:solidFill>
              </a:rPr>
              <a:t>Overall aim: preventing ambiguity &amp; confusion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F2E9C-75C5-B262-7FE3-383860842C6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15</a:t>
            </a:fld>
            <a:endParaRPr lang="en-GB" altLang="nl-NL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F71D500-93BE-D7DB-ED8E-3C4CA2D902B5}"/>
              </a:ext>
            </a:extLst>
          </p:cNvPr>
          <p:cNvGrpSpPr/>
          <p:nvPr/>
        </p:nvGrpSpPr>
        <p:grpSpPr>
          <a:xfrm>
            <a:off x="1979712" y="4509120"/>
            <a:ext cx="4610880" cy="1520640"/>
            <a:chOff x="1983011" y="4365104"/>
            <a:chExt cx="4610880" cy="1520640"/>
          </a:xfrm>
        </p:grpSpPr>
        <p:sp>
          <p:nvSpPr>
            <p:cNvPr id="6" name="Afgeronde rechthoek 7">
              <a:extLst>
                <a:ext uri="{FF2B5EF4-FFF2-40B4-BE49-F238E27FC236}">
                  <a16:creationId xmlns:a16="http://schemas.microsoft.com/office/drawing/2014/main" id="{92659C0A-5B38-1CC4-28E3-C67F503B1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1091" y="5221904"/>
              <a:ext cx="712800" cy="66384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177">
                <a:latin typeface="Arial Rounded MT Bold" panose="020F0704030504030204" pitchFamily="34" charset="0"/>
                <a:ea typeface="DejaVu Sans"/>
                <a:cs typeface="DejaVu Sans"/>
              </a:endParaRPr>
            </a:p>
          </p:txBody>
        </p:sp>
        <p:sp>
          <p:nvSpPr>
            <p:cNvPr id="7" name="Right Arrow 34">
              <a:extLst>
                <a:ext uri="{FF2B5EF4-FFF2-40B4-BE49-F238E27FC236}">
                  <a16:creationId xmlns:a16="http://schemas.microsoft.com/office/drawing/2014/main" id="{2AB4EC66-E567-D7EF-02F7-972795CABA11}"/>
                </a:ext>
              </a:extLst>
            </p:cNvPr>
            <p:cNvSpPr/>
            <p:nvPr/>
          </p:nvSpPr>
          <p:spPr bwMode="auto">
            <a:xfrm>
              <a:off x="5174051" y="5335664"/>
              <a:ext cx="627840" cy="233280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8" name="Picture 2" descr="C:\Users\erikpoll\Desktop\.png">
              <a:extLst>
                <a:ext uri="{FF2B5EF4-FFF2-40B4-BE49-F238E27FC236}">
                  <a16:creationId xmlns:a16="http://schemas.microsoft.com/office/drawing/2014/main" id="{34280169-B7D9-1670-AD34-6C18C478BE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3011" y="4457264"/>
              <a:ext cx="555840" cy="521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ight Arrow 28">
              <a:extLst>
                <a:ext uri="{FF2B5EF4-FFF2-40B4-BE49-F238E27FC236}">
                  <a16:creationId xmlns:a16="http://schemas.microsoft.com/office/drawing/2014/main" id="{B549032A-F3EF-F8C4-12E2-4644F0889CAA}"/>
                </a:ext>
              </a:extLst>
            </p:cNvPr>
            <p:cNvSpPr/>
            <p:nvPr/>
          </p:nvSpPr>
          <p:spPr bwMode="auto">
            <a:xfrm>
              <a:off x="2636771" y="4645904"/>
              <a:ext cx="918720" cy="2304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0" name="Afgeronde rechthoek 11">
              <a:extLst>
                <a:ext uri="{FF2B5EF4-FFF2-40B4-BE49-F238E27FC236}">
                  <a16:creationId xmlns:a16="http://schemas.microsoft.com/office/drawing/2014/main" id="{DB1D8D31-DE7B-5FFE-45A0-065E0A681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4530" y="4434224"/>
              <a:ext cx="1480320" cy="1314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31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1451">
                <a:latin typeface="Arial Rounded MT Bold" panose="020F0704030504030204" pitchFamily="34" charset="0"/>
                <a:ea typeface="DejaVu Sans"/>
                <a:cs typeface="DejaVu Sans"/>
              </a:endParaRPr>
            </a:p>
          </p:txBody>
        </p:sp>
        <p:sp>
          <p:nvSpPr>
            <p:cNvPr id="11" name="Afgeronde rechthoek 12">
              <a:extLst>
                <a:ext uri="{FF2B5EF4-FFF2-40B4-BE49-F238E27FC236}">
                  <a16:creationId xmlns:a16="http://schemas.microsoft.com/office/drawing/2014/main" id="{684CCA90-A96B-F462-7859-7302F4D85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9571" y="4365104"/>
              <a:ext cx="724320" cy="62064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177">
                <a:latin typeface="Arial Rounded MT Bold" panose="020F0704030504030204" pitchFamily="34" charset="0"/>
                <a:ea typeface="DejaVu Sans"/>
                <a:cs typeface="DejaVu Sans"/>
              </a:endParaRPr>
            </a:p>
          </p:txBody>
        </p:sp>
        <p:sp>
          <p:nvSpPr>
            <p:cNvPr id="12" name="Right Arrow 34">
              <a:extLst>
                <a:ext uri="{FF2B5EF4-FFF2-40B4-BE49-F238E27FC236}">
                  <a16:creationId xmlns:a16="http://schemas.microsoft.com/office/drawing/2014/main" id="{16ED7F9C-5C5A-03A1-4F8A-66D5EC322395}"/>
                </a:ext>
              </a:extLst>
            </p:cNvPr>
            <p:cNvSpPr/>
            <p:nvPr/>
          </p:nvSpPr>
          <p:spPr bwMode="auto">
            <a:xfrm>
              <a:off x="5165411" y="4607024"/>
              <a:ext cx="627840" cy="23472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3" name="Vrije vorm 25">
              <a:extLst>
                <a:ext uri="{FF2B5EF4-FFF2-40B4-BE49-F238E27FC236}">
                  <a16:creationId xmlns:a16="http://schemas.microsoft.com/office/drawing/2014/main" id="{4FC08C5D-10F9-0877-033B-47BE58CE0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1889" y="5162864"/>
              <a:ext cx="1339231" cy="400981"/>
            </a:xfrm>
            <a:custGeom>
              <a:avLst/>
              <a:gdLst>
                <a:gd name="T0" fmla="*/ 0 w 1626781"/>
                <a:gd name="T1" fmla="*/ 0 h 930267"/>
                <a:gd name="T2" fmla="*/ 557313 w 1626781"/>
                <a:gd name="T3" fmla="*/ 0 h 930267"/>
                <a:gd name="T4" fmla="*/ 629561 w 1626781"/>
                <a:gd name="T5" fmla="*/ 0 h 930267"/>
                <a:gd name="T6" fmla="*/ 897893 w 1626781"/>
                <a:gd name="T7" fmla="*/ 0 h 930267"/>
                <a:gd name="T8" fmla="*/ 1052705 w 1626781"/>
                <a:gd name="T9" fmla="*/ 0 h 930267"/>
                <a:gd name="T10" fmla="*/ 835971 w 1626781"/>
                <a:gd name="T11" fmla="*/ 0 h 930267"/>
                <a:gd name="T12" fmla="*/ 1093987 w 1626781"/>
                <a:gd name="T13" fmla="*/ 0 h 930267"/>
                <a:gd name="T14" fmla="*/ 1228153 w 1626781"/>
                <a:gd name="T15" fmla="*/ 0 h 930267"/>
                <a:gd name="T16" fmla="*/ 1579056 w 1626781"/>
                <a:gd name="T17" fmla="*/ 0 h 9302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26781" h="930267">
                  <a:moveTo>
                    <a:pt x="0" y="0"/>
                  </a:moveTo>
                  <a:cubicBezTo>
                    <a:pt x="233030" y="54935"/>
                    <a:pt x="466060" y="109870"/>
                    <a:pt x="574158" y="223284"/>
                  </a:cubicBezTo>
                  <a:cubicBezTo>
                    <a:pt x="682256" y="336698"/>
                    <a:pt x="590107" y="575931"/>
                    <a:pt x="648586" y="680484"/>
                  </a:cubicBezTo>
                  <a:cubicBezTo>
                    <a:pt x="707065" y="785037"/>
                    <a:pt x="852376" y="903768"/>
                    <a:pt x="925032" y="850605"/>
                  </a:cubicBezTo>
                  <a:cubicBezTo>
                    <a:pt x="997688" y="797442"/>
                    <a:pt x="1095153" y="482009"/>
                    <a:pt x="1084521" y="361507"/>
                  </a:cubicBezTo>
                  <a:cubicBezTo>
                    <a:pt x="1073889" y="241005"/>
                    <a:pt x="854149" y="178982"/>
                    <a:pt x="861237" y="127591"/>
                  </a:cubicBezTo>
                  <a:cubicBezTo>
                    <a:pt x="868325" y="76200"/>
                    <a:pt x="1059712" y="-72656"/>
                    <a:pt x="1127051" y="53163"/>
                  </a:cubicBezTo>
                  <a:cubicBezTo>
                    <a:pt x="1194391" y="178982"/>
                    <a:pt x="1181986" y="756683"/>
                    <a:pt x="1265274" y="882502"/>
                  </a:cubicBezTo>
                  <a:cubicBezTo>
                    <a:pt x="1348562" y="1008321"/>
                    <a:pt x="1543493" y="850605"/>
                    <a:pt x="1626781" y="808075"/>
                  </a:cubicBezTo>
                </a:path>
              </a:pathLst>
            </a:cu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 sz="2177"/>
            </a:p>
          </p:txBody>
        </p:sp>
        <p:sp>
          <p:nvSpPr>
            <p:cNvPr id="14" name="Vrije vorm 27">
              <a:extLst>
                <a:ext uri="{FF2B5EF4-FFF2-40B4-BE49-F238E27FC236}">
                  <a16:creationId xmlns:a16="http://schemas.microsoft.com/office/drawing/2014/main" id="{1164329D-D72C-142B-DD87-8C78558AB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611" y="4581104"/>
              <a:ext cx="1470239" cy="1054080"/>
            </a:xfrm>
            <a:custGeom>
              <a:avLst/>
              <a:gdLst>
                <a:gd name="T0" fmla="*/ 0 w 1643743"/>
                <a:gd name="T1" fmla="*/ 150846 h 1162427"/>
                <a:gd name="T2" fmla="*/ 241387 w 1643743"/>
                <a:gd name="T3" fmla="*/ 460 h 1162427"/>
                <a:gd name="T4" fmla="*/ 386220 w 1643743"/>
                <a:gd name="T5" fmla="*/ 193810 h 1162427"/>
                <a:gd name="T6" fmla="*/ 162936 w 1643743"/>
                <a:gd name="T7" fmla="*/ 559033 h 1162427"/>
                <a:gd name="T8" fmla="*/ 229319 w 1643743"/>
                <a:gd name="T9" fmla="*/ 956482 h 1162427"/>
                <a:gd name="T10" fmla="*/ 434501 w 1643743"/>
                <a:gd name="T11" fmla="*/ 1128354 h 1162427"/>
                <a:gd name="T12" fmla="*/ 621576 w 1643743"/>
                <a:gd name="T13" fmla="*/ 1074643 h 1162427"/>
                <a:gd name="T14" fmla="*/ 718129 w 1643743"/>
                <a:gd name="T15" fmla="*/ 526807 h 1162427"/>
                <a:gd name="T16" fmla="*/ 754336 w 1643743"/>
                <a:gd name="T17" fmla="*/ 150846 h 1162427"/>
                <a:gd name="T18" fmla="*/ 911241 w 1643743"/>
                <a:gd name="T19" fmla="*/ 140092 h 11624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3743" h="1162427">
                  <a:moveTo>
                    <a:pt x="0" y="152860"/>
                  </a:moveTo>
                  <a:cubicBezTo>
                    <a:pt x="159657" y="73031"/>
                    <a:pt x="319314" y="-6797"/>
                    <a:pt x="435428" y="460"/>
                  </a:cubicBezTo>
                  <a:cubicBezTo>
                    <a:pt x="551542" y="7717"/>
                    <a:pt x="720272" y="102060"/>
                    <a:pt x="696686" y="196403"/>
                  </a:cubicBezTo>
                  <a:cubicBezTo>
                    <a:pt x="673100" y="290746"/>
                    <a:pt x="341086" y="437703"/>
                    <a:pt x="293914" y="566517"/>
                  </a:cubicBezTo>
                  <a:cubicBezTo>
                    <a:pt x="246743" y="695331"/>
                    <a:pt x="332014" y="873131"/>
                    <a:pt x="413657" y="969288"/>
                  </a:cubicBezTo>
                  <a:cubicBezTo>
                    <a:pt x="495300" y="1065445"/>
                    <a:pt x="665843" y="1123503"/>
                    <a:pt x="783771" y="1143460"/>
                  </a:cubicBezTo>
                  <a:cubicBezTo>
                    <a:pt x="901699" y="1163417"/>
                    <a:pt x="1035957" y="1190631"/>
                    <a:pt x="1121228" y="1089031"/>
                  </a:cubicBezTo>
                  <a:cubicBezTo>
                    <a:pt x="1206499" y="987431"/>
                    <a:pt x="1255486" y="689888"/>
                    <a:pt x="1295400" y="533860"/>
                  </a:cubicBezTo>
                  <a:cubicBezTo>
                    <a:pt x="1335314" y="377832"/>
                    <a:pt x="1302657" y="218174"/>
                    <a:pt x="1360714" y="152860"/>
                  </a:cubicBezTo>
                  <a:cubicBezTo>
                    <a:pt x="1418771" y="87546"/>
                    <a:pt x="1596572" y="151045"/>
                    <a:pt x="1643743" y="141974"/>
                  </a:cubicBez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 sz="2177"/>
            </a:p>
          </p:txBody>
        </p:sp>
        <p:sp>
          <p:nvSpPr>
            <p:cNvPr id="24" name="Vrije vorm 28">
              <a:extLst>
                <a:ext uri="{FF2B5EF4-FFF2-40B4-BE49-F238E27FC236}">
                  <a16:creationId xmlns:a16="http://schemas.microsoft.com/office/drawing/2014/main" id="{A343C11F-8F09-793E-BA3F-D1034A2A1D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811" y="4675425"/>
              <a:ext cx="1332029" cy="959760"/>
            </a:xfrm>
            <a:custGeom>
              <a:avLst/>
              <a:gdLst>
                <a:gd name="T0" fmla="*/ 0 w 1589315"/>
                <a:gd name="T1" fmla="*/ 1037387 h 1230494"/>
                <a:gd name="T2" fmla="*/ 335490 w 1589315"/>
                <a:gd name="T3" fmla="*/ 786406 h 1230494"/>
                <a:gd name="T4" fmla="*/ 443705 w 1589315"/>
                <a:gd name="T5" fmla="*/ 79154 h 1230494"/>
                <a:gd name="T6" fmla="*/ 660149 w 1589315"/>
                <a:gd name="T7" fmla="*/ 79154 h 1230494"/>
                <a:gd name="T8" fmla="*/ 898237 w 1589315"/>
                <a:gd name="T9" fmla="*/ 44930 h 1230494"/>
                <a:gd name="T10" fmla="*/ 595228 w 1589315"/>
                <a:gd name="T11" fmla="*/ 775027 h 1230494"/>
                <a:gd name="T12" fmla="*/ 454535 w 1589315"/>
                <a:gd name="T13" fmla="*/ 1288350 h 1230494"/>
                <a:gd name="T14" fmla="*/ 1352771 w 1589315"/>
                <a:gd name="T15" fmla="*/ 638122 h 1230494"/>
                <a:gd name="T16" fmla="*/ 1406880 w 1589315"/>
                <a:gd name="T17" fmla="*/ 900494 h 1230494"/>
                <a:gd name="T18" fmla="*/ 1580033 w 1589315"/>
                <a:gd name="T19" fmla="*/ 1025978 h 12304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89315" h="1230494">
                  <a:moveTo>
                    <a:pt x="0" y="989933"/>
                  </a:moveTo>
                  <a:cubicBezTo>
                    <a:pt x="131536" y="946390"/>
                    <a:pt x="263072" y="902847"/>
                    <a:pt x="337458" y="750447"/>
                  </a:cubicBezTo>
                  <a:cubicBezTo>
                    <a:pt x="411844" y="598047"/>
                    <a:pt x="391887" y="188019"/>
                    <a:pt x="446315" y="75533"/>
                  </a:cubicBezTo>
                  <a:cubicBezTo>
                    <a:pt x="500743" y="-36953"/>
                    <a:pt x="587829" y="80976"/>
                    <a:pt x="664029" y="75533"/>
                  </a:cubicBezTo>
                  <a:cubicBezTo>
                    <a:pt x="740229" y="70090"/>
                    <a:pt x="914401" y="-67795"/>
                    <a:pt x="903515" y="42876"/>
                  </a:cubicBezTo>
                  <a:cubicBezTo>
                    <a:pt x="892629" y="153547"/>
                    <a:pt x="673101" y="541805"/>
                    <a:pt x="598715" y="739562"/>
                  </a:cubicBezTo>
                  <a:cubicBezTo>
                    <a:pt x="524329" y="937319"/>
                    <a:pt x="330200" y="1251190"/>
                    <a:pt x="457200" y="1229419"/>
                  </a:cubicBezTo>
                  <a:cubicBezTo>
                    <a:pt x="584200" y="1207648"/>
                    <a:pt x="1201058" y="670619"/>
                    <a:pt x="1360715" y="608933"/>
                  </a:cubicBezTo>
                  <a:cubicBezTo>
                    <a:pt x="1520372" y="547247"/>
                    <a:pt x="1377043" y="797618"/>
                    <a:pt x="1415143" y="859304"/>
                  </a:cubicBezTo>
                  <a:cubicBezTo>
                    <a:pt x="1453243" y="920990"/>
                    <a:pt x="1549401" y="960904"/>
                    <a:pt x="1589315" y="979047"/>
                  </a:cubicBezTo>
                </a:path>
              </a:pathLst>
            </a:custGeom>
            <a:noFill/>
            <a:ln w="1905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Right Arrow 28">
              <a:extLst>
                <a:ext uri="{FF2B5EF4-FFF2-40B4-BE49-F238E27FC236}">
                  <a16:creationId xmlns:a16="http://schemas.microsoft.com/office/drawing/2014/main" id="{EEF58EDC-F17B-DC8A-CE4C-20E88068B9FF}"/>
                </a:ext>
              </a:extLst>
            </p:cNvPr>
            <p:cNvSpPr/>
            <p:nvPr/>
          </p:nvSpPr>
          <p:spPr bwMode="auto">
            <a:xfrm>
              <a:off x="2618050" y="5047664"/>
              <a:ext cx="918720" cy="230400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26" name="Right Arrow 28">
              <a:extLst>
                <a:ext uri="{FF2B5EF4-FFF2-40B4-BE49-F238E27FC236}">
                  <a16:creationId xmlns:a16="http://schemas.microsoft.com/office/drawing/2014/main" id="{BA2B5E46-E341-BED6-0FBD-72E2DD91FC6C}"/>
                </a:ext>
              </a:extLst>
            </p:cNvPr>
            <p:cNvSpPr/>
            <p:nvPr/>
          </p:nvSpPr>
          <p:spPr bwMode="auto">
            <a:xfrm>
              <a:off x="2587255" y="5426053"/>
              <a:ext cx="970892" cy="285781"/>
            </a:xfrm>
            <a:prstGeom prst="rightArrow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27" name="Afbeelding 29">
              <a:extLst>
                <a:ext uri="{FF2B5EF4-FFF2-40B4-BE49-F238E27FC236}">
                  <a16:creationId xmlns:a16="http://schemas.microsoft.com/office/drawing/2014/main" id="{6C95C5B1-28F4-5831-7067-76AFB166D7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99" t="19199" r="18401" b="18401"/>
            <a:stretch>
              <a:fillRect/>
            </a:stretch>
          </p:blipFill>
          <p:spPr bwMode="auto">
            <a:xfrm>
              <a:off x="1986775" y="5271076"/>
              <a:ext cx="521280" cy="521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F4911F1-AFF5-6606-C737-EB7E7A27724D}"/>
              </a:ext>
            </a:extLst>
          </p:cNvPr>
          <p:cNvSpPr/>
          <p:nvPr/>
        </p:nvSpPr>
        <p:spPr bwMode="auto">
          <a:xfrm>
            <a:off x="3617760" y="5163800"/>
            <a:ext cx="155712" cy="285781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04A251-9A35-8AFC-3940-B20918A97278}"/>
              </a:ext>
            </a:extLst>
          </p:cNvPr>
          <p:cNvSpPr/>
          <p:nvPr/>
        </p:nvSpPr>
        <p:spPr bwMode="auto">
          <a:xfrm>
            <a:off x="4942368" y="5432284"/>
            <a:ext cx="155712" cy="285781"/>
          </a:xfrm>
          <a:prstGeom prst="rect">
            <a:avLst/>
          </a:prstGeom>
          <a:solidFill>
            <a:srgbClr val="FF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Times New 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7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el 1">
            <a:extLst>
              <a:ext uri="{FF2B5EF4-FFF2-40B4-BE49-F238E27FC236}">
                <a16:creationId xmlns:a16="http://schemas.microsoft.com/office/drawing/2014/main" id="{2485E86A-1EBB-31E3-1038-0BBD3EC9B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Anti-pattern:  </a:t>
            </a:r>
            <a:r>
              <a:rPr lang="en-GB" altLang="en-US">
                <a:latin typeface="Pieces NFI" panose="02000000000000000000" pitchFamily="2" charset="0"/>
              </a:rPr>
              <a:t>string concatenation</a:t>
            </a:r>
          </a:p>
        </p:txBody>
      </p:sp>
      <p:sp>
        <p:nvSpPr>
          <p:cNvPr id="23555" name="Tijdelijke aanduiding voor inhoud 2">
            <a:extLst>
              <a:ext uri="{FF2B5EF4-FFF2-40B4-BE49-F238E27FC236}">
                <a16:creationId xmlns:a16="http://schemas.microsoft.com/office/drawing/2014/main" id="{D264474B-6860-C2F1-EB28-3A7558FA9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GB" altLang="en-US" dirty="0">
                <a:solidFill>
                  <a:schemeClr val="accent2"/>
                </a:solidFill>
              </a:rPr>
              <a:t>Standard recipe for security disaster: </a:t>
            </a:r>
          </a:p>
          <a:p>
            <a:pPr marL="429402" indent="-414726">
              <a:buFont typeface="+mj-lt"/>
              <a:buAutoNum type="arabicPeriod"/>
              <a:defRPr/>
            </a:pPr>
            <a:r>
              <a:rPr lang="en-GB" altLang="en-US" dirty="0">
                <a:solidFill>
                  <a:schemeClr val="accent2"/>
                </a:solidFill>
              </a:rPr>
              <a:t>concatenate several pieces of data, some user input,</a:t>
            </a:r>
          </a:p>
          <a:p>
            <a:pPr marL="429402" indent="-414726">
              <a:buFont typeface="+mj-lt"/>
              <a:buAutoNum type="arabicPeriod"/>
              <a:defRPr/>
            </a:pPr>
            <a:r>
              <a:rPr lang="en-GB" altLang="en-US" dirty="0">
                <a:solidFill>
                  <a:schemeClr val="accent2"/>
                </a:solidFill>
              </a:rPr>
              <a:t> pass the result to some API</a:t>
            </a:r>
          </a:p>
          <a:p>
            <a:pPr marL="429402" indent="-414726">
              <a:buFont typeface="+mj-lt"/>
              <a:buAutoNum type="arabicPeriod"/>
              <a:defRPr/>
            </a:pPr>
            <a:endParaRPr lang="en-GB" altLang="en-US" dirty="0"/>
          </a:p>
          <a:p>
            <a:pPr marL="57150" indent="0">
              <a:buNone/>
              <a:defRPr/>
            </a:pPr>
            <a:endParaRPr lang="en-GB" altLang="en-US" dirty="0"/>
          </a:p>
          <a:p>
            <a:pPr marL="0" indent="0">
              <a:buNone/>
              <a:defRPr/>
            </a:pPr>
            <a:r>
              <a:rPr lang="en-GB" altLang="en-US" dirty="0">
                <a:solidFill>
                  <a:schemeClr val="tx1"/>
                </a:solidFill>
              </a:rPr>
              <a:t>Note: </a:t>
            </a:r>
            <a:r>
              <a:rPr lang="en-GB" altLang="en-US" dirty="0">
                <a:solidFill>
                  <a:srgbClr val="FF0000"/>
                </a:solidFill>
              </a:rPr>
              <a:t>string concatenation is </a:t>
            </a:r>
            <a:r>
              <a:rPr lang="en-GB" altLang="en-US" i="1" dirty="0">
                <a:solidFill>
                  <a:srgbClr val="FF0000"/>
                </a:solidFill>
              </a:rPr>
              <a:t>inverse</a:t>
            </a:r>
            <a:r>
              <a:rPr lang="en-GB" altLang="en-US" dirty="0">
                <a:solidFill>
                  <a:srgbClr val="FF0000"/>
                </a:solidFill>
              </a:rPr>
              <a:t>  of parsing</a:t>
            </a:r>
          </a:p>
        </p:txBody>
      </p:sp>
      <p:sp>
        <p:nvSpPr>
          <p:cNvPr id="55300" name="Tijdelijke aanduiding voor dianummer 4">
            <a:extLst>
              <a:ext uri="{FF2B5EF4-FFF2-40B4-BE49-F238E27FC236}">
                <a16:creationId xmlns:a16="http://schemas.microsoft.com/office/drawing/2014/main" id="{E40DAD68-B8AB-C728-9079-F685023500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B0412051-E5FE-48F9-816F-4EE257E41D00}" type="slidenum">
              <a:rPr lang="en-US" altLang="nl-NL">
                <a:ea typeface="DejaVu Sans"/>
                <a:cs typeface="DejaVu Sans"/>
              </a:rPr>
              <a:pPr/>
              <a:t>16</a:t>
            </a:fld>
            <a:endParaRPr lang="en-US" altLang="nl-NL">
              <a:ea typeface="DejaVu Sans"/>
              <a:cs typeface="DejaVu Sans"/>
            </a:endParaRPr>
          </a:p>
        </p:txBody>
      </p:sp>
      <p:pic>
        <p:nvPicPr>
          <p:cNvPr id="55301" name="Afbeelding 1">
            <a:extLst>
              <a:ext uri="{FF2B5EF4-FFF2-40B4-BE49-F238E27FC236}">
                <a16:creationId xmlns:a16="http://schemas.microsoft.com/office/drawing/2014/main" id="{30C3323A-D159-E0CC-C7F9-FEEF68C10B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19309"/>
            <a:ext cx="691200" cy="60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936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el 1">
            <a:extLst>
              <a:ext uri="{FF2B5EF4-FFF2-40B4-BE49-F238E27FC236}">
                <a16:creationId xmlns:a16="http://schemas.microsoft.com/office/drawing/2014/main" id="{B0421A2E-6EF1-8E13-0443-C90149E14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Anti-pattern:  </a:t>
            </a:r>
            <a:r>
              <a:rPr lang="en-GB" altLang="en-US" dirty="0">
                <a:latin typeface="Pieces NFI" panose="02000000000000000000" pitchFamily="2" charset="0"/>
              </a:rPr>
              <a:t>strings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CE2DDA-C071-C044-0A67-3D84AD84F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321" y="1012681"/>
            <a:ext cx="7904160" cy="511632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The use of strings in a warning sign</a:t>
            </a:r>
          </a:p>
          <a:p>
            <a:pPr marL="414726" lvl="1" indent="0">
              <a:lnSpc>
                <a:spcPct val="100000"/>
              </a:lnSpc>
              <a:buNone/>
              <a:defRPr/>
            </a:pPr>
            <a:r>
              <a:rPr lang="en-GB" altLang="en-US" sz="1600" dirty="0">
                <a:solidFill>
                  <a:schemeClr val="tx1"/>
                </a:solidFill>
              </a:rPr>
              <a:t>not just  </a:t>
            </a:r>
            <a:r>
              <a:rPr lang="en-GB" altLang="en-US" sz="1600" b="1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GB" altLang="en-US" sz="1600" dirty="0">
                <a:solidFill>
                  <a:schemeClr val="tx1"/>
                </a:solidFill>
              </a:rPr>
              <a:t>but also </a:t>
            </a:r>
            <a:r>
              <a:rPr lang="en-GB" altLang="en-US" sz="1600" dirty="0">
                <a:solidFill>
                  <a:schemeClr val="tx1"/>
                </a:solidFill>
                <a:cs typeface="Courier New" panose="02070309020205020404" pitchFamily="49" charset="0"/>
              </a:rPr>
              <a:t>  </a:t>
            </a:r>
            <a:r>
              <a:rPr lang="en-GB" altLang="en-US" sz="1600" b="1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char*, char[], StringBuilder, ...</a:t>
            </a:r>
            <a:endParaRPr lang="en-GB" altLang="en-US" sz="1600" b="1" dirty="0">
              <a:solidFill>
                <a:srgbClr val="009900"/>
              </a:solidFill>
            </a:endParaRPr>
          </a:p>
          <a:p>
            <a:pPr marL="0" indent="0">
              <a:buNone/>
              <a:defRPr/>
            </a:pPr>
            <a:r>
              <a:rPr lang="en-GB" altLang="en-US" sz="1600" dirty="0">
                <a:solidFill>
                  <a:schemeClr val="accent2"/>
                </a:solidFill>
              </a:rPr>
              <a:t>Strings are </a:t>
            </a:r>
            <a:r>
              <a:rPr lang="en-GB" altLang="en-US" sz="1600" i="1" dirty="0">
                <a:solidFill>
                  <a:schemeClr val="accent2"/>
                </a:solidFill>
              </a:rPr>
              <a:t>useful</a:t>
            </a:r>
            <a:r>
              <a:rPr lang="en-GB" altLang="en-US" sz="1600" dirty="0">
                <a:solidFill>
                  <a:schemeClr val="accent2"/>
                </a:solidFill>
              </a:rPr>
              <a:t>, because you use them to represent many things:</a:t>
            </a:r>
          </a:p>
          <a:p>
            <a:pPr marL="0" indent="0">
              <a:buNone/>
              <a:defRPr/>
            </a:pPr>
            <a:r>
              <a:rPr lang="en-GB" altLang="en-US" sz="1600" dirty="0">
                <a:solidFill>
                  <a:schemeClr val="accent2"/>
                </a:solidFill>
              </a:rPr>
              <a:t>	</a:t>
            </a:r>
            <a:r>
              <a:rPr lang="en-GB" altLang="en-US" sz="1600" dirty="0" err="1"/>
              <a:t>eg.</a:t>
            </a:r>
            <a:r>
              <a:rPr lang="en-GB" altLang="en-US" sz="1600" dirty="0"/>
              <a:t> username, file name, email address, URL, HTML, …</a:t>
            </a:r>
          </a:p>
          <a:p>
            <a:pPr marL="0" indent="0">
              <a:buNone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This also make strings </a:t>
            </a:r>
            <a:r>
              <a:rPr lang="en-GB" altLang="en-US" sz="1800" i="1" dirty="0">
                <a:solidFill>
                  <a:schemeClr val="accent2"/>
                </a:solidFill>
              </a:rPr>
              <a:t>dangerous:</a:t>
            </a:r>
            <a:endParaRPr lang="en-GB" altLang="en-US" sz="1800" dirty="0"/>
          </a:p>
          <a:p>
            <a:pPr marL="429402" indent="-414726">
              <a:buFont typeface="+mj-lt"/>
              <a:buAutoNum type="arabicPeriod"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Strings are </a:t>
            </a:r>
            <a:r>
              <a:rPr lang="en-GB" altLang="en-US" sz="1800" dirty="0">
                <a:solidFill>
                  <a:srgbClr val="009900"/>
                </a:solidFill>
              </a:rPr>
              <a:t>unstructured data</a:t>
            </a:r>
            <a:r>
              <a:rPr lang="en-GB" altLang="en-US" sz="1800" dirty="0">
                <a:solidFill>
                  <a:schemeClr val="tx1"/>
                </a:solidFill>
              </a:rPr>
              <a:t> that still needs to be parsed</a:t>
            </a:r>
          </a:p>
          <a:p>
            <a:pPr marL="429402" indent="-414726">
              <a:buFont typeface="+mj-lt"/>
              <a:buAutoNum type="arabicPeriod"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T</a:t>
            </a:r>
            <a:r>
              <a:rPr lang="en-GB" altLang="en-US" sz="1800" dirty="0"/>
              <a:t>he same string may be </a:t>
            </a:r>
            <a:r>
              <a:rPr lang="en-GB" altLang="en-US" sz="1800" dirty="0">
                <a:solidFill>
                  <a:srgbClr val="009900"/>
                </a:solidFill>
              </a:rPr>
              <a:t>handled &amp; interpreted in many                              –  possibly unexpected – ways</a:t>
            </a:r>
          </a:p>
          <a:p>
            <a:pPr marL="429402" indent="-414726">
              <a:buFont typeface="+mj-lt"/>
              <a:buAutoNum type="arabicPeriod"/>
              <a:defRPr/>
            </a:pPr>
            <a:r>
              <a:rPr lang="en-GB" altLang="en-US" sz="1800" dirty="0">
                <a:solidFill>
                  <a:srgbClr val="009900"/>
                </a:solidFill>
              </a:rPr>
              <a:t>Strings may or may not be validated or encoded, ... </a:t>
            </a:r>
          </a:p>
          <a:p>
            <a:pPr marL="429402" indent="-414726">
              <a:buFont typeface="+mj-lt"/>
              <a:buAutoNum type="arabicPeriod"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A single string parameter in an API call often hides                          </a:t>
            </a:r>
            <a:r>
              <a:rPr lang="en-GB" altLang="en-US" sz="1800" dirty="0">
                <a:solidFill>
                  <a:srgbClr val="009900"/>
                </a:solidFill>
              </a:rPr>
              <a:t>an expressive &amp; powerful language</a:t>
            </a:r>
          </a:p>
          <a:p>
            <a:pPr marL="429402" indent="-414726">
              <a:buFont typeface="+mj-lt"/>
              <a:buAutoNum type="arabicPeriod"/>
              <a:defRPr/>
            </a:pPr>
            <a:endParaRPr lang="en-GB" altLang="en-US" sz="1800" dirty="0">
              <a:solidFill>
                <a:srgbClr val="009900"/>
              </a:solidFill>
            </a:endParaRPr>
          </a:p>
          <a:p>
            <a:pPr>
              <a:defRPr/>
            </a:pPr>
            <a:endParaRPr lang="en-GB" altLang="en-US" dirty="0">
              <a:solidFill>
                <a:schemeClr val="tx1"/>
              </a:solidFill>
            </a:endParaRPr>
          </a:p>
          <a:p>
            <a:pPr lvl="1"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dirty="0"/>
          </a:p>
        </p:txBody>
      </p:sp>
      <p:sp>
        <p:nvSpPr>
          <p:cNvPr id="56324" name="Tijdelijke aanduiding voor dianummer 4">
            <a:extLst>
              <a:ext uri="{FF2B5EF4-FFF2-40B4-BE49-F238E27FC236}">
                <a16:creationId xmlns:a16="http://schemas.microsoft.com/office/drawing/2014/main" id="{E9322BB2-1695-5BB9-A899-31A9492DA9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A2CCB16C-62E9-4E1D-B072-C907640A9EFE}" type="slidenum">
              <a:rPr lang="en-US" altLang="nl-NL">
                <a:ea typeface="DejaVu Sans"/>
                <a:cs typeface="DejaVu Sans"/>
              </a:rPr>
              <a:pPr/>
              <a:t>17</a:t>
            </a:fld>
            <a:endParaRPr lang="en-US" altLang="nl-NL">
              <a:ea typeface="DejaVu Sans"/>
              <a:cs typeface="DejaVu Sans"/>
            </a:endParaRPr>
          </a:p>
        </p:txBody>
      </p:sp>
      <p:pic>
        <p:nvPicPr>
          <p:cNvPr id="56325" name="Afbeelding 1">
            <a:extLst>
              <a:ext uri="{FF2B5EF4-FFF2-40B4-BE49-F238E27FC236}">
                <a16:creationId xmlns:a16="http://schemas.microsoft.com/office/drawing/2014/main" id="{9D2A313B-7F13-9898-6E50-A6E70DC4D8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721" y="373321"/>
            <a:ext cx="691200" cy="60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27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el 1">
            <a:extLst>
              <a:ext uri="{FF2B5EF4-FFF2-40B4-BE49-F238E27FC236}">
                <a16:creationId xmlns:a16="http://schemas.microsoft.com/office/drawing/2014/main" id="{EA14E64A-A046-2CE5-399D-E579E766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To read</a:t>
            </a:r>
          </a:p>
        </p:txBody>
      </p:sp>
      <p:sp>
        <p:nvSpPr>
          <p:cNvPr id="77827" name="Tijdelijke aanduiding voor inhoud 2">
            <a:extLst>
              <a:ext uri="{FF2B5EF4-FFF2-40B4-BE49-F238E27FC236}">
                <a16:creationId xmlns:a16="http://schemas.microsoft.com/office/drawing/2014/main" id="{0BF51FB5-E469-6452-4D40-8D9A7CD84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633" dirty="0"/>
              <a:t>Wang et al., </a:t>
            </a:r>
            <a:r>
              <a:rPr lang="en-US" altLang="en-US" sz="1633" dirty="0">
                <a:solidFill>
                  <a:srgbClr val="009900"/>
                </a:solidFill>
              </a:rPr>
              <a:t>If It's Not Secure, It Should Not Compile: Preventing DOM-Based XSS in Large-Scale Web Development with API Hardening</a:t>
            </a:r>
            <a:r>
              <a:rPr lang="en-US" altLang="en-US" sz="1633" dirty="0"/>
              <a:t>, ICSE'21, ACM/IEEE, 2021</a:t>
            </a:r>
          </a:p>
          <a:p>
            <a:r>
              <a:rPr lang="en-US" altLang="en-US" sz="1633" dirty="0"/>
              <a:t>Lectures notes on Secure Input Handling</a:t>
            </a:r>
            <a:endParaRPr lang="en-US" altLang="en-US" sz="1633" dirty="0">
              <a:solidFill>
                <a:srgbClr val="009900"/>
              </a:solidFill>
            </a:endParaRPr>
          </a:p>
          <a:p>
            <a:endParaRPr lang="en-US" altLang="en-US" sz="1633" dirty="0"/>
          </a:p>
          <a:p>
            <a:endParaRPr lang="en-GB" altLang="en-US" dirty="0"/>
          </a:p>
        </p:txBody>
      </p:sp>
      <p:sp>
        <p:nvSpPr>
          <p:cNvPr id="77828" name="Tijdelijke aanduiding voor dianummer 3">
            <a:extLst>
              <a:ext uri="{FF2B5EF4-FFF2-40B4-BE49-F238E27FC236}">
                <a16:creationId xmlns:a16="http://schemas.microsoft.com/office/drawing/2014/main" id="{A119D3F8-941A-B589-0493-29C820214B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790D8849-DD8B-4112-A1D0-F8A56F9D59EB}" type="slidenum">
              <a:rPr lang="en-US" altLang="nl-NL"/>
              <a:pPr/>
              <a:t>18</a:t>
            </a:fld>
            <a:endParaRPr lang="en-US" altLang="nl-NL"/>
          </a:p>
        </p:txBody>
      </p:sp>
      <p:pic>
        <p:nvPicPr>
          <p:cNvPr id="77829" name="Afbeelding 5">
            <a:extLst>
              <a:ext uri="{FF2B5EF4-FFF2-40B4-BE49-F238E27FC236}">
                <a16:creationId xmlns:a16="http://schemas.microsoft.com/office/drawing/2014/main" id="{2D73CA1F-48A7-D41B-4253-C67CC6792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447" y="2645251"/>
            <a:ext cx="6797993" cy="3826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22C72-E5F3-88BA-4FB2-C383D2B00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Contexts &amp; encoding for the web</a:t>
            </a:r>
            <a:endParaRPr lang="en-NL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06333-8F45-6503-EF66-4BAF7E0AE1F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2</a:t>
            </a:fld>
            <a:endParaRPr lang="en-GB" altLang="nl-N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BC95DD-71C6-0CDC-DE9F-E0E9E7B72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24745"/>
            <a:ext cx="7918648" cy="4960144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accent2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  '</a:t>
            </a:r>
            <a:r>
              <a:rPr lang="en-US" sz="1400" b="1" dirty="0">
                <a:latin typeface="Arial Narrow" panose="020B0606020202030204" pitchFamily="34" charset="0"/>
              </a:rPr>
              <a:t>&lt;html&gt;</a:t>
            </a: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&lt;body&gt;</a:t>
            </a: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   &lt;h1&gt; </a:t>
            </a:r>
            <a:r>
              <a:rPr lang="en-US" sz="14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${name}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&amp;</a:t>
            </a:r>
            <a:r>
              <a:rPr lang="en-US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apos;s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Blog! &lt;/</a:t>
            </a:r>
            <a:r>
              <a:rPr lang="en-US" sz="1400" b="1" dirty="0">
                <a:latin typeface="Arial Narrow" panose="020B0606020202030204" pitchFamily="34" charset="0"/>
              </a:rPr>
              <a:t>h1&gt;</a:t>
            </a: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      </a:t>
            </a:r>
            <a:r>
              <a:rPr lang="en-US" sz="14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${description}</a:t>
            </a:r>
            <a:endParaRPr lang="en-US" sz="14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    &lt;a </a:t>
            </a:r>
            <a:r>
              <a:rPr lang="en-US" sz="1400" b="1" dirty="0" err="1">
                <a:latin typeface="Arial Narrow" panose="020B0606020202030204" pitchFamily="34" charset="0"/>
              </a:rPr>
              <a:t>href</a:t>
            </a:r>
            <a:r>
              <a:rPr lang="en-US" sz="1400" b="1" dirty="0">
                <a:latin typeface="Arial Narrow" panose="020B0606020202030204" pitchFamily="34" charset="0"/>
              </a:rPr>
              <a:t>="https://ourdomain.nl/</a:t>
            </a:r>
            <a:r>
              <a:rPr lang="en-US" sz="1400" b="1" dirty="0" err="1">
                <a:latin typeface="Arial Narrow" panose="020B0606020202030204" pitchFamily="34" charset="0"/>
              </a:rPr>
              <a:t>contact?user</a:t>
            </a:r>
            <a:r>
              <a:rPr lang="en-US" sz="1400" b="1" dirty="0">
                <a:latin typeface="Arial Narrow" panose="020B0606020202030204" pitchFamily="34" charset="0"/>
              </a:rPr>
              <a:t>=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${username}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&amp;lang=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${lang}</a:t>
            </a:r>
            <a:r>
              <a:rPr lang="en-US" sz="1400" b="1" dirty="0">
                <a:latin typeface="Arial Narrow" panose="020B0606020202030204" pitchFamily="34" charset="0"/>
              </a:rPr>
              <a:t>"&gt;Contact details for </a:t>
            </a:r>
            <a:r>
              <a:rPr lang="en-US" sz="14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${name} </a:t>
            </a:r>
            <a:r>
              <a:rPr lang="en-US" sz="1400" b="1" dirty="0">
                <a:latin typeface="Arial Narrow" panose="020B0606020202030204" pitchFamily="34" charset="0"/>
              </a:rPr>
              <a:t>&lt;/a&gt;</a:t>
            </a:r>
          </a:p>
          <a:p>
            <a:pPr marL="0" indent="0"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&lt;b </a:t>
            </a:r>
            <a:r>
              <a:rPr lang="en-GB" altLang="nl-NL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onmouseover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=alert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("</a:t>
            </a:r>
            <a:r>
              <a:rPr lang="en-US" sz="1400" b="1" dirty="0">
                <a:latin typeface="Arial Narrow" panose="020B0606020202030204" pitchFamily="34" charset="0"/>
              </a:rPr>
              <a:t>Welcome to </a:t>
            </a:r>
            <a:r>
              <a:rPr lang="en-US" sz="1400" b="1" dirty="0">
                <a:solidFill>
                  <a:srgbClr val="7030A0"/>
                </a:solidFill>
                <a:latin typeface="Arial Narrow" panose="020B0606020202030204" pitchFamily="34" charset="0"/>
              </a:rPr>
              <a:t>${</a:t>
            </a:r>
            <a:r>
              <a:rPr lang="en-US" sz="14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firstname</a:t>
            </a:r>
            <a:r>
              <a:rPr lang="en-US" sz="1400" b="1" dirty="0">
                <a:solidFill>
                  <a:srgbClr val="7030A0"/>
                </a:solidFill>
                <a:latin typeface="Arial Narrow" panose="020B0606020202030204" pitchFamily="34" charset="0"/>
              </a:rPr>
              <a:t>}</a:t>
            </a:r>
            <a:r>
              <a:rPr lang="en-US" sz="1400" b="1" dirty="0">
                <a:latin typeface="Arial Narrow" panose="020B0606020202030204" pitchFamily="34" charset="0"/>
              </a:rPr>
              <a:t>’s page")&gt;Click here for a pop-up&lt;/b&gt;</a:t>
            </a: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&lt;/body&gt;</a:t>
            </a: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&lt;/html&gt;</a:t>
            </a:r>
            <a:r>
              <a:rPr lang="en-US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</a:p>
          <a:p>
            <a:pPr marL="0" indent="0">
              <a:buNone/>
            </a:pPr>
            <a:endParaRPr lang="en-US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Getting encodings right is tricky and depends on the </a:t>
            </a:r>
            <a:r>
              <a:rPr lang="en-US" sz="1800" dirty="0">
                <a:solidFill>
                  <a:schemeClr val="accent2"/>
                </a:solidFill>
              </a:rPr>
              <a:t>co</a:t>
            </a:r>
            <a:r>
              <a:rPr lang="en-US" sz="1800" dirty="0">
                <a:solidFill>
                  <a:srgbClr val="339933"/>
                </a:solidFill>
              </a:rPr>
              <a:t>nt</a:t>
            </a:r>
            <a:r>
              <a:rPr lang="en-US" sz="1800" dirty="0">
                <a:solidFill>
                  <a:srgbClr val="7030A0"/>
                </a:solidFill>
              </a:rPr>
              <a:t>ext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1509DC-FA6F-F764-364C-9D5F17181C1B}"/>
              </a:ext>
            </a:extLst>
          </p:cNvPr>
          <p:cNvSpPr txBox="1"/>
          <p:nvPr/>
        </p:nvSpPr>
        <p:spPr>
          <a:xfrm>
            <a:off x="4388539" y="1586047"/>
            <a:ext cx="3314754" cy="338554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HTML encoding (</a:t>
            </a:r>
            <a:r>
              <a:rPr lang="en-US" sz="1600" dirty="0" err="1">
                <a:solidFill>
                  <a:schemeClr val="accent2"/>
                </a:solidFill>
                <a:latin typeface="Arial Rounded MT Bold" panose="020F0704030504030204" pitchFamily="34" charset="0"/>
              </a:rPr>
              <a:t>eg</a:t>
            </a:r>
            <a:r>
              <a:rPr lang="en-US" sz="1600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 of 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&lt;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 and 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729860-CEF0-5303-EE29-6929D49DFAA6}"/>
              </a:ext>
            </a:extLst>
          </p:cNvPr>
          <p:cNvSpPr txBox="1"/>
          <p:nvPr/>
        </p:nvSpPr>
        <p:spPr>
          <a:xfrm>
            <a:off x="3701860" y="4140272"/>
            <a:ext cx="4254515" cy="33855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7030A0"/>
                </a:solidFill>
                <a:latin typeface="Arial Rounded MT Bold" panose="020F0704030504030204" pitchFamily="34" charset="0"/>
              </a:rPr>
              <a:t>JavaString</a:t>
            </a:r>
            <a:r>
              <a:rPr lang="en-US" sz="1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 literal encoded (</a:t>
            </a:r>
            <a:r>
              <a:rPr lang="en-US" sz="1600" dirty="0" err="1">
                <a:solidFill>
                  <a:srgbClr val="7030A0"/>
                </a:solidFill>
                <a:latin typeface="Arial Rounded MT Bold" panose="020F0704030504030204" pitchFamily="34" charset="0"/>
              </a:rPr>
              <a:t>eg</a:t>
            </a:r>
            <a:r>
              <a:rPr lang="en-US" sz="1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 of 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and</a:t>
            </a:r>
            <a:r>
              <a:rPr 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"</a:t>
            </a:r>
            <a:r>
              <a:rPr 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)</a:t>
            </a:r>
            <a:endParaRPr lang="en-NL" sz="1600" dirty="0">
              <a:solidFill>
                <a:srgbClr val="339933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DD8A2F4-77C6-63FA-FA38-11B264D8B9FF}"/>
              </a:ext>
            </a:extLst>
          </p:cNvPr>
          <p:cNvCxnSpPr>
            <a:cxnSpLocks/>
          </p:cNvCxnSpPr>
          <p:nvPr/>
        </p:nvCxnSpPr>
        <p:spPr bwMode="auto">
          <a:xfrm flipH="1">
            <a:off x="2915816" y="1924601"/>
            <a:ext cx="1980542" cy="609608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C801A49-9A92-3804-B51A-2974021AEABF}"/>
              </a:ext>
            </a:extLst>
          </p:cNvPr>
          <p:cNvCxnSpPr>
            <a:cxnSpLocks/>
          </p:cNvCxnSpPr>
          <p:nvPr/>
        </p:nvCxnSpPr>
        <p:spPr bwMode="auto">
          <a:xfrm flipH="1">
            <a:off x="2123728" y="1921426"/>
            <a:ext cx="2772630" cy="1023965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40947A6-050F-5BA7-679A-73D31C7B3820}"/>
              </a:ext>
            </a:extLst>
          </p:cNvPr>
          <p:cNvCxnSpPr>
            <a:cxnSpLocks/>
          </p:cNvCxnSpPr>
          <p:nvPr/>
        </p:nvCxnSpPr>
        <p:spPr bwMode="auto">
          <a:xfrm>
            <a:off x="5148064" y="1924601"/>
            <a:ext cx="2160240" cy="1288375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F9ECDE5-2413-C564-E0DF-51441E532289}"/>
              </a:ext>
            </a:extLst>
          </p:cNvPr>
          <p:cNvSpPr txBox="1"/>
          <p:nvPr/>
        </p:nvSpPr>
        <p:spPr>
          <a:xfrm>
            <a:off x="3657602" y="2531034"/>
            <a:ext cx="2452338" cy="33855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9933"/>
                </a:solidFill>
                <a:latin typeface="Arial Rounded MT Bold" panose="020F0704030504030204" pitchFamily="34" charset="0"/>
              </a:rPr>
              <a:t>URL encoding (</a:t>
            </a:r>
            <a:r>
              <a:rPr lang="en-US" sz="1600" dirty="0" err="1">
                <a:solidFill>
                  <a:srgbClr val="339933"/>
                </a:solidFill>
                <a:latin typeface="Arial Rounded MT Bold" panose="020F0704030504030204" pitchFamily="34" charset="0"/>
              </a:rPr>
              <a:t>eg</a:t>
            </a:r>
            <a:r>
              <a:rPr lang="en-US" sz="1600" dirty="0">
                <a:solidFill>
                  <a:srgbClr val="339933"/>
                </a:solidFill>
                <a:latin typeface="Arial Rounded MT Bold" panose="020F0704030504030204" pitchFamily="34" charset="0"/>
              </a:rPr>
              <a:t> of 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?</a:t>
            </a:r>
            <a:r>
              <a:rPr lang="en-US" sz="1600" dirty="0">
                <a:solidFill>
                  <a:srgbClr val="339933"/>
                </a:solidFill>
                <a:latin typeface="Arial Rounded MT Bold" panose="020F0704030504030204" pitchFamily="34" charset="0"/>
              </a:rPr>
              <a:t>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EE721A6-ACE1-5F2F-A550-54FC96975CF2}"/>
              </a:ext>
            </a:extLst>
          </p:cNvPr>
          <p:cNvCxnSpPr>
            <a:cxnSpLocks/>
          </p:cNvCxnSpPr>
          <p:nvPr/>
        </p:nvCxnSpPr>
        <p:spPr bwMode="auto">
          <a:xfrm flipH="1">
            <a:off x="4645124" y="2869588"/>
            <a:ext cx="70892" cy="343388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456F63B-9B9A-1C03-8C16-9DC42D7A776E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229526" y="3722099"/>
            <a:ext cx="231377" cy="418173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13850E9-07E8-6D64-7594-A2094AA153FB}"/>
              </a:ext>
            </a:extLst>
          </p:cNvPr>
          <p:cNvCxnSpPr>
            <a:cxnSpLocks/>
          </p:cNvCxnSpPr>
          <p:nvPr/>
        </p:nvCxnSpPr>
        <p:spPr bwMode="auto">
          <a:xfrm>
            <a:off x="5436096" y="2869588"/>
            <a:ext cx="144016" cy="343388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87612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22C72-E5F3-88BA-4FB2-C383D2B00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Extra complication: the DOM API</a:t>
            </a:r>
            <a:endParaRPr lang="en-NL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06333-8F45-6503-EF66-4BAF7E0AE1F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3</a:t>
            </a:fld>
            <a:endParaRPr lang="en-GB" altLang="nl-N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BC95DD-71C6-0CDC-DE9F-E0E9E7B72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JavaScript inside a web page can dynamically alter that web page                       using the </a:t>
            </a:r>
            <a:r>
              <a:rPr lang="en-US" sz="1800" dirty="0">
                <a:solidFill>
                  <a:srgbClr val="7030A0"/>
                </a:solidFill>
              </a:rPr>
              <a:t>DOM API </a:t>
            </a:r>
            <a:r>
              <a:rPr lang="en-US" sz="1600" dirty="0">
                <a:solidFill>
                  <a:schemeClr val="tx1"/>
                </a:solidFill>
              </a:rPr>
              <a:t>(or do other interactions with other Web APIs)</a:t>
            </a:r>
          </a:p>
          <a:p>
            <a:pPr marL="0" indent="0">
              <a:buNone/>
            </a:pPr>
            <a:r>
              <a:rPr lang="en-US" sz="1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  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&lt;html&gt;   &lt;body&gt;</a:t>
            </a: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  &lt;h1 </a:t>
            </a:r>
            <a:r>
              <a:rPr lang="en-US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id=title</a:t>
            </a:r>
            <a:r>
              <a:rPr lang="en-US" sz="1400" b="1" dirty="0">
                <a:latin typeface="Arial Narrow" panose="020B0606020202030204" pitchFamily="34" charset="0"/>
              </a:rPr>
              <a:t>&gt; </a:t>
            </a:r>
            <a:r>
              <a:rPr lang="en-US" sz="14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${name}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&amp;</a:t>
            </a:r>
            <a:r>
              <a:rPr lang="en-US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apos;s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Blog  &lt;/</a:t>
            </a:r>
            <a:r>
              <a:rPr lang="en-US" sz="1400" b="1" dirty="0">
                <a:latin typeface="Arial Narrow" panose="020B0606020202030204" pitchFamily="34" charset="0"/>
              </a:rPr>
              <a:t>h1&gt; </a:t>
            </a: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   </a:t>
            </a:r>
            <a:r>
              <a:rPr lang="en-US" sz="1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...</a:t>
            </a:r>
          </a:p>
          <a:p>
            <a:pPr marL="0" indent="0">
              <a:buNone/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&lt;script&gt; </a:t>
            </a:r>
            <a:r>
              <a:rPr lang="en-GB" sz="1400" b="1" dirty="0">
                <a:latin typeface="Arial Narrow" panose="020B0606020202030204" pitchFamily="34" charset="0"/>
              </a:rPr>
              <a:t>let </a:t>
            </a:r>
            <a:r>
              <a:rPr lang="en-GB" sz="1400" b="1" dirty="0" err="1">
                <a:latin typeface="Arial Narrow" panose="020B0606020202030204" pitchFamily="34" charset="0"/>
              </a:rPr>
              <a:t>newName</a:t>
            </a:r>
            <a:r>
              <a:rPr lang="en-GB" sz="1400" b="1" dirty="0">
                <a:latin typeface="Arial Narrow" panose="020B0606020202030204" pitchFamily="34" charset="0"/>
              </a:rPr>
              <a:t> = </a:t>
            </a:r>
            <a:r>
              <a:rPr lang="en-GB" sz="1400" b="1" dirty="0" err="1">
                <a:latin typeface="Arial Narrow" panose="020B0606020202030204" pitchFamily="34" charset="0"/>
              </a:rPr>
              <a:t>getSomeData</a:t>
            </a:r>
            <a:r>
              <a:rPr lang="en-GB" sz="1400" b="1" dirty="0">
                <a:latin typeface="Arial Narrow" panose="020B0606020202030204" pitchFamily="34" charset="0"/>
              </a:rPr>
              <a:t>(); </a:t>
            </a:r>
          </a:p>
          <a:p>
            <a:pPr marL="0" indent="0">
              <a:buNone/>
            </a:pP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        </a:t>
            </a:r>
            <a:r>
              <a:rPr lang="en-GB" altLang="nl-NL" sz="14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document.getElementById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("</a:t>
            </a:r>
            <a:r>
              <a:rPr lang="en-GB" altLang="nl-NL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title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")</a:t>
            </a:r>
            <a:r>
              <a:rPr lang="en-GB" altLang="nl-NL" sz="1400" b="1" dirty="0">
                <a:solidFill>
                  <a:srgbClr val="7030A0"/>
                </a:solidFill>
                <a:latin typeface="Arial Narrow" panose="020B0606020202030204" pitchFamily="34" charset="0"/>
              </a:rPr>
              <a:t> .</a:t>
            </a:r>
            <a:r>
              <a:rPr lang="en-GB" altLang="nl-NL" sz="14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innerHTML</a:t>
            </a:r>
            <a:r>
              <a:rPr lang="en-GB" altLang="nl-NL" sz="1400" b="1" dirty="0">
                <a:solidFill>
                  <a:srgbClr val="7030A0"/>
                </a:solidFill>
                <a:latin typeface="Arial Narrow" panose="020B0606020202030204" pitchFamily="34" charset="0"/>
              </a:rPr>
              <a:t>  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=  </a:t>
            </a:r>
            <a:r>
              <a:rPr lang="en-US" sz="1400" b="1" dirty="0" err="1">
                <a:latin typeface="Arial Narrow" panose="020B0606020202030204" pitchFamily="34" charset="0"/>
              </a:rPr>
              <a:t>newName</a:t>
            </a:r>
            <a:r>
              <a:rPr lang="en-US" sz="1400" b="1" dirty="0">
                <a:latin typeface="Arial Narrow" panose="020B0606020202030204" pitchFamily="34" charset="0"/>
              </a:rPr>
              <a:t> + "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&amp;</a:t>
            </a:r>
            <a:r>
              <a:rPr lang="en-US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apos;s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Blog!";</a:t>
            </a:r>
            <a:endParaRPr lang="en-US" sz="14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1400" b="1" dirty="0">
                <a:latin typeface="Arial Narrow" panose="020B0606020202030204" pitchFamily="34" charset="0"/>
              </a:rPr>
              <a:t>     &lt;script&gt; </a:t>
            </a:r>
          </a:p>
          <a:p>
            <a:pPr marL="0" indent="0">
              <a:buNone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 &lt;/body&gt;   &lt;/html&gt;</a:t>
            </a:r>
          </a:p>
          <a:p>
            <a:pPr marL="0" indent="0">
              <a:buNone/>
            </a:pPr>
            <a:endParaRPr lang="en-US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1600" i="1" dirty="0">
                <a:solidFill>
                  <a:schemeClr val="tx1"/>
                </a:solidFill>
              </a:rPr>
              <a:t>Spot the XSS!</a:t>
            </a:r>
          </a:p>
          <a:p>
            <a:pPr marL="0" indent="0">
              <a:buNone/>
            </a:pPr>
            <a:r>
              <a:rPr lang="en-GB" altLang="en-US" sz="1600" dirty="0"/>
              <a:t>       A malicious</a:t>
            </a:r>
            <a:r>
              <a:rPr lang="en-US" sz="1600" b="1" dirty="0">
                <a:latin typeface="Arial Narrow" panose="020B0606020202030204" pitchFamily="34" charset="0"/>
              </a:rPr>
              <a:t>  </a:t>
            </a:r>
            <a:r>
              <a:rPr lang="en-US" sz="1600" b="1" dirty="0" err="1">
                <a:latin typeface="Arial Narrow" panose="020B0606020202030204" pitchFamily="34" charset="0"/>
              </a:rPr>
              <a:t>newName</a:t>
            </a:r>
            <a:r>
              <a:rPr lang="en-US" sz="1600" b="1" dirty="0">
                <a:latin typeface="Arial Narrow" panose="020B0606020202030204" pitchFamily="34" charset="0"/>
              </a:rPr>
              <a:t>  </a:t>
            </a:r>
            <a:r>
              <a:rPr lang="en-GB" altLang="en-US" sz="1600" dirty="0"/>
              <a:t>could be</a:t>
            </a:r>
            <a:r>
              <a:rPr lang="en-US" sz="1600" b="1" dirty="0">
                <a:latin typeface="Arial Narrow" panose="020B0606020202030204" pitchFamily="34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 Eve&lt;/h1&gt;&lt;script </a:t>
            </a:r>
            <a:r>
              <a:rPr lang="en-US" sz="16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someAttackScript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();&lt;/script&gt; //</a:t>
            </a:r>
            <a:endParaRPr lang="en-US" sz="16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If </a:t>
            </a:r>
            <a:r>
              <a:rPr lang="en-US" sz="16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newName</a:t>
            </a:r>
            <a:r>
              <a:rPr lang="en-US" sz="1600" dirty="0">
                <a:solidFill>
                  <a:schemeClr val="tx1"/>
                </a:solidFill>
              </a:rPr>
              <a:t> is untrusted user input, it needs to be </a:t>
            </a:r>
            <a:r>
              <a:rPr lang="en-US" sz="1600" dirty="0">
                <a:solidFill>
                  <a:schemeClr val="accent2"/>
                </a:solidFill>
              </a:rPr>
              <a:t>encoded</a:t>
            </a:r>
            <a:r>
              <a:rPr lang="en-US" sz="1600" dirty="0">
                <a:solidFill>
                  <a:schemeClr val="tx1"/>
                </a:solidFill>
              </a:rPr>
              <a:t>, by the JS code: </a:t>
            </a:r>
          </a:p>
          <a:p>
            <a:pPr marL="0" indent="0">
              <a:buNone/>
            </a:pP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        </a:t>
            </a:r>
            <a:r>
              <a:rPr lang="en-GB" altLang="nl-NL" sz="14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document.getElementById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("</a:t>
            </a:r>
            <a:r>
              <a:rPr lang="en-GB" altLang="nl-NL" sz="1400" b="1" dirty="0">
                <a:solidFill>
                  <a:srgbClr val="339933"/>
                </a:solidFill>
                <a:latin typeface="Arial Narrow" panose="020B0606020202030204" pitchFamily="34" charset="0"/>
              </a:rPr>
              <a:t>title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").</a:t>
            </a:r>
            <a:r>
              <a:rPr lang="en-GB" altLang="nl-NL" sz="14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innerHTML</a:t>
            </a:r>
            <a:r>
              <a:rPr lang="en-GB" altLang="nl-NL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=  </a:t>
            </a:r>
            <a:r>
              <a:rPr lang="en-GB" sz="14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htmlEscape</a:t>
            </a:r>
            <a:r>
              <a:rPr lang="en-US" sz="1400" b="1" dirty="0">
                <a:latin typeface="Arial Narrow" panose="020B0606020202030204" pitchFamily="34" charset="0"/>
              </a:rPr>
              <a:t>(</a:t>
            </a:r>
            <a:r>
              <a:rPr lang="en-US" sz="1400" b="1" dirty="0" err="1">
                <a:latin typeface="Arial Narrow" panose="020B0606020202030204" pitchFamily="34" charset="0"/>
              </a:rPr>
              <a:t>newName</a:t>
            </a:r>
            <a:r>
              <a:rPr lang="en-US" sz="1400" b="1" dirty="0">
                <a:latin typeface="Arial Narrow" panose="020B0606020202030204" pitchFamily="34" charset="0"/>
              </a:rPr>
              <a:t>) + "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&amp;</a:t>
            </a:r>
            <a:r>
              <a:rPr lang="en-US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apos;s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Blog!"</a:t>
            </a:r>
            <a:endParaRPr lang="en-US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6199BB-3095-E9BA-C72A-2A398925EF79}"/>
              </a:ext>
            </a:extLst>
          </p:cNvPr>
          <p:cNvSpPr txBox="1"/>
          <p:nvPr/>
        </p:nvSpPr>
        <p:spPr>
          <a:xfrm>
            <a:off x="5318232" y="2060848"/>
            <a:ext cx="3260444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DOM API methods &amp; fields</a:t>
            </a:r>
          </a:p>
          <a:p>
            <a:r>
              <a:rPr lang="en-US" sz="1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to inspect &amp; alter the web page</a:t>
            </a:r>
            <a:endParaRPr lang="en-GB" sz="1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A74FFED-F7B0-045D-F0AC-4B3C649D3F8D}"/>
              </a:ext>
            </a:extLst>
          </p:cNvPr>
          <p:cNvCxnSpPr>
            <a:cxnSpLocks/>
          </p:cNvCxnSpPr>
          <p:nvPr/>
        </p:nvCxnSpPr>
        <p:spPr bwMode="auto">
          <a:xfrm flipH="1">
            <a:off x="4566444" y="2645623"/>
            <a:ext cx="1068110" cy="470422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5A766B3-C1E5-42A7-5124-ADAF7BA5B6BB}"/>
              </a:ext>
            </a:extLst>
          </p:cNvPr>
          <p:cNvCxnSpPr>
            <a:cxnSpLocks/>
          </p:cNvCxnSpPr>
          <p:nvPr/>
        </p:nvCxnSpPr>
        <p:spPr bwMode="auto">
          <a:xfrm flipH="1">
            <a:off x="3347864" y="2531270"/>
            <a:ext cx="1970368" cy="609698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7589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</a:pPr>
            <a:r>
              <a:rPr lang="en-GB" sz="2400" dirty="0"/>
              <a:t>DOM-based XSS attacks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6D3754-F7FE-BCF4-D825-EDCFA9199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JavaScript code in a webpage is fed some malicious input </a:t>
            </a:r>
            <a:r>
              <a:rPr lang="en-US" sz="1800" dirty="0">
                <a:solidFill>
                  <a:schemeClr val="accent2"/>
                </a:solidFill>
              </a:rPr>
              <a:t>(client-side!) </a:t>
            </a:r>
            <a:r>
              <a:rPr lang="en-US" sz="1800" dirty="0"/>
              <a:t>and uses that input to change the webpage </a:t>
            </a:r>
            <a:r>
              <a:rPr lang="en-US" sz="1800" dirty="0">
                <a:solidFill>
                  <a:schemeClr val="accent2"/>
                </a:solidFill>
              </a:rPr>
              <a:t>(client-side!)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1800" dirty="0"/>
              <a:t>Input can come 1) via local user input, 2) as parameters in the URL, 3) from the server (as in stored XSS), 4) from another web server, ...</a:t>
            </a:r>
          </a:p>
          <a:p>
            <a:pPr marL="0" indent="0">
              <a:buNone/>
            </a:pPr>
            <a:r>
              <a:rPr lang="en-US" sz="1800" dirty="0"/>
              <a:t>Server cannot validate or encode such inputs! (Except in case 3?)           It has to be done by JS code inside the web page.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</a:t>
            </a:r>
            <a:endParaRPr lang="en-GB" sz="1800" dirty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idx="4294967295"/>
          </p:nvPr>
        </p:nvSpPr>
        <p:spPr bwMode="auto">
          <a:xfrm>
            <a:off x="6102351" y="6237312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92125" rtl="0" eaLnBrk="1" fontAlgn="base" hangingPunct="0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DejaVu Sans"/>
                <a:cs typeface="DejaVu Sans"/>
              </a:defRPr>
            </a:lvl1pPr>
            <a:lvl2pPr marL="742950" indent="-285750" algn="l" defTabSz="492125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2pPr>
            <a:lvl3pPr marL="1143000" indent="-228600" algn="l" defTabSz="492125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3pPr>
            <a:lvl4pPr marL="1600200" indent="-228600" algn="l" defTabSz="492125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4pPr>
            <a:lvl5pPr marL="2057400" indent="-228600" algn="l" defTabSz="492125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9pPr>
          </a:lstStyle>
          <a:p>
            <a:pPr>
              <a:buFont typeface="Times New Roman" pitchFamily="18" charset="0"/>
              <a:buNone/>
              <a:defRPr/>
            </a:pPr>
            <a:fld id="{3E61BF67-ACF3-4BC0-8580-DE31188868CD}" type="slidenum">
              <a:rPr lang="en-US" altLang="nl-NL" smtClean="0">
                <a:latin typeface="Arial Rounded MT Bold" panose="020F0704030504030204" pitchFamily="34" charset="0"/>
              </a:rPr>
              <a:pPr>
                <a:buFont typeface="Times New Roman" pitchFamily="18" charset="0"/>
                <a:buNone/>
                <a:defRPr/>
              </a:pPr>
              <a:t>4</a:t>
            </a:fld>
            <a:endParaRPr lang="en-GB" dirty="0">
              <a:latin typeface="Arial Rounded MT Bold" panose="020F0704030504030204" pitchFamily="34" charset="0"/>
              <a:cs typeface="Times New Roman" pitchFamily="18" charset="0"/>
            </a:endParaRPr>
          </a:p>
        </p:txBody>
      </p:sp>
      <p:pic>
        <p:nvPicPr>
          <p:cNvPr id="3" name="Picture 2" descr="C:\Users\erikpoll\Desktop\.png">
            <a:extLst>
              <a:ext uri="{FF2B5EF4-FFF2-40B4-BE49-F238E27FC236}">
                <a16:creationId xmlns:a16="http://schemas.microsoft.com/office/drawing/2014/main" id="{B1FD8DA0-BA9B-57F1-4AC8-DA4BA354E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796" y="1923256"/>
            <a:ext cx="641146" cy="689386"/>
          </a:xfrm>
          <a:prstGeom prst="rect">
            <a:avLst/>
          </a:prstGeom>
          <a:noFill/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D9561050-BADC-1AF1-03FD-83B6720F06B6}"/>
              </a:ext>
            </a:extLst>
          </p:cNvPr>
          <p:cNvGrpSpPr/>
          <p:nvPr/>
        </p:nvGrpSpPr>
        <p:grpSpPr>
          <a:xfrm>
            <a:off x="1963309" y="2121201"/>
            <a:ext cx="3784394" cy="2459927"/>
            <a:chOff x="1577979" y="5294536"/>
            <a:chExt cx="1460196" cy="1180806"/>
          </a:xfrm>
        </p:grpSpPr>
        <p:sp>
          <p:nvSpPr>
            <p:cNvPr id="4" name="Afgeronde rechthoek 12">
              <a:extLst>
                <a:ext uri="{FF2B5EF4-FFF2-40B4-BE49-F238E27FC236}">
                  <a16:creationId xmlns:a16="http://schemas.microsoft.com/office/drawing/2014/main" id="{E1873FED-9040-6405-98B1-0527FDB8D53D}"/>
                </a:ext>
              </a:extLst>
            </p:cNvPr>
            <p:cNvSpPr/>
            <p:nvPr/>
          </p:nvSpPr>
          <p:spPr bwMode="auto">
            <a:xfrm>
              <a:off x="1577979" y="5308538"/>
              <a:ext cx="1457270" cy="1166804"/>
            </a:xfrm>
            <a:prstGeom prst="roundRect">
              <a:avLst>
                <a:gd name="adj" fmla="val 4817"/>
              </a:avLst>
            </a:prstGeom>
            <a:solidFill>
              <a:schemeClr val="bg2">
                <a:lumMod val="20000"/>
                <a:lumOff val="8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16" name="Afgeronde rechthoek 12">
              <a:extLst>
                <a:ext uri="{FF2B5EF4-FFF2-40B4-BE49-F238E27FC236}">
                  <a16:creationId xmlns:a16="http://schemas.microsoft.com/office/drawing/2014/main" id="{D6F1FB2B-ADDE-4E49-5E4A-8693DB13EFE5}"/>
                </a:ext>
              </a:extLst>
            </p:cNvPr>
            <p:cNvSpPr/>
            <p:nvPr/>
          </p:nvSpPr>
          <p:spPr bwMode="auto">
            <a:xfrm>
              <a:off x="1577979" y="5294536"/>
              <a:ext cx="1460196" cy="132715"/>
            </a:xfrm>
            <a:prstGeom prst="roundRect">
              <a:avLst>
                <a:gd name="adj" fmla="val 4817"/>
              </a:avLst>
            </a:prstGeom>
            <a:solidFill>
              <a:schemeClr val="accent2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2177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6425A438-7B90-4173-18C7-F917717DAB38}"/>
              </a:ext>
            </a:extLst>
          </p:cNvPr>
          <p:cNvSpPr/>
          <p:nvPr/>
        </p:nvSpPr>
        <p:spPr bwMode="auto">
          <a:xfrm>
            <a:off x="2092858" y="4031155"/>
            <a:ext cx="1709310" cy="414720"/>
          </a:xfrm>
          <a:prstGeom prst="rect">
            <a:avLst/>
          </a:prstGeom>
          <a:solidFill>
            <a:srgbClr val="88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944" tIns="41472" rIns="82944" bIns="41472" numCol="1" rtlCol="0" anchor="t" anchorCtr="0" compatLnSpc="1">
            <a:prstTxWarp prst="textNoShape">
              <a:avLst/>
            </a:prstTxWarp>
          </a:bodyPr>
          <a:lstStyle/>
          <a:p>
            <a:pPr defTabSz="446407" eaLnBrk="1">
              <a:lnSpc>
                <a:spcPct val="116000"/>
              </a:lnSpc>
              <a:buClr>
                <a:srgbClr val="000000"/>
              </a:buClr>
              <a:buSzPct val="100000"/>
            </a:pP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HTML renderer</a:t>
            </a:r>
            <a:endParaRPr lang="en-NL" sz="1600" dirty="0">
              <a:solidFill>
                <a:schemeClr val="tx1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312933-E1DC-1A70-44CD-A9E9FB143FA3}"/>
              </a:ext>
            </a:extLst>
          </p:cNvPr>
          <p:cNvSpPr/>
          <p:nvPr/>
        </p:nvSpPr>
        <p:spPr bwMode="auto">
          <a:xfrm>
            <a:off x="4511766" y="3408692"/>
            <a:ext cx="1190436" cy="41472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944" tIns="41472" rIns="82944" bIns="41472" numCol="1" rtlCol="0" anchor="t" anchorCtr="0" compatLnSpc="1">
            <a:prstTxWarp prst="textNoShape">
              <a:avLst/>
            </a:prstTxWarp>
          </a:bodyPr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</a:pP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JS engine</a:t>
            </a:r>
            <a:endParaRPr lang="en-NL" sz="1600" dirty="0">
              <a:solidFill>
                <a:schemeClr val="tx1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767BD13-9F06-D5C1-CEF2-5E8DA771732C}"/>
              </a:ext>
            </a:extLst>
          </p:cNvPr>
          <p:cNvSpPr/>
          <p:nvPr/>
        </p:nvSpPr>
        <p:spPr bwMode="auto">
          <a:xfrm>
            <a:off x="4635762" y="2621375"/>
            <a:ext cx="911598" cy="667047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944" tIns="41472" rIns="82944" bIns="41472" numCol="1" rtlCol="0" anchor="t" anchorCtr="0" compatLnSpc="1">
            <a:prstTxWarp prst="textNoShape">
              <a:avLst/>
            </a:prstTxWarp>
          </a:bodyPr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</a:pP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f(bad)</a:t>
            </a:r>
            <a:r>
              <a:rPr lang="en-US" sz="28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 </a:t>
            </a:r>
            <a:endParaRPr lang="en-NL" sz="1600" dirty="0">
              <a:solidFill>
                <a:schemeClr val="tx1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0">
            <a:extLst>
              <a:ext uri="{FF2B5EF4-FFF2-40B4-BE49-F238E27FC236}">
                <a16:creationId xmlns:a16="http://schemas.microsoft.com/office/drawing/2014/main" id="{B8752D8D-3800-CCD4-B698-5FF3E7B64AAC}"/>
              </a:ext>
            </a:extLst>
          </p:cNvPr>
          <p:cNvSpPr txBox="1"/>
          <p:nvPr/>
        </p:nvSpPr>
        <p:spPr>
          <a:xfrm>
            <a:off x="1126356" y="2432400"/>
            <a:ext cx="1030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bad</a:t>
            </a:r>
            <a:endParaRPr lang="en-GB" sz="1600" dirty="0">
              <a:solidFill>
                <a:srgbClr val="FF0000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40">
            <a:extLst>
              <a:ext uri="{FF2B5EF4-FFF2-40B4-BE49-F238E27FC236}">
                <a16:creationId xmlns:a16="http://schemas.microsoft.com/office/drawing/2014/main" id="{A496B6C1-3D63-0A25-0FE0-334E874EB18E}"/>
              </a:ext>
            </a:extLst>
          </p:cNvPr>
          <p:cNvSpPr txBox="1"/>
          <p:nvPr/>
        </p:nvSpPr>
        <p:spPr>
          <a:xfrm>
            <a:off x="5796287" y="2348226"/>
            <a:ext cx="1221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page.html</a:t>
            </a:r>
            <a:endParaRPr lang="en-GB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D795E39-65EF-152E-52BC-74C99966478A}"/>
              </a:ext>
            </a:extLst>
          </p:cNvPr>
          <p:cNvSpPr/>
          <p:nvPr/>
        </p:nvSpPr>
        <p:spPr bwMode="auto">
          <a:xfrm>
            <a:off x="2090917" y="2580457"/>
            <a:ext cx="1542353" cy="1303269"/>
          </a:xfrm>
          <a:prstGeom prst="roundRect">
            <a:avLst/>
          </a:prstGeom>
          <a:solidFill>
            <a:srgbClr val="88CC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944" tIns="41472" rIns="82944" bIns="41472" numCol="1" rtlCol="0" anchor="t" anchorCtr="0" compatLnSpc="1">
            <a:prstTxWarp prst="textNoShape">
              <a:avLst/>
            </a:prstTxWarp>
          </a:bodyPr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</a:pP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page.html</a:t>
            </a:r>
            <a:endParaRPr lang="en-NL" sz="1600" dirty="0">
              <a:solidFill>
                <a:schemeClr val="tx1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40">
            <a:extLst>
              <a:ext uri="{FF2B5EF4-FFF2-40B4-BE49-F238E27FC236}">
                <a16:creationId xmlns:a16="http://schemas.microsoft.com/office/drawing/2014/main" id="{03806EE4-CA90-307C-CAAC-FB88945F709D}"/>
              </a:ext>
            </a:extLst>
          </p:cNvPr>
          <p:cNvSpPr txBox="1"/>
          <p:nvPr/>
        </p:nvSpPr>
        <p:spPr>
          <a:xfrm rot="20484043">
            <a:off x="3595713" y="2578796"/>
            <a:ext cx="12046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f(</a:t>
            </a:r>
            <a:r>
              <a:rPr lang="en-US" sz="1600" dirty="0">
                <a:solidFill>
                  <a:srgbClr val="FF0000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bad)</a:t>
            </a:r>
            <a:endParaRPr lang="en-GB" sz="1600" dirty="0">
              <a:solidFill>
                <a:srgbClr val="FF0000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Afgeronde rechthoek 12">
            <a:extLst>
              <a:ext uri="{FF2B5EF4-FFF2-40B4-BE49-F238E27FC236}">
                <a16:creationId xmlns:a16="http://schemas.microsoft.com/office/drawing/2014/main" id="{7D11D80D-2D0B-4BBB-7505-A6C2BE0331B0}"/>
              </a:ext>
            </a:extLst>
          </p:cNvPr>
          <p:cNvSpPr/>
          <p:nvPr/>
        </p:nvSpPr>
        <p:spPr bwMode="auto">
          <a:xfrm>
            <a:off x="7235774" y="1944213"/>
            <a:ext cx="1338922" cy="1146581"/>
          </a:xfrm>
          <a:prstGeom prst="roundRect">
            <a:avLst/>
          </a:prstGeom>
          <a:solidFill>
            <a:srgbClr val="8CD2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web</a:t>
            </a:r>
          </a:p>
          <a:p>
            <a:pPr algn="ctr"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server</a:t>
            </a:r>
          </a:p>
        </p:txBody>
      </p:sp>
      <p:sp>
        <p:nvSpPr>
          <p:cNvPr id="48" name="Right Arrow 28">
            <a:extLst>
              <a:ext uri="{FF2B5EF4-FFF2-40B4-BE49-F238E27FC236}">
                <a16:creationId xmlns:a16="http://schemas.microsoft.com/office/drawing/2014/main" id="{2374DA66-D46B-F125-6D94-1B8A2D41C726}"/>
              </a:ext>
            </a:extLst>
          </p:cNvPr>
          <p:cNvSpPr/>
          <p:nvPr/>
        </p:nvSpPr>
        <p:spPr>
          <a:xfrm rot="20833229" flipH="1">
            <a:off x="6047199" y="2680063"/>
            <a:ext cx="1107933" cy="30709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77" dirty="0">
              <a:latin typeface="Arial Rounded MT Bold" panose="020F0704030504030204" pitchFamily="34" charset="0"/>
            </a:endParaRPr>
          </a:p>
        </p:txBody>
      </p:sp>
      <p:sp>
        <p:nvSpPr>
          <p:cNvPr id="50" name="TextBox 40">
            <a:extLst>
              <a:ext uri="{FF2B5EF4-FFF2-40B4-BE49-F238E27FC236}">
                <a16:creationId xmlns:a16="http://schemas.microsoft.com/office/drawing/2014/main" id="{9AB6953F-357D-F09C-4A3B-8B9AC7A5AAF6}"/>
              </a:ext>
            </a:extLst>
          </p:cNvPr>
          <p:cNvSpPr txBox="1"/>
          <p:nvPr/>
        </p:nvSpPr>
        <p:spPr>
          <a:xfrm>
            <a:off x="3531385" y="3673372"/>
            <a:ext cx="1083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bad.html</a:t>
            </a:r>
            <a:endParaRPr lang="en-GB" sz="1600" dirty="0">
              <a:solidFill>
                <a:srgbClr val="FF0000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ight Arrow 23">
            <a:extLst>
              <a:ext uri="{FF2B5EF4-FFF2-40B4-BE49-F238E27FC236}">
                <a16:creationId xmlns:a16="http://schemas.microsoft.com/office/drawing/2014/main" id="{BE11888D-C5A1-A5DD-F322-0A7A0BCD3F15}"/>
              </a:ext>
            </a:extLst>
          </p:cNvPr>
          <p:cNvSpPr/>
          <p:nvPr/>
        </p:nvSpPr>
        <p:spPr>
          <a:xfrm rot="1602807">
            <a:off x="1326942" y="2418716"/>
            <a:ext cx="905257" cy="2160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77" dirty="0">
              <a:latin typeface="Arial Rounded MT Bold" panose="020F070403050403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6F38490-EE39-4275-43FF-FED700AD40AF}"/>
              </a:ext>
            </a:extLst>
          </p:cNvPr>
          <p:cNvGrpSpPr/>
          <p:nvPr/>
        </p:nvGrpSpPr>
        <p:grpSpPr>
          <a:xfrm rot="20487307" flipH="1">
            <a:off x="3663067" y="2942933"/>
            <a:ext cx="768255" cy="307098"/>
            <a:chOff x="4232999" y="3728584"/>
            <a:chExt cx="2094631" cy="338554"/>
          </a:xfrm>
        </p:grpSpPr>
        <p:sp>
          <p:nvSpPr>
            <p:cNvPr id="29" name="Right Arrow 28">
              <a:extLst>
                <a:ext uri="{FF2B5EF4-FFF2-40B4-BE49-F238E27FC236}">
                  <a16:creationId xmlns:a16="http://schemas.microsoft.com/office/drawing/2014/main" id="{84B7ED47-4990-8D3E-3C72-586D47315840}"/>
                </a:ext>
              </a:extLst>
            </p:cNvPr>
            <p:cNvSpPr/>
            <p:nvPr/>
          </p:nvSpPr>
          <p:spPr>
            <a:xfrm flipH="1">
              <a:off x="4232999" y="3728584"/>
              <a:ext cx="2094631" cy="33855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177" dirty="0">
                <a:latin typeface="Arial Rounded MT Bold" panose="020F0704030504030204" pitchFamily="34" charset="0"/>
              </a:endParaRPr>
            </a:p>
          </p:txBody>
        </p:sp>
        <p:cxnSp>
          <p:nvCxnSpPr>
            <p:cNvPr id="33" name="Straight Arrow Connector 31">
              <a:extLst>
                <a:ext uri="{FF2B5EF4-FFF2-40B4-BE49-F238E27FC236}">
                  <a16:creationId xmlns:a16="http://schemas.microsoft.com/office/drawing/2014/main" id="{69D789C3-42B7-4328-51DA-660C5F89F3DF}"/>
                </a:ext>
              </a:extLst>
            </p:cNvPr>
            <p:cNvCxnSpPr>
              <a:cxnSpLocks/>
            </p:cNvCxnSpPr>
            <p:nvPr/>
          </p:nvCxnSpPr>
          <p:spPr>
            <a:xfrm>
              <a:off x="5353340" y="3889679"/>
              <a:ext cx="624833" cy="0"/>
            </a:xfrm>
            <a:prstGeom prst="straightConnector1">
              <a:avLst/>
            </a:prstGeom>
            <a:ln w="127000">
              <a:solidFill>
                <a:srgbClr val="FF0000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3F57021-1A42-8DDA-10CC-9918EA5A7345}"/>
              </a:ext>
            </a:extLst>
          </p:cNvPr>
          <p:cNvGrpSpPr/>
          <p:nvPr/>
        </p:nvGrpSpPr>
        <p:grpSpPr>
          <a:xfrm rot="20125255">
            <a:off x="3661119" y="3308771"/>
            <a:ext cx="712269" cy="307098"/>
            <a:chOff x="4438329" y="3765945"/>
            <a:chExt cx="2094631" cy="338554"/>
          </a:xfrm>
        </p:grpSpPr>
        <p:sp>
          <p:nvSpPr>
            <p:cNvPr id="18" name="Right Arrow 28">
              <a:extLst>
                <a:ext uri="{FF2B5EF4-FFF2-40B4-BE49-F238E27FC236}">
                  <a16:creationId xmlns:a16="http://schemas.microsoft.com/office/drawing/2014/main" id="{C64FCA96-42B2-47C1-85C9-FAB10822DA2E}"/>
                </a:ext>
              </a:extLst>
            </p:cNvPr>
            <p:cNvSpPr/>
            <p:nvPr/>
          </p:nvSpPr>
          <p:spPr>
            <a:xfrm flipH="1">
              <a:off x="4438329" y="3765945"/>
              <a:ext cx="2094631" cy="33855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177" dirty="0">
                <a:latin typeface="Arial Rounded MT Bold" panose="020F0704030504030204" pitchFamily="34" charset="0"/>
              </a:endParaRPr>
            </a:p>
          </p:txBody>
        </p:sp>
        <p:cxnSp>
          <p:nvCxnSpPr>
            <p:cNvPr id="19" name="Straight Arrow Connector 31">
              <a:extLst>
                <a:ext uri="{FF2B5EF4-FFF2-40B4-BE49-F238E27FC236}">
                  <a16:creationId xmlns:a16="http://schemas.microsoft.com/office/drawing/2014/main" id="{260B9C18-E84B-FEB8-3A6F-70A65B29ED19}"/>
                </a:ext>
              </a:extLst>
            </p:cNvPr>
            <p:cNvCxnSpPr>
              <a:cxnSpLocks/>
            </p:cNvCxnSpPr>
            <p:nvPr/>
          </p:nvCxnSpPr>
          <p:spPr>
            <a:xfrm rot="1474745" flipV="1">
              <a:off x="5348894" y="3894400"/>
              <a:ext cx="507612" cy="82680"/>
            </a:xfrm>
            <a:prstGeom prst="straightConnector1">
              <a:avLst/>
            </a:prstGeom>
            <a:ln w="127000">
              <a:solidFill>
                <a:srgbClr val="FF0000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hthoek 20">
            <a:extLst>
              <a:ext uri="{FF2B5EF4-FFF2-40B4-BE49-F238E27FC236}">
                <a16:creationId xmlns:a16="http://schemas.microsoft.com/office/drawing/2014/main" id="{8AF37638-4D1B-6EBA-2AF3-91FE11140A7E}"/>
              </a:ext>
            </a:extLst>
          </p:cNvPr>
          <p:cNvSpPr/>
          <p:nvPr/>
        </p:nvSpPr>
        <p:spPr bwMode="auto">
          <a:xfrm>
            <a:off x="2365340" y="3357164"/>
            <a:ext cx="569713" cy="385617"/>
          </a:xfrm>
          <a:prstGeom prst="rect">
            <a:avLst/>
          </a:prstGeom>
          <a:solidFill>
            <a:srgbClr val="FF66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f.js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89748A7-334A-1CDA-DD48-F33D60A27520}"/>
              </a:ext>
            </a:extLst>
          </p:cNvPr>
          <p:cNvSpPr/>
          <p:nvPr/>
        </p:nvSpPr>
        <p:spPr bwMode="auto">
          <a:xfrm>
            <a:off x="2170627" y="2742936"/>
            <a:ext cx="539361" cy="614228"/>
          </a:xfrm>
          <a:custGeom>
            <a:avLst/>
            <a:gdLst>
              <a:gd name="connsiteX0" fmla="*/ 0 w 3226308"/>
              <a:gd name="connsiteY0" fmla="*/ 0 h 925381"/>
              <a:gd name="connsiteX1" fmla="*/ 175260 w 3226308"/>
              <a:gd name="connsiteY1" fmla="*/ 259080 h 925381"/>
              <a:gd name="connsiteX2" fmla="*/ 381000 w 3226308"/>
              <a:gd name="connsiteY2" fmla="*/ 259080 h 925381"/>
              <a:gd name="connsiteX3" fmla="*/ 632460 w 3226308"/>
              <a:gd name="connsiteY3" fmla="*/ 38100 h 925381"/>
              <a:gd name="connsiteX4" fmla="*/ 838200 w 3226308"/>
              <a:gd name="connsiteY4" fmla="*/ 99060 h 925381"/>
              <a:gd name="connsiteX5" fmla="*/ 914400 w 3226308"/>
              <a:gd name="connsiteY5" fmla="*/ 358140 h 925381"/>
              <a:gd name="connsiteX6" fmla="*/ 1325880 w 3226308"/>
              <a:gd name="connsiteY6" fmla="*/ 457200 h 925381"/>
              <a:gd name="connsiteX7" fmla="*/ 1821180 w 3226308"/>
              <a:gd name="connsiteY7" fmla="*/ 449580 h 925381"/>
              <a:gd name="connsiteX8" fmla="*/ 2263140 w 3226308"/>
              <a:gd name="connsiteY8" fmla="*/ 449580 h 925381"/>
              <a:gd name="connsiteX9" fmla="*/ 2468880 w 3226308"/>
              <a:gd name="connsiteY9" fmla="*/ 327660 h 925381"/>
              <a:gd name="connsiteX10" fmla="*/ 2781300 w 3226308"/>
              <a:gd name="connsiteY10" fmla="*/ 434340 h 925381"/>
              <a:gd name="connsiteX11" fmla="*/ 3116580 w 3226308"/>
              <a:gd name="connsiteY11" fmla="*/ 381000 h 925381"/>
              <a:gd name="connsiteX12" fmla="*/ 3223260 w 3226308"/>
              <a:gd name="connsiteY12" fmla="*/ 541020 h 925381"/>
              <a:gd name="connsiteX13" fmla="*/ 3177540 w 3226308"/>
              <a:gd name="connsiteY13" fmla="*/ 769620 h 925381"/>
              <a:gd name="connsiteX14" fmla="*/ 2979420 w 3226308"/>
              <a:gd name="connsiteY14" fmla="*/ 906780 h 925381"/>
              <a:gd name="connsiteX15" fmla="*/ 2735580 w 3226308"/>
              <a:gd name="connsiteY15" fmla="*/ 906780 h 925381"/>
              <a:gd name="connsiteX16" fmla="*/ 2415540 w 3226308"/>
              <a:gd name="connsiteY16" fmla="*/ 746760 h 925381"/>
              <a:gd name="connsiteX17" fmla="*/ 2263140 w 3226308"/>
              <a:gd name="connsiteY17" fmla="*/ 822960 h 925381"/>
              <a:gd name="connsiteX18" fmla="*/ 1874520 w 3226308"/>
              <a:gd name="connsiteY18" fmla="*/ 861060 h 925381"/>
              <a:gd name="connsiteX19" fmla="*/ 838200 w 3226308"/>
              <a:gd name="connsiteY19" fmla="*/ 845820 h 925381"/>
              <a:gd name="connsiteX0" fmla="*/ 0 w 3226308"/>
              <a:gd name="connsiteY0" fmla="*/ 0 h 925381"/>
              <a:gd name="connsiteX1" fmla="*/ 175260 w 3226308"/>
              <a:gd name="connsiteY1" fmla="*/ 259080 h 925381"/>
              <a:gd name="connsiteX2" fmla="*/ 381000 w 3226308"/>
              <a:gd name="connsiteY2" fmla="*/ 259080 h 925381"/>
              <a:gd name="connsiteX3" fmla="*/ 632460 w 3226308"/>
              <a:gd name="connsiteY3" fmla="*/ 38100 h 925381"/>
              <a:gd name="connsiteX4" fmla="*/ 838200 w 3226308"/>
              <a:gd name="connsiteY4" fmla="*/ 99060 h 925381"/>
              <a:gd name="connsiteX5" fmla="*/ 914400 w 3226308"/>
              <a:gd name="connsiteY5" fmla="*/ 358140 h 925381"/>
              <a:gd name="connsiteX6" fmla="*/ 1821180 w 3226308"/>
              <a:gd name="connsiteY6" fmla="*/ 449580 h 925381"/>
              <a:gd name="connsiteX7" fmla="*/ 2263140 w 3226308"/>
              <a:gd name="connsiteY7" fmla="*/ 449580 h 925381"/>
              <a:gd name="connsiteX8" fmla="*/ 2468880 w 3226308"/>
              <a:gd name="connsiteY8" fmla="*/ 327660 h 925381"/>
              <a:gd name="connsiteX9" fmla="*/ 2781300 w 3226308"/>
              <a:gd name="connsiteY9" fmla="*/ 434340 h 925381"/>
              <a:gd name="connsiteX10" fmla="*/ 3116580 w 3226308"/>
              <a:gd name="connsiteY10" fmla="*/ 381000 h 925381"/>
              <a:gd name="connsiteX11" fmla="*/ 3223260 w 3226308"/>
              <a:gd name="connsiteY11" fmla="*/ 541020 h 925381"/>
              <a:gd name="connsiteX12" fmla="*/ 3177540 w 3226308"/>
              <a:gd name="connsiteY12" fmla="*/ 769620 h 925381"/>
              <a:gd name="connsiteX13" fmla="*/ 2979420 w 3226308"/>
              <a:gd name="connsiteY13" fmla="*/ 906780 h 925381"/>
              <a:gd name="connsiteX14" fmla="*/ 2735580 w 3226308"/>
              <a:gd name="connsiteY14" fmla="*/ 906780 h 925381"/>
              <a:gd name="connsiteX15" fmla="*/ 2415540 w 3226308"/>
              <a:gd name="connsiteY15" fmla="*/ 746760 h 925381"/>
              <a:gd name="connsiteX16" fmla="*/ 2263140 w 3226308"/>
              <a:gd name="connsiteY16" fmla="*/ 822960 h 925381"/>
              <a:gd name="connsiteX17" fmla="*/ 1874520 w 3226308"/>
              <a:gd name="connsiteY17" fmla="*/ 861060 h 925381"/>
              <a:gd name="connsiteX18" fmla="*/ 838200 w 3226308"/>
              <a:gd name="connsiteY18" fmla="*/ 845820 h 925381"/>
              <a:gd name="connsiteX0" fmla="*/ 0 w 3226308"/>
              <a:gd name="connsiteY0" fmla="*/ 0 h 925381"/>
              <a:gd name="connsiteX1" fmla="*/ 175260 w 3226308"/>
              <a:gd name="connsiteY1" fmla="*/ 259080 h 925381"/>
              <a:gd name="connsiteX2" fmla="*/ 381000 w 3226308"/>
              <a:gd name="connsiteY2" fmla="*/ 259080 h 925381"/>
              <a:gd name="connsiteX3" fmla="*/ 632460 w 3226308"/>
              <a:gd name="connsiteY3" fmla="*/ 38100 h 925381"/>
              <a:gd name="connsiteX4" fmla="*/ 838200 w 3226308"/>
              <a:gd name="connsiteY4" fmla="*/ 99060 h 925381"/>
              <a:gd name="connsiteX5" fmla="*/ 914400 w 3226308"/>
              <a:gd name="connsiteY5" fmla="*/ 358140 h 925381"/>
              <a:gd name="connsiteX6" fmla="*/ 2263140 w 3226308"/>
              <a:gd name="connsiteY6" fmla="*/ 449580 h 925381"/>
              <a:gd name="connsiteX7" fmla="*/ 2468880 w 3226308"/>
              <a:gd name="connsiteY7" fmla="*/ 327660 h 925381"/>
              <a:gd name="connsiteX8" fmla="*/ 2781300 w 3226308"/>
              <a:gd name="connsiteY8" fmla="*/ 434340 h 925381"/>
              <a:gd name="connsiteX9" fmla="*/ 3116580 w 3226308"/>
              <a:gd name="connsiteY9" fmla="*/ 381000 h 925381"/>
              <a:gd name="connsiteX10" fmla="*/ 3223260 w 3226308"/>
              <a:gd name="connsiteY10" fmla="*/ 541020 h 925381"/>
              <a:gd name="connsiteX11" fmla="*/ 3177540 w 3226308"/>
              <a:gd name="connsiteY11" fmla="*/ 769620 h 925381"/>
              <a:gd name="connsiteX12" fmla="*/ 2979420 w 3226308"/>
              <a:gd name="connsiteY12" fmla="*/ 906780 h 925381"/>
              <a:gd name="connsiteX13" fmla="*/ 2735580 w 3226308"/>
              <a:gd name="connsiteY13" fmla="*/ 906780 h 925381"/>
              <a:gd name="connsiteX14" fmla="*/ 2415540 w 3226308"/>
              <a:gd name="connsiteY14" fmla="*/ 746760 h 925381"/>
              <a:gd name="connsiteX15" fmla="*/ 2263140 w 3226308"/>
              <a:gd name="connsiteY15" fmla="*/ 822960 h 925381"/>
              <a:gd name="connsiteX16" fmla="*/ 1874520 w 3226308"/>
              <a:gd name="connsiteY16" fmla="*/ 861060 h 925381"/>
              <a:gd name="connsiteX17" fmla="*/ 838200 w 3226308"/>
              <a:gd name="connsiteY17" fmla="*/ 845820 h 925381"/>
              <a:gd name="connsiteX0" fmla="*/ 0 w 3226308"/>
              <a:gd name="connsiteY0" fmla="*/ 0 h 925381"/>
              <a:gd name="connsiteX1" fmla="*/ 175260 w 3226308"/>
              <a:gd name="connsiteY1" fmla="*/ 259080 h 925381"/>
              <a:gd name="connsiteX2" fmla="*/ 381000 w 3226308"/>
              <a:gd name="connsiteY2" fmla="*/ 259080 h 925381"/>
              <a:gd name="connsiteX3" fmla="*/ 632460 w 3226308"/>
              <a:gd name="connsiteY3" fmla="*/ 38100 h 925381"/>
              <a:gd name="connsiteX4" fmla="*/ 838200 w 3226308"/>
              <a:gd name="connsiteY4" fmla="*/ 99060 h 925381"/>
              <a:gd name="connsiteX5" fmla="*/ 914400 w 3226308"/>
              <a:gd name="connsiteY5" fmla="*/ 358140 h 925381"/>
              <a:gd name="connsiteX6" fmla="*/ 2468880 w 3226308"/>
              <a:gd name="connsiteY6" fmla="*/ 327660 h 925381"/>
              <a:gd name="connsiteX7" fmla="*/ 2781300 w 3226308"/>
              <a:gd name="connsiteY7" fmla="*/ 434340 h 925381"/>
              <a:gd name="connsiteX8" fmla="*/ 3116580 w 3226308"/>
              <a:gd name="connsiteY8" fmla="*/ 381000 h 925381"/>
              <a:gd name="connsiteX9" fmla="*/ 3223260 w 3226308"/>
              <a:gd name="connsiteY9" fmla="*/ 541020 h 925381"/>
              <a:gd name="connsiteX10" fmla="*/ 3177540 w 3226308"/>
              <a:gd name="connsiteY10" fmla="*/ 769620 h 925381"/>
              <a:gd name="connsiteX11" fmla="*/ 2979420 w 3226308"/>
              <a:gd name="connsiteY11" fmla="*/ 906780 h 925381"/>
              <a:gd name="connsiteX12" fmla="*/ 2735580 w 3226308"/>
              <a:gd name="connsiteY12" fmla="*/ 906780 h 925381"/>
              <a:gd name="connsiteX13" fmla="*/ 2415540 w 3226308"/>
              <a:gd name="connsiteY13" fmla="*/ 746760 h 925381"/>
              <a:gd name="connsiteX14" fmla="*/ 2263140 w 3226308"/>
              <a:gd name="connsiteY14" fmla="*/ 822960 h 925381"/>
              <a:gd name="connsiteX15" fmla="*/ 1874520 w 3226308"/>
              <a:gd name="connsiteY15" fmla="*/ 861060 h 925381"/>
              <a:gd name="connsiteX16" fmla="*/ 838200 w 3226308"/>
              <a:gd name="connsiteY16" fmla="*/ 845820 h 925381"/>
              <a:gd name="connsiteX0" fmla="*/ 0 w 3226308"/>
              <a:gd name="connsiteY0" fmla="*/ 0 h 925381"/>
              <a:gd name="connsiteX1" fmla="*/ 175260 w 3226308"/>
              <a:gd name="connsiteY1" fmla="*/ 259080 h 925381"/>
              <a:gd name="connsiteX2" fmla="*/ 381000 w 3226308"/>
              <a:gd name="connsiteY2" fmla="*/ 259080 h 925381"/>
              <a:gd name="connsiteX3" fmla="*/ 632460 w 3226308"/>
              <a:gd name="connsiteY3" fmla="*/ 38100 h 925381"/>
              <a:gd name="connsiteX4" fmla="*/ 838200 w 3226308"/>
              <a:gd name="connsiteY4" fmla="*/ 99060 h 925381"/>
              <a:gd name="connsiteX5" fmla="*/ 914400 w 3226308"/>
              <a:gd name="connsiteY5" fmla="*/ 358140 h 925381"/>
              <a:gd name="connsiteX6" fmla="*/ 2781300 w 3226308"/>
              <a:gd name="connsiteY6" fmla="*/ 434340 h 925381"/>
              <a:gd name="connsiteX7" fmla="*/ 3116580 w 3226308"/>
              <a:gd name="connsiteY7" fmla="*/ 381000 h 925381"/>
              <a:gd name="connsiteX8" fmla="*/ 3223260 w 3226308"/>
              <a:gd name="connsiteY8" fmla="*/ 541020 h 925381"/>
              <a:gd name="connsiteX9" fmla="*/ 3177540 w 3226308"/>
              <a:gd name="connsiteY9" fmla="*/ 769620 h 925381"/>
              <a:gd name="connsiteX10" fmla="*/ 2979420 w 3226308"/>
              <a:gd name="connsiteY10" fmla="*/ 906780 h 925381"/>
              <a:gd name="connsiteX11" fmla="*/ 2735580 w 3226308"/>
              <a:gd name="connsiteY11" fmla="*/ 906780 h 925381"/>
              <a:gd name="connsiteX12" fmla="*/ 2415540 w 3226308"/>
              <a:gd name="connsiteY12" fmla="*/ 746760 h 925381"/>
              <a:gd name="connsiteX13" fmla="*/ 2263140 w 3226308"/>
              <a:gd name="connsiteY13" fmla="*/ 822960 h 925381"/>
              <a:gd name="connsiteX14" fmla="*/ 1874520 w 3226308"/>
              <a:gd name="connsiteY14" fmla="*/ 861060 h 925381"/>
              <a:gd name="connsiteX15" fmla="*/ 838200 w 3226308"/>
              <a:gd name="connsiteY15" fmla="*/ 845820 h 925381"/>
              <a:gd name="connsiteX0" fmla="*/ 0 w 3317451"/>
              <a:gd name="connsiteY0" fmla="*/ 0 h 925381"/>
              <a:gd name="connsiteX1" fmla="*/ 175260 w 3317451"/>
              <a:gd name="connsiteY1" fmla="*/ 259080 h 925381"/>
              <a:gd name="connsiteX2" fmla="*/ 381000 w 3317451"/>
              <a:gd name="connsiteY2" fmla="*/ 259080 h 925381"/>
              <a:gd name="connsiteX3" fmla="*/ 632460 w 3317451"/>
              <a:gd name="connsiteY3" fmla="*/ 38100 h 925381"/>
              <a:gd name="connsiteX4" fmla="*/ 838200 w 3317451"/>
              <a:gd name="connsiteY4" fmla="*/ 99060 h 925381"/>
              <a:gd name="connsiteX5" fmla="*/ 914400 w 3317451"/>
              <a:gd name="connsiteY5" fmla="*/ 358140 h 925381"/>
              <a:gd name="connsiteX6" fmla="*/ 3116580 w 3317451"/>
              <a:gd name="connsiteY6" fmla="*/ 381000 h 925381"/>
              <a:gd name="connsiteX7" fmla="*/ 3223260 w 3317451"/>
              <a:gd name="connsiteY7" fmla="*/ 541020 h 925381"/>
              <a:gd name="connsiteX8" fmla="*/ 3177540 w 3317451"/>
              <a:gd name="connsiteY8" fmla="*/ 769620 h 925381"/>
              <a:gd name="connsiteX9" fmla="*/ 2979420 w 3317451"/>
              <a:gd name="connsiteY9" fmla="*/ 906780 h 925381"/>
              <a:gd name="connsiteX10" fmla="*/ 2735580 w 3317451"/>
              <a:gd name="connsiteY10" fmla="*/ 906780 h 925381"/>
              <a:gd name="connsiteX11" fmla="*/ 2415540 w 3317451"/>
              <a:gd name="connsiteY11" fmla="*/ 746760 h 925381"/>
              <a:gd name="connsiteX12" fmla="*/ 2263140 w 3317451"/>
              <a:gd name="connsiteY12" fmla="*/ 822960 h 925381"/>
              <a:gd name="connsiteX13" fmla="*/ 1874520 w 3317451"/>
              <a:gd name="connsiteY13" fmla="*/ 861060 h 925381"/>
              <a:gd name="connsiteX14" fmla="*/ 838200 w 3317451"/>
              <a:gd name="connsiteY14" fmla="*/ 845820 h 925381"/>
              <a:gd name="connsiteX0" fmla="*/ 0 w 3388164"/>
              <a:gd name="connsiteY0" fmla="*/ 0 h 925381"/>
              <a:gd name="connsiteX1" fmla="*/ 175260 w 3388164"/>
              <a:gd name="connsiteY1" fmla="*/ 259080 h 925381"/>
              <a:gd name="connsiteX2" fmla="*/ 381000 w 3388164"/>
              <a:gd name="connsiteY2" fmla="*/ 259080 h 925381"/>
              <a:gd name="connsiteX3" fmla="*/ 632460 w 3388164"/>
              <a:gd name="connsiteY3" fmla="*/ 38100 h 925381"/>
              <a:gd name="connsiteX4" fmla="*/ 838200 w 3388164"/>
              <a:gd name="connsiteY4" fmla="*/ 99060 h 925381"/>
              <a:gd name="connsiteX5" fmla="*/ 914400 w 3388164"/>
              <a:gd name="connsiteY5" fmla="*/ 358140 h 925381"/>
              <a:gd name="connsiteX6" fmla="*/ 3223260 w 3388164"/>
              <a:gd name="connsiteY6" fmla="*/ 541020 h 925381"/>
              <a:gd name="connsiteX7" fmla="*/ 3177540 w 3388164"/>
              <a:gd name="connsiteY7" fmla="*/ 769620 h 925381"/>
              <a:gd name="connsiteX8" fmla="*/ 2979420 w 3388164"/>
              <a:gd name="connsiteY8" fmla="*/ 906780 h 925381"/>
              <a:gd name="connsiteX9" fmla="*/ 2735580 w 3388164"/>
              <a:gd name="connsiteY9" fmla="*/ 906780 h 925381"/>
              <a:gd name="connsiteX10" fmla="*/ 2415540 w 3388164"/>
              <a:gd name="connsiteY10" fmla="*/ 746760 h 925381"/>
              <a:gd name="connsiteX11" fmla="*/ 2263140 w 3388164"/>
              <a:gd name="connsiteY11" fmla="*/ 822960 h 925381"/>
              <a:gd name="connsiteX12" fmla="*/ 1874520 w 3388164"/>
              <a:gd name="connsiteY12" fmla="*/ 861060 h 925381"/>
              <a:gd name="connsiteX13" fmla="*/ 838200 w 3388164"/>
              <a:gd name="connsiteY13" fmla="*/ 845820 h 925381"/>
              <a:gd name="connsiteX0" fmla="*/ 0 w 3302399"/>
              <a:gd name="connsiteY0" fmla="*/ 0 h 925381"/>
              <a:gd name="connsiteX1" fmla="*/ 175260 w 3302399"/>
              <a:gd name="connsiteY1" fmla="*/ 259080 h 925381"/>
              <a:gd name="connsiteX2" fmla="*/ 381000 w 3302399"/>
              <a:gd name="connsiteY2" fmla="*/ 259080 h 925381"/>
              <a:gd name="connsiteX3" fmla="*/ 632460 w 3302399"/>
              <a:gd name="connsiteY3" fmla="*/ 38100 h 925381"/>
              <a:gd name="connsiteX4" fmla="*/ 838200 w 3302399"/>
              <a:gd name="connsiteY4" fmla="*/ 99060 h 925381"/>
              <a:gd name="connsiteX5" fmla="*/ 914400 w 3302399"/>
              <a:gd name="connsiteY5" fmla="*/ 358140 h 925381"/>
              <a:gd name="connsiteX6" fmla="*/ 3177540 w 3302399"/>
              <a:gd name="connsiteY6" fmla="*/ 769620 h 925381"/>
              <a:gd name="connsiteX7" fmla="*/ 2979420 w 3302399"/>
              <a:gd name="connsiteY7" fmla="*/ 906780 h 925381"/>
              <a:gd name="connsiteX8" fmla="*/ 2735580 w 3302399"/>
              <a:gd name="connsiteY8" fmla="*/ 906780 h 925381"/>
              <a:gd name="connsiteX9" fmla="*/ 2415540 w 3302399"/>
              <a:gd name="connsiteY9" fmla="*/ 746760 h 925381"/>
              <a:gd name="connsiteX10" fmla="*/ 2263140 w 3302399"/>
              <a:gd name="connsiteY10" fmla="*/ 822960 h 925381"/>
              <a:gd name="connsiteX11" fmla="*/ 1874520 w 3302399"/>
              <a:gd name="connsiteY11" fmla="*/ 861060 h 925381"/>
              <a:gd name="connsiteX12" fmla="*/ 838200 w 3302399"/>
              <a:gd name="connsiteY12" fmla="*/ 845820 h 925381"/>
              <a:gd name="connsiteX0" fmla="*/ 0 w 3082630"/>
              <a:gd name="connsiteY0" fmla="*/ 0 h 954019"/>
              <a:gd name="connsiteX1" fmla="*/ 175260 w 3082630"/>
              <a:gd name="connsiteY1" fmla="*/ 259080 h 954019"/>
              <a:gd name="connsiteX2" fmla="*/ 381000 w 3082630"/>
              <a:gd name="connsiteY2" fmla="*/ 259080 h 954019"/>
              <a:gd name="connsiteX3" fmla="*/ 632460 w 3082630"/>
              <a:gd name="connsiteY3" fmla="*/ 38100 h 954019"/>
              <a:gd name="connsiteX4" fmla="*/ 838200 w 3082630"/>
              <a:gd name="connsiteY4" fmla="*/ 99060 h 954019"/>
              <a:gd name="connsiteX5" fmla="*/ 914400 w 3082630"/>
              <a:gd name="connsiteY5" fmla="*/ 358140 h 954019"/>
              <a:gd name="connsiteX6" fmla="*/ 2979420 w 3082630"/>
              <a:gd name="connsiteY6" fmla="*/ 906780 h 954019"/>
              <a:gd name="connsiteX7" fmla="*/ 2735580 w 3082630"/>
              <a:gd name="connsiteY7" fmla="*/ 906780 h 954019"/>
              <a:gd name="connsiteX8" fmla="*/ 2415540 w 3082630"/>
              <a:gd name="connsiteY8" fmla="*/ 746760 h 954019"/>
              <a:gd name="connsiteX9" fmla="*/ 2263140 w 3082630"/>
              <a:gd name="connsiteY9" fmla="*/ 822960 h 954019"/>
              <a:gd name="connsiteX10" fmla="*/ 1874520 w 3082630"/>
              <a:gd name="connsiteY10" fmla="*/ 861060 h 954019"/>
              <a:gd name="connsiteX11" fmla="*/ 838200 w 3082630"/>
              <a:gd name="connsiteY11" fmla="*/ 845820 h 954019"/>
              <a:gd name="connsiteX0" fmla="*/ 0 w 2805927"/>
              <a:gd name="connsiteY0" fmla="*/ 0 h 919111"/>
              <a:gd name="connsiteX1" fmla="*/ 175260 w 2805927"/>
              <a:gd name="connsiteY1" fmla="*/ 259080 h 919111"/>
              <a:gd name="connsiteX2" fmla="*/ 381000 w 2805927"/>
              <a:gd name="connsiteY2" fmla="*/ 259080 h 919111"/>
              <a:gd name="connsiteX3" fmla="*/ 632460 w 2805927"/>
              <a:gd name="connsiteY3" fmla="*/ 38100 h 919111"/>
              <a:gd name="connsiteX4" fmla="*/ 838200 w 2805927"/>
              <a:gd name="connsiteY4" fmla="*/ 99060 h 919111"/>
              <a:gd name="connsiteX5" fmla="*/ 914400 w 2805927"/>
              <a:gd name="connsiteY5" fmla="*/ 358140 h 919111"/>
              <a:gd name="connsiteX6" fmla="*/ 2735580 w 2805927"/>
              <a:gd name="connsiteY6" fmla="*/ 906780 h 919111"/>
              <a:gd name="connsiteX7" fmla="*/ 2415540 w 2805927"/>
              <a:gd name="connsiteY7" fmla="*/ 746760 h 919111"/>
              <a:gd name="connsiteX8" fmla="*/ 2263140 w 2805927"/>
              <a:gd name="connsiteY8" fmla="*/ 822960 h 919111"/>
              <a:gd name="connsiteX9" fmla="*/ 1874520 w 2805927"/>
              <a:gd name="connsiteY9" fmla="*/ 861060 h 919111"/>
              <a:gd name="connsiteX10" fmla="*/ 838200 w 2805927"/>
              <a:gd name="connsiteY10" fmla="*/ 845820 h 919111"/>
              <a:gd name="connsiteX0" fmla="*/ 0 w 2805927"/>
              <a:gd name="connsiteY0" fmla="*/ 0 h 919110"/>
              <a:gd name="connsiteX1" fmla="*/ 175260 w 2805927"/>
              <a:gd name="connsiteY1" fmla="*/ 259080 h 919110"/>
              <a:gd name="connsiteX2" fmla="*/ 632460 w 2805927"/>
              <a:gd name="connsiteY2" fmla="*/ 38100 h 919110"/>
              <a:gd name="connsiteX3" fmla="*/ 838200 w 2805927"/>
              <a:gd name="connsiteY3" fmla="*/ 99060 h 919110"/>
              <a:gd name="connsiteX4" fmla="*/ 914400 w 2805927"/>
              <a:gd name="connsiteY4" fmla="*/ 358140 h 919110"/>
              <a:gd name="connsiteX5" fmla="*/ 2735580 w 2805927"/>
              <a:gd name="connsiteY5" fmla="*/ 906780 h 919110"/>
              <a:gd name="connsiteX6" fmla="*/ 2415540 w 2805927"/>
              <a:gd name="connsiteY6" fmla="*/ 746760 h 919110"/>
              <a:gd name="connsiteX7" fmla="*/ 2263140 w 2805927"/>
              <a:gd name="connsiteY7" fmla="*/ 822960 h 919110"/>
              <a:gd name="connsiteX8" fmla="*/ 1874520 w 2805927"/>
              <a:gd name="connsiteY8" fmla="*/ 861060 h 919110"/>
              <a:gd name="connsiteX9" fmla="*/ 838200 w 2805927"/>
              <a:gd name="connsiteY9" fmla="*/ 845820 h 919110"/>
              <a:gd name="connsiteX0" fmla="*/ 0 w 2805927"/>
              <a:gd name="connsiteY0" fmla="*/ 0 h 919110"/>
              <a:gd name="connsiteX1" fmla="*/ 175260 w 2805927"/>
              <a:gd name="connsiteY1" fmla="*/ 259080 h 919110"/>
              <a:gd name="connsiteX2" fmla="*/ 838200 w 2805927"/>
              <a:gd name="connsiteY2" fmla="*/ 99060 h 919110"/>
              <a:gd name="connsiteX3" fmla="*/ 914400 w 2805927"/>
              <a:gd name="connsiteY3" fmla="*/ 358140 h 919110"/>
              <a:gd name="connsiteX4" fmla="*/ 2735580 w 2805927"/>
              <a:gd name="connsiteY4" fmla="*/ 906780 h 919110"/>
              <a:gd name="connsiteX5" fmla="*/ 2415540 w 2805927"/>
              <a:gd name="connsiteY5" fmla="*/ 746760 h 919110"/>
              <a:gd name="connsiteX6" fmla="*/ 2263140 w 2805927"/>
              <a:gd name="connsiteY6" fmla="*/ 822960 h 919110"/>
              <a:gd name="connsiteX7" fmla="*/ 1874520 w 2805927"/>
              <a:gd name="connsiteY7" fmla="*/ 861060 h 919110"/>
              <a:gd name="connsiteX8" fmla="*/ 838200 w 2805927"/>
              <a:gd name="connsiteY8" fmla="*/ 845820 h 919110"/>
              <a:gd name="connsiteX0" fmla="*/ 0 w 2805927"/>
              <a:gd name="connsiteY0" fmla="*/ 0 h 919110"/>
              <a:gd name="connsiteX1" fmla="*/ 175260 w 2805927"/>
              <a:gd name="connsiteY1" fmla="*/ 259080 h 919110"/>
              <a:gd name="connsiteX2" fmla="*/ 914400 w 2805927"/>
              <a:gd name="connsiteY2" fmla="*/ 358140 h 919110"/>
              <a:gd name="connsiteX3" fmla="*/ 2735580 w 2805927"/>
              <a:gd name="connsiteY3" fmla="*/ 906780 h 919110"/>
              <a:gd name="connsiteX4" fmla="*/ 2415540 w 2805927"/>
              <a:gd name="connsiteY4" fmla="*/ 746760 h 919110"/>
              <a:gd name="connsiteX5" fmla="*/ 2263140 w 2805927"/>
              <a:gd name="connsiteY5" fmla="*/ 822960 h 919110"/>
              <a:gd name="connsiteX6" fmla="*/ 1874520 w 2805927"/>
              <a:gd name="connsiteY6" fmla="*/ 861060 h 919110"/>
              <a:gd name="connsiteX7" fmla="*/ 838200 w 2805927"/>
              <a:gd name="connsiteY7" fmla="*/ 845820 h 919110"/>
              <a:gd name="connsiteX0" fmla="*/ 67620 w 2922569"/>
              <a:gd name="connsiteY0" fmla="*/ 0 h 924287"/>
              <a:gd name="connsiteX1" fmla="*/ 242880 w 2922569"/>
              <a:gd name="connsiteY1" fmla="*/ 259080 h 924287"/>
              <a:gd name="connsiteX2" fmla="*/ 2803200 w 2922569"/>
              <a:gd name="connsiteY2" fmla="*/ 906780 h 924287"/>
              <a:gd name="connsiteX3" fmla="*/ 2483160 w 2922569"/>
              <a:gd name="connsiteY3" fmla="*/ 746760 h 924287"/>
              <a:gd name="connsiteX4" fmla="*/ 2330760 w 2922569"/>
              <a:gd name="connsiteY4" fmla="*/ 822960 h 924287"/>
              <a:gd name="connsiteX5" fmla="*/ 1942140 w 2922569"/>
              <a:gd name="connsiteY5" fmla="*/ 861060 h 924287"/>
              <a:gd name="connsiteX6" fmla="*/ 905820 w 2922569"/>
              <a:gd name="connsiteY6" fmla="*/ 845820 h 924287"/>
              <a:gd name="connsiteX0" fmla="*/ 67620 w 2901467"/>
              <a:gd name="connsiteY0" fmla="*/ 0 h 935005"/>
              <a:gd name="connsiteX1" fmla="*/ 242880 w 2901467"/>
              <a:gd name="connsiteY1" fmla="*/ 259080 h 935005"/>
              <a:gd name="connsiteX2" fmla="*/ 2803200 w 2901467"/>
              <a:gd name="connsiteY2" fmla="*/ 906780 h 935005"/>
              <a:gd name="connsiteX3" fmla="*/ 2330760 w 2901467"/>
              <a:gd name="connsiteY3" fmla="*/ 822960 h 935005"/>
              <a:gd name="connsiteX4" fmla="*/ 1942140 w 2901467"/>
              <a:gd name="connsiteY4" fmla="*/ 861060 h 935005"/>
              <a:gd name="connsiteX5" fmla="*/ 905820 w 2901467"/>
              <a:gd name="connsiteY5" fmla="*/ 845820 h 935005"/>
              <a:gd name="connsiteX0" fmla="*/ 34651 w 2297790"/>
              <a:gd name="connsiteY0" fmla="*/ 0 h 862284"/>
              <a:gd name="connsiteX1" fmla="*/ 209911 w 2297790"/>
              <a:gd name="connsiteY1" fmla="*/ 259080 h 862284"/>
              <a:gd name="connsiteX2" fmla="*/ 2297791 w 2297790"/>
              <a:gd name="connsiteY2" fmla="*/ 822960 h 862284"/>
              <a:gd name="connsiteX3" fmla="*/ 1909171 w 2297790"/>
              <a:gd name="connsiteY3" fmla="*/ 861060 h 862284"/>
              <a:gd name="connsiteX4" fmla="*/ 872851 w 2297790"/>
              <a:gd name="connsiteY4" fmla="*/ 845820 h 862284"/>
              <a:gd name="connsiteX0" fmla="*/ 8685 w 1883206"/>
              <a:gd name="connsiteY0" fmla="*/ 0 h 862284"/>
              <a:gd name="connsiteX1" fmla="*/ 183945 w 1883206"/>
              <a:gd name="connsiteY1" fmla="*/ 259080 h 862284"/>
              <a:gd name="connsiteX2" fmla="*/ 1883205 w 1883206"/>
              <a:gd name="connsiteY2" fmla="*/ 861060 h 862284"/>
              <a:gd name="connsiteX3" fmla="*/ 846885 w 1883206"/>
              <a:gd name="connsiteY3" fmla="*/ 845820 h 862284"/>
              <a:gd name="connsiteX0" fmla="*/ 0 w 838200"/>
              <a:gd name="connsiteY0" fmla="*/ 0 h 845820"/>
              <a:gd name="connsiteX1" fmla="*/ 175260 w 838200"/>
              <a:gd name="connsiteY1" fmla="*/ 259080 h 845820"/>
              <a:gd name="connsiteX2" fmla="*/ 838200 w 838200"/>
              <a:gd name="connsiteY2" fmla="*/ 845820 h 845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8200" h="845820">
                <a:moveTo>
                  <a:pt x="0" y="0"/>
                </a:moveTo>
                <a:cubicBezTo>
                  <a:pt x="55880" y="107950"/>
                  <a:pt x="35560" y="118110"/>
                  <a:pt x="175260" y="259080"/>
                </a:cubicBezTo>
                <a:cubicBezTo>
                  <a:pt x="314960" y="400050"/>
                  <a:pt x="700088" y="723583"/>
                  <a:pt x="838200" y="845820"/>
                </a:cubicBezTo>
              </a:path>
            </a:pathLst>
          </a:custGeom>
          <a:noFill/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82944" tIns="41472" rIns="82944" bIns="41472" numCol="1" rtlCol="0" anchor="t" anchorCtr="0" compatLnSpc="1">
            <a:prstTxWarp prst="textNoShape">
              <a:avLst/>
            </a:prstTxWarp>
          </a:bodyPr>
          <a:lstStyle/>
          <a:p>
            <a:pPr defTabSz="446407" eaLnBrk="1">
              <a:lnSpc>
                <a:spcPct val="116000"/>
              </a:lnSpc>
              <a:buClr>
                <a:srgbClr val="000000"/>
              </a:buClr>
              <a:buSzPct val="100000"/>
            </a:pPr>
            <a:endParaRPr lang="en-NL" sz="1633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818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20" grpId="0"/>
      <p:bldP spid="21" grpId="0" animBg="1"/>
      <p:bldP spid="34" grpId="0"/>
      <p:bldP spid="48" grpId="0" animBg="1"/>
      <p:bldP spid="50" grpId="0"/>
      <p:bldP spid="5" grpId="0" animBg="1"/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el 1">
            <a:extLst>
              <a:ext uri="{FF2B5EF4-FFF2-40B4-BE49-F238E27FC236}">
                <a16:creationId xmlns:a16="http://schemas.microsoft.com/office/drawing/2014/main" id="{2C1EFA96-4E2D-70AC-A944-FBBFA98D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dirty="0"/>
              <a:t>Escaping inside JavaScript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F5F36A-6450-FA78-D4E2-17F77A4BC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81" y="1125001"/>
            <a:ext cx="8133120" cy="495936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1600" dirty="0"/>
              <a:t>Suppose JavaScript code modifies an HTML element </a:t>
            </a:r>
            <a:r>
              <a:rPr lang="en-GB" sz="1600" b="1" dirty="0" err="1">
                <a:latin typeface="Arial Narrow" panose="020B0606020202030204" pitchFamily="34" charset="0"/>
              </a:rPr>
              <a:t>elem</a:t>
            </a:r>
            <a:r>
              <a:rPr lang="en-GB" sz="1600" dirty="0"/>
              <a:t> to show a user-supplied 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name</a:t>
            </a:r>
            <a:r>
              <a:rPr lang="en-GB" sz="1600" dirty="0"/>
              <a:t> that executes JS code 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createAlbum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('name') </a:t>
            </a:r>
            <a:r>
              <a:rPr lang="en-GB" sz="1600" dirty="0"/>
              <a:t>when clicked, i.e.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                      </a:t>
            </a:r>
          </a:p>
          <a:p>
            <a:pPr marL="0" indent="0">
              <a:buNone/>
              <a:defRPr/>
            </a:pP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                </a:t>
            </a:r>
            <a:r>
              <a:rPr lang="en-GB" sz="1600" b="1" dirty="0">
                <a:latin typeface="Arial Narrow" panose="020B0606020202030204" pitchFamily="34" charset="0"/>
              </a:rPr>
              <a:t>&lt;a onclick=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"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createAlbum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('</a:t>
            </a:r>
            <a:r>
              <a:rPr lang="en-GB" sz="1600" b="1" dirty="0">
                <a:solidFill>
                  <a:srgbClr val="7030A0"/>
                </a:solidFill>
                <a:latin typeface="Arial Narrow" panose="020B0606020202030204" pitchFamily="34" charset="0"/>
              </a:rPr>
              <a:t>name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')"</a:t>
            </a:r>
            <a:r>
              <a:rPr lang="en-GB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&gt;</a:t>
            </a:r>
            <a:r>
              <a:rPr lang="en-GB" sz="1600" b="1" dirty="0">
                <a:solidFill>
                  <a:srgbClr val="339933"/>
                </a:solidFill>
                <a:latin typeface="Arial Narrow" panose="020B0606020202030204" pitchFamily="34" charset="0"/>
              </a:rPr>
              <a:t>name</a:t>
            </a:r>
            <a:r>
              <a:rPr lang="en-GB" sz="1600" b="1" dirty="0">
                <a:latin typeface="Arial Narrow" panose="020B0606020202030204" pitchFamily="34" charset="0"/>
              </a:rPr>
              <a:t>&lt;/a&gt;   </a:t>
            </a:r>
          </a:p>
          <a:p>
            <a:pPr marL="0" indent="0">
              <a:buNone/>
              <a:defRPr/>
            </a:pPr>
            <a:endParaRPr lang="en-GB" sz="800" dirty="0"/>
          </a:p>
          <a:p>
            <a:pPr marL="0" indent="0">
              <a:buNone/>
              <a:defRPr/>
            </a:pPr>
            <a:r>
              <a:rPr lang="en-GB" sz="1600" dirty="0"/>
              <a:t>Insecure JS code to do this </a:t>
            </a:r>
            <a:r>
              <a:rPr lang="en-GB" sz="1600" b="1" dirty="0">
                <a:latin typeface="Arial Narrow" panose="020B0606020202030204" pitchFamily="34" charset="0"/>
              </a:rPr>
              <a:t>      </a:t>
            </a:r>
          </a:p>
          <a:p>
            <a:pPr marL="0" indent="0">
              <a:buNone/>
              <a:defRPr/>
            </a:pPr>
            <a:r>
              <a:rPr lang="en-GB" sz="1600" b="1" dirty="0">
                <a:latin typeface="Arial Narrow" panose="020B0606020202030204" pitchFamily="34" charset="0"/>
              </a:rPr>
              <a:t>       </a:t>
            </a:r>
            <a:r>
              <a:rPr lang="en-GB" sz="1600" b="1" dirty="0" err="1">
                <a:latin typeface="Arial Narrow" panose="020B0606020202030204" pitchFamily="34" charset="0"/>
              </a:rPr>
              <a:t>elem.innerHTML</a:t>
            </a:r>
            <a:r>
              <a:rPr lang="en-GB" sz="1600" b="1" dirty="0">
                <a:latin typeface="Arial Narrow" panose="020B0606020202030204" pitchFamily="34" charset="0"/>
              </a:rPr>
              <a:t> =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 '</a:t>
            </a:r>
            <a:r>
              <a:rPr lang="en-GB" sz="1600" b="1" dirty="0">
                <a:latin typeface="Arial Narrow" panose="020B0606020202030204" pitchFamily="34" charset="0"/>
              </a:rPr>
              <a:t>&lt;a onclick=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"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createAlbum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(\'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7030A0"/>
                </a:solidFill>
                <a:latin typeface="Arial Narrow" panose="020B0606020202030204" pitchFamily="34" charset="0"/>
              </a:rPr>
              <a:t>name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\')"</a:t>
            </a:r>
            <a:r>
              <a:rPr lang="en-GB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&gt;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339933"/>
                </a:solidFill>
                <a:latin typeface="Arial Narrow" panose="020B0606020202030204" pitchFamily="34" charset="0"/>
              </a:rPr>
              <a:t>name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&lt;/a&gt;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';</a:t>
            </a:r>
            <a:r>
              <a:rPr lang="en-GB" sz="1600" b="1" dirty="0">
                <a:latin typeface="Arial Narrow" panose="020B0606020202030204" pitchFamily="34" charset="0"/>
              </a:rPr>
              <a:t>   </a:t>
            </a:r>
            <a:endParaRPr lang="en-GB" sz="900" b="1" dirty="0">
              <a:latin typeface="Arial Narrow" panose="020B0606020202030204" pitchFamily="34" charset="0"/>
            </a:endParaRPr>
          </a:p>
          <a:p>
            <a:pPr marL="0" indent="0">
              <a:buNone/>
              <a:defRPr/>
            </a:pPr>
            <a:r>
              <a:rPr lang="en-GB" altLang="en-US" sz="1600" i="1" dirty="0"/>
              <a:t>Spot the XSS bug!</a:t>
            </a:r>
            <a:r>
              <a:rPr lang="en-US" sz="1600" b="1" i="1" dirty="0">
                <a:latin typeface="Arial Narrow" panose="020B0606020202030204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sz="1600" b="1" dirty="0">
                <a:latin typeface="Arial Narrow" panose="020B0606020202030204" pitchFamily="34" charset="0"/>
              </a:rPr>
              <a:t>              </a:t>
            </a:r>
            <a:r>
              <a:rPr lang="en-GB" altLang="en-US" sz="1600" dirty="0"/>
              <a:t>A malicious</a:t>
            </a:r>
            <a:r>
              <a:rPr lang="en-US" sz="1600" b="1" dirty="0">
                <a:latin typeface="Arial Narrow" panose="020B0606020202030204" pitchFamily="34" charset="0"/>
              </a:rPr>
              <a:t>  name </a:t>
            </a:r>
            <a:r>
              <a:rPr lang="en-GB" altLang="en-US" sz="1600" dirty="0"/>
              <a:t>to insert</a:t>
            </a:r>
            <a:r>
              <a:rPr lang="en-US" sz="1600" b="1" dirty="0">
                <a:latin typeface="Arial Narrow" panose="020B0606020202030204" pitchFamily="34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 ' '; </a:t>
            </a:r>
            <a:r>
              <a:rPr lang="en-US" sz="16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someAttackScript</a:t>
            </a:r>
            <a:r>
              <a:rPr lang="en-US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(); //</a:t>
            </a:r>
          </a:p>
          <a:p>
            <a:pPr marL="0" indent="0">
              <a:buNone/>
              <a:defRPr/>
            </a:pPr>
            <a:endParaRPr lang="en-GB" sz="1600" b="1" i="1" dirty="0">
              <a:latin typeface="Arial Narrow" panose="020B0606020202030204" pitchFamily="34" charset="0"/>
            </a:endParaRPr>
          </a:p>
          <a:p>
            <a:pPr marL="0" indent="0">
              <a:buNone/>
              <a:defRPr/>
            </a:pPr>
            <a:r>
              <a:rPr lang="en-GB" sz="1600" i="1" dirty="0"/>
              <a:t>How to escape </a:t>
            </a:r>
            <a:r>
              <a:rPr lang="en-GB" sz="16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name</a:t>
            </a:r>
            <a:r>
              <a:rPr lang="en-GB" sz="1600" i="1" dirty="0"/>
              <a:t> for the two different contexts here?     </a:t>
            </a:r>
            <a:r>
              <a:rPr lang="en-GB" sz="1600" dirty="0"/>
              <a:t> </a:t>
            </a:r>
            <a:endParaRPr lang="en-GB" sz="1600" b="1" dirty="0">
              <a:latin typeface="Arial Narrow" panose="020B0606020202030204" pitchFamily="34" charset="0"/>
            </a:endParaRPr>
          </a:p>
          <a:p>
            <a:pPr marL="0" indent="0">
              <a:buNone/>
              <a:defRPr/>
            </a:pPr>
            <a:r>
              <a:rPr lang="en-GB" sz="1600" b="1" dirty="0">
                <a:latin typeface="Arial Narrow" panose="020B0606020202030204" pitchFamily="34" charset="0"/>
              </a:rPr>
              <a:t>    var </a:t>
            </a:r>
            <a:r>
              <a:rPr lang="en-GB" sz="16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escapedName</a:t>
            </a:r>
            <a:r>
              <a:rPr lang="en-GB" sz="1600" b="1" dirty="0">
                <a:latin typeface="Arial Narrow" panose="020B0606020202030204" pitchFamily="34" charset="0"/>
              </a:rPr>
              <a:t> = </a:t>
            </a:r>
            <a:r>
              <a:rPr lang="en-GB" sz="1600" b="1" dirty="0" err="1">
                <a:latin typeface="Arial Narrow" panose="020B0606020202030204" pitchFamily="34" charset="0"/>
              </a:rPr>
              <a:t>goog.string.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htmlEscape</a:t>
            </a:r>
            <a:r>
              <a:rPr lang="en-GB" sz="1600" b="1" dirty="0">
                <a:latin typeface="Arial Narrow" panose="020B0606020202030204" pitchFamily="34" charset="0"/>
              </a:rPr>
              <a:t>(</a:t>
            </a:r>
            <a:r>
              <a:rPr lang="en-GB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name</a:t>
            </a:r>
            <a:r>
              <a:rPr lang="en-GB" sz="1600" b="1" dirty="0">
                <a:latin typeface="Arial Narrow" panose="020B0606020202030204" pitchFamily="34" charset="0"/>
              </a:rPr>
              <a:t>);  // HTML-encoding  </a:t>
            </a:r>
            <a:r>
              <a:rPr lang="en-GB" b="1" dirty="0">
                <a:latin typeface="Arial Narrow" panose="020B060602020203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00" b="1" dirty="0">
                <a:latin typeface="Arial Narrow" panose="020B0606020202030204" pitchFamily="34" charset="0"/>
              </a:rPr>
              <a:t>    var </a:t>
            </a:r>
            <a:r>
              <a:rPr lang="en-GB" sz="16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jsEscapedName</a:t>
            </a:r>
            <a:r>
              <a:rPr lang="en-GB" sz="1600" b="1" dirty="0">
                <a:latin typeface="Arial Narrow" panose="020B0606020202030204" pitchFamily="34" charset="0"/>
              </a:rPr>
              <a:t> = </a:t>
            </a:r>
            <a:r>
              <a:rPr lang="en-GB" sz="1600" b="1" dirty="0" err="1">
                <a:latin typeface="Arial Narrow" panose="020B0606020202030204" pitchFamily="34" charset="0"/>
              </a:rPr>
              <a:t>goog.string.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escapeString</a:t>
            </a:r>
            <a:r>
              <a:rPr lang="en-GB" sz="1600" b="1" dirty="0">
                <a:latin typeface="Arial Narrow" panose="020B0606020202030204" pitchFamily="34" charset="0"/>
              </a:rPr>
              <a:t>(</a:t>
            </a:r>
            <a:r>
              <a:rPr lang="en-GB" sz="1600" b="1" dirty="0" err="1">
                <a:latin typeface="Arial Narrow" panose="020B0606020202030204" pitchFamily="34" charset="0"/>
              </a:rPr>
              <a:t>escapedName</a:t>
            </a:r>
            <a:r>
              <a:rPr lang="en-GB" sz="1600" b="1" dirty="0">
                <a:latin typeface="Arial Narrow" panose="020B0606020202030204" pitchFamily="34" charset="0"/>
              </a:rPr>
              <a:t>); // JS string literal encoding</a:t>
            </a:r>
            <a:r>
              <a:rPr lang="en-GB" sz="1800" b="1" dirty="0">
                <a:latin typeface="Arial Narrow" panose="020B0606020202030204" pitchFamily="34" charset="0"/>
              </a:rPr>
              <a:t> </a:t>
            </a:r>
            <a:r>
              <a:rPr lang="en-GB" sz="1600" b="1" dirty="0">
                <a:latin typeface="Arial Narrow" panose="020B060602020203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00" b="1" dirty="0">
                <a:latin typeface="Arial Narrow" panose="020B0606020202030204" pitchFamily="34" charset="0"/>
              </a:rPr>
              <a:t>    </a:t>
            </a:r>
            <a:r>
              <a:rPr lang="en-GB" sz="1600" b="1" dirty="0" err="1">
                <a:latin typeface="Arial Narrow" panose="020B0606020202030204" pitchFamily="34" charset="0"/>
              </a:rPr>
              <a:t>elem.innerHTML</a:t>
            </a:r>
            <a:r>
              <a:rPr lang="en-GB" sz="1600" b="1" dirty="0">
                <a:latin typeface="Arial Narrow" panose="020B0606020202030204" pitchFamily="34" charset="0"/>
              </a:rPr>
              <a:t> =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&lt;a onclick=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"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createAlbum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(\'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jsEscapedName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\')"</a:t>
            </a:r>
            <a:r>
              <a:rPr lang="en-GB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&gt;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escapedName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&lt;/a&gt;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altLang="en-US" sz="1600" i="1" dirty="0"/>
              <a:t>Spot the XSS bug!</a:t>
            </a:r>
            <a:r>
              <a:rPr lang="en-US" sz="1600" b="1" i="1" dirty="0">
                <a:latin typeface="Arial Narrow" panose="020B0606020202030204" pitchFamily="34" charset="0"/>
              </a:rPr>
              <a:t>  </a:t>
            </a:r>
            <a:r>
              <a:rPr lang="en-US" b="1" i="1" dirty="0">
                <a:latin typeface="Arial Narrow" panose="020B0606020202030204" pitchFamily="34" charset="0"/>
              </a:rPr>
              <a:t> </a:t>
            </a:r>
            <a:r>
              <a:rPr lang="en-US" sz="1600" b="1" i="1" dirty="0">
                <a:latin typeface="Arial Narrow" panose="020B0606020202030204" pitchFamily="34" charset="0"/>
              </a:rPr>
              <a:t> </a:t>
            </a:r>
            <a:endParaRPr lang="en-GB" sz="1600" b="1" i="1" dirty="0">
              <a:latin typeface="Arial Narrow" panose="020B0606020202030204" pitchFamily="34" charset="0"/>
            </a:endParaRPr>
          </a:p>
        </p:txBody>
      </p:sp>
      <p:sp>
        <p:nvSpPr>
          <p:cNvPr id="71684" name="Tijdelijke aanduiding voor dianummer 3">
            <a:extLst>
              <a:ext uri="{FF2B5EF4-FFF2-40B4-BE49-F238E27FC236}">
                <a16:creationId xmlns:a16="http://schemas.microsoft.com/office/drawing/2014/main" id="{54CE8487-0EC1-7FCC-F878-1894E23935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B4BC0E51-D315-45F1-A16A-CE3CC1D417D6}" type="slidenum">
              <a:rPr lang="en-GB" altLang="nl-NL"/>
              <a:pPr/>
              <a:t>5</a:t>
            </a:fld>
            <a:endParaRPr lang="en-GB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el 1">
            <a:extLst>
              <a:ext uri="{FF2B5EF4-FFF2-40B4-BE49-F238E27FC236}">
                <a16:creationId xmlns:a16="http://schemas.microsoft.com/office/drawing/2014/main" id="{2C1EFA96-4E2D-70AC-A944-FBBFA98D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dirty="0"/>
              <a:t>Spot the XSS bug!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F5F36A-6450-FA78-D4E2-17F77A4BC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81" y="1125001"/>
            <a:ext cx="8133120" cy="495936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1600" b="1" dirty="0">
                <a:latin typeface="Arial Narrow" panose="020B0606020202030204" pitchFamily="34" charset="0"/>
              </a:rPr>
              <a:t>     var </a:t>
            </a:r>
            <a:r>
              <a:rPr lang="en-GB" sz="16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escapedName</a:t>
            </a:r>
            <a:r>
              <a:rPr lang="en-GB" sz="1600" b="1" dirty="0">
                <a:latin typeface="Arial Narrow" panose="020B0606020202030204" pitchFamily="34" charset="0"/>
              </a:rPr>
              <a:t> = </a:t>
            </a:r>
            <a:r>
              <a:rPr lang="en-GB" sz="1600" b="1" dirty="0" err="1">
                <a:latin typeface="Arial Narrow" panose="020B0606020202030204" pitchFamily="34" charset="0"/>
              </a:rPr>
              <a:t>goog.string.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htmlEscape</a:t>
            </a:r>
            <a:r>
              <a:rPr lang="en-GB" sz="1600" b="1" dirty="0">
                <a:latin typeface="Arial Narrow" panose="020B0606020202030204" pitchFamily="34" charset="0"/>
              </a:rPr>
              <a:t>(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name</a:t>
            </a:r>
            <a:r>
              <a:rPr lang="en-GB" sz="1600" b="1" dirty="0">
                <a:latin typeface="Arial Narrow" panose="020B0606020202030204" pitchFamily="34" charset="0"/>
              </a:rPr>
              <a:t>);  // HTML-encoding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00" b="1" dirty="0">
                <a:latin typeface="Arial Narrow" panose="020B0606020202030204" pitchFamily="34" charset="0"/>
              </a:rPr>
              <a:t>    var </a:t>
            </a:r>
            <a:r>
              <a:rPr lang="en-GB" sz="16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jsEscapedName</a:t>
            </a:r>
            <a:r>
              <a:rPr lang="en-GB" sz="1600" b="1" dirty="0">
                <a:latin typeface="Arial Narrow" panose="020B0606020202030204" pitchFamily="34" charset="0"/>
              </a:rPr>
              <a:t> = </a:t>
            </a:r>
            <a:r>
              <a:rPr lang="en-GB" sz="1600" b="1" dirty="0" err="1">
                <a:latin typeface="Arial Narrow" panose="020B0606020202030204" pitchFamily="34" charset="0"/>
              </a:rPr>
              <a:t>goog.string.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escapeString</a:t>
            </a:r>
            <a:r>
              <a:rPr lang="en-GB" sz="1600" b="1" dirty="0">
                <a:latin typeface="Arial Narrow" panose="020B0606020202030204" pitchFamily="34" charset="0"/>
              </a:rPr>
              <a:t>(</a:t>
            </a:r>
            <a:r>
              <a:rPr lang="en-GB" sz="1600" b="1" dirty="0" err="1">
                <a:latin typeface="Arial Narrow" panose="020B0606020202030204" pitchFamily="34" charset="0"/>
              </a:rPr>
              <a:t>escapedName</a:t>
            </a:r>
            <a:r>
              <a:rPr lang="en-GB" sz="1600" b="1" dirty="0">
                <a:latin typeface="Arial Narrow" panose="020B0606020202030204" pitchFamily="34" charset="0"/>
              </a:rPr>
              <a:t>); // JS string literal encoding</a:t>
            </a:r>
            <a:r>
              <a:rPr lang="en-GB" sz="1800" b="1" dirty="0">
                <a:latin typeface="Arial Narrow" panose="020B0606020202030204" pitchFamily="34" charset="0"/>
              </a:rPr>
              <a:t> </a:t>
            </a:r>
            <a:r>
              <a:rPr lang="en-GB" sz="1600" b="1" dirty="0">
                <a:latin typeface="Arial Narrow" panose="020B060602020203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00" b="1" dirty="0">
                <a:latin typeface="Arial Narrow" panose="020B0606020202030204" pitchFamily="34" charset="0"/>
              </a:rPr>
              <a:t>    </a:t>
            </a:r>
            <a:r>
              <a:rPr lang="en-GB" sz="1600" b="1" dirty="0" err="1">
                <a:latin typeface="Arial Narrow" panose="020B0606020202030204" pitchFamily="34" charset="0"/>
              </a:rPr>
              <a:t>elem.innerHTML</a:t>
            </a:r>
            <a:r>
              <a:rPr lang="en-GB" sz="1600" b="1" dirty="0">
                <a:latin typeface="Arial Narrow" panose="020B0606020202030204" pitchFamily="34" charset="0"/>
              </a:rPr>
              <a:t> =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&lt;a onclick=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"</a:t>
            </a:r>
            <a:r>
              <a:rPr lang="en-GB" sz="1600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createAlbum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(\'</a:t>
            </a:r>
            <a:r>
              <a:rPr lang="en-GB" sz="1600" b="1" dirty="0">
                <a:latin typeface="Arial Narrow" panose="020B0606020202030204" pitchFamily="34" charset="0"/>
              </a:rPr>
              <a:t>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 err="1">
                <a:solidFill>
                  <a:srgbClr val="7030A0"/>
                </a:solidFill>
                <a:latin typeface="Arial Narrow" panose="020B0606020202030204" pitchFamily="34" charset="0"/>
              </a:rPr>
              <a:t>jsEscapedName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\')"</a:t>
            </a:r>
            <a:r>
              <a:rPr lang="en-GB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&gt;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escapedName</a:t>
            </a:r>
            <a:r>
              <a:rPr lang="en-GB" sz="1600" b="1" dirty="0">
                <a:latin typeface="Arial Narrow" panose="020B0606020202030204" pitchFamily="34" charset="0"/>
              </a:rPr>
              <a:t> + 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&lt;/a&gt;</a:t>
            </a:r>
            <a:r>
              <a:rPr lang="en-GB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00" b="1" dirty="0">
                <a:latin typeface="Arial Narrow" panose="020B0606020202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sz="907" b="1" dirty="0">
                <a:latin typeface="Arial Narrow" panose="020B0606020202030204" pitchFamily="34" charset="0"/>
              </a:rPr>
              <a:t> </a:t>
            </a:r>
            <a:endParaRPr lang="en-GB" sz="1600" b="1" dirty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buNone/>
              <a:defRPr/>
            </a:pPr>
            <a:endParaRPr lang="en-GB" sz="907" b="1" dirty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33" dirty="0"/>
              <a:t>Attack: enter malicious name </a:t>
            </a:r>
            <a:r>
              <a:rPr lang="en-GB" sz="1633" b="1" dirty="0">
                <a:latin typeface="Arial Narrow" panose="020B0606020202030204" pitchFamily="34" charset="0"/>
              </a:rPr>
              <a:t>       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');</a:t>
            </a:r>
            <a:r>
              <a:rPr lang="en-GB" sz="1633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attackScript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();//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33" dirty="0"/>
              <a:t>HTML-escaped this becomes        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&amp;#39;);</a:t>
            </a:r>
            <a:r>
              <a:rPr lang="en-GB" sz="1633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attackScript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();//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33" dirty="0"/>
              <a:t>JS-escaped this remains                 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&amp;#39;);</a:t>
            </a:r>
            <a:r>
              <a:rPr lang="en-GB" sz="1633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attackScript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();//</a:t>
            </a:r>
          </a:p>
          <a:p>
            <a:pPr marL="0" indent="0">
              <a:buNone/>
              <a:defRPr/>
            </a:pPr>
            <a:r>
              <a:rPr lang="en-US" sz="1633" dirty="0"/>
              <a:t>So</a:t>
            </a:r>
            <a:r>
              <a:rPr lang="en-US" sz="1633" b="1" dirty="0">
                <a:latin typeface="Arial Narrow" panose="020B0606020202030204" pitchFamily="34" charset="0"/>
              </a:rPr>
              <a:t> </a:t>
            </a:r>
            <a:r>
              <a:rPr lang="en-US" sz="1633" b="1" dirty="0" err="1">
                <a:latin typeface="Arial Narrow" panose="020B0606020202030204" pitchFamily="34" charset="0"/>
              </a:rPr>
              <a:t>innerHTML</a:t>
            </a:r>
            <a:r>
              <a:rPr lang="en-US" sz="1633" b="1" dirty="0">
                <a:latin typeface="Arial Narrow" panose="020B0606020202030204" pitchFamily="34" charset="0"/>
              </a:rPr>
              <a:t> </a:t>
            </a:r>
            <a:r>
              <a:rPr lang="en-US" sz="1633" dirty="0"/>
              <a:t>becomes</a:t>
            </a:r>
            <a:r>
              <a:rPr lang="en-US" sz="1633" b="1" dirty="0">
                <a:latin typeface="Arial Narrow" panose="020B0606020202030204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sz="1633" b="1" dirty="0">
                <a:latin typeface="Arial Narrow" panose="020B0606020202030204" pitchFamily="34" charset="0"/>
              </a:rPr>
              <a:t>                 &lt;a </a:t>
            </a:r>
            <a:r>
              <a:rPr lang="en-US" sz="1633" b="1" dirty="0" err="1">
                <a:latin typeface="Arial Narrow" panose="020B0606020202030204" pitchFamily="34" charset="0"/>
              </a:rPr>
              <a:t>onclick</a:t>
            </a:r>
            <a:r>
              <a:rPr lang="en-US" sz="1633" b="1" dirty="0">
                <a:latin typeface="Arial Narrow" panose="020B0606020202030204" pitchFamily="34" charset="0"/>
              </a:rPr>
              <a:t>= </a:t>
            </a:r>
            <a:r>
              <a:rPr lang="en-US" sz="1633" b="1" dirty="0">
                <a:solidFill>
                  <a:schemeClr val="accent2"/>
                </a:solidFill>
                <a:latin typeface="Arial Narrow" panose="020B0606020202030204" pitchFamily="34" charset="0"/>
              </a:rPr>
              <a:t>"</a:t>
            </a:r>
            <a:r>
              <a:rPr lang="en-US" sz="1633" b="1" dirty="0" err="1">
                <a:solidFill>
                  <a:schemeClr val="accent2"/>
                </a:solidFill>
                <a:latin typeface="Arial Narrow" panose="020B0606020202030204" pitchFamily="34" charset="0"/>
              </a:rPr>
              <a:t>createAlbum</a:t>
            </a:r>
            <a:r>
              <a:rPr lang="en-US" sz="1633" b="1" dirty="0">
                <a:solidFill>
                  <a:schemeClr val="accent2"/>
                </a:solidFill>
                <a:latin typeface="Arial Narrow" panose="020B0606020202030204" pitchFamily="34" charset="0"/>
              </a:rPr>
              <a:t>(' </a:t>
            </a:r>
            <a:r>
              <a:rPr lang="en-US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&amp;#39;);</a:t>
            </a:r>
            <a:r>
              <a:rPr lang="en-US" sz="1633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attackScript</a:t>
            </a:r>
            <a:r>
              <a:rPr lang="en-US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();// </a:t>
            </a:r>
            <a:r>
              <a:rPr lang="en-US" sz="1633" b="1" dirty="0">
                <a:solidFill>
                  <a:schemeClr val="accent2"/>
                </a:solidFill>
                <a:latin typeface="Arial Narrow" panose="020B0606020202030204" pitchFamily="34" charset="0"/>
              </a:rPr>
              <a:t>')"&gt;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&amp;#39;);</a:t>
            </a:r>
            <a:r>
              <a:rPr lang="en-GB" sz="1633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attackScript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();//</a:t>
            </a:r>
            <a:r>
              <a:rPr lang="en-GB" sz="1633" b="1" dirty="0">
                <a:latin typeface="Arial Narrow" panose="020B0606020202030204" pitchFamily="34" charset="0"/>
              </a:rPr>
              <a:t>&lt;/a&gt;</a:t>
            </a:r>
          </a:p>
          <a:p>
            <a:pPr marL="0" indent="0">
              <a:buNone/>
              <a:defRPr/>
            </a:pPr>
            <a:r>
              <a:rPr lang="en-GB" sz="1633" dirty="0"/>
              <a:t>The browser </a:t>
            </a:r>
            <a:r>
              <a:rPr lang="en-GB" sz="1633" dirty="0">
                <a:solidFill>
                  <a:schemeClr val="tx1"/>
                </a:solidFill>
              </a:rPr>
              <a:t>HTML-</a:t>
            </a:r>
            <a:r>
              <a:rPr lang="en-GB" sz="1633" i="1" dirty="0" err="1">
                <a:solidFill>
                  <a:schemeClr val="tx1"/>
                </a:solidFill>
              </a:rPr>
              <a:t>unescapes</a:t>
            </a:r>
            <a:r>
              <a:rPr lang="en-GB" sz="1633" dirty="0">
                <a:solidFill>
                  <a:schemeClr val="tx1"/>
                </a:solidFill>
              </a:rPr>
              <a:t> value of </a:t>
            </a:r>
            <a:r>
              <a:rPr lang="en-GB" sz="1633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onclick</a:t>
            </a:r>
            <a:r>
              <a:rPr lang="en-GB" sz="1633" dirty="0">
                <a:solidFill>
                  <a:schemeClr val="tx1"/>
                </a:solidFill>
              </a:rPr>
              <a:t> attribute </a:t>
            </a:r>
            <a:r>
              <a:rPr lang="en-GB" sz="1633" dirty="0"/>
              <a:t>before evaluation as JS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33" b="1" dirty="0">
                <a:latin typeface="Arial Narrow" panose="020B0606020202030204" pitchFamily="34" charset="0"/>
              </a:rPr>
              <a:t>                                       </a:t>
            </a:r>
            <a:r>
              <a:rPr lang="en-GB" sz="1633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createAlbum</a:t>
            </a:r>
            <a:r>
              <a:rPr lang="en-GB" sz="1633" b="1" dirty="0">
                <a:solidFill>
                  <a:schemeClr val="tx1"/>
                </a:solidFill>
                <a:latin typeface="Arial Narrow" panose="020B0606020202030204" pitchFamily="34" charset="0"/>
              </a:rPr>
              <a:t>(' </a:t>
            </a:r>
            <a:r>
              <a:rPr lang="en-GB" sz="1633" b="1" dirty="0">
                <a:solidFill>
                  <a:srgbClr val="FF0000"/>
                </a:solidFill>
                <a:latin typeface="Arial Narrow" panose="020B0606020202030204" pitchFamily="34" charset="0"/>
              </a:rPr>
              <a:t>'</a:t>
            </a:r>
            <a:r>
              <a:rPr lang="en-GB" sz="1633" b="1" dirty="0">
                <a:latin typeface="Arial Narrow" panose="020B0606020202030204" pitchFamily="34" charset="0"/>
              </a:rPr>
              <a:t>);</a:t>
            </a:r>
            <a:r>
              <a:rPr lang="en-GB" sz="1633" b="1" dirty="0" err="1">
                <a:latin typeface="Arial Narrow" panose="020B0606020202030204" pitchFamily="34" charset="0"/>
              </a:rPr>
              <a:t>attackScript</a:t>
            </a:r>
            <a:r>
              <a:rPr lang="en-GB" sz="1633" b="1" dirty="0">
                <a:latin typeface="Arial Narrow" panose="020B0606020202030204" pitchFamily="34" charset="0"/>
              </a:rPr>
              <a:t>();//')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sz="1633" dirty="0"/>
              <a:t>so</a:t>
            </a:r>
            <a:r>
              <a:rPr lang="en-GB" sz="1633" b="1" dirty="0">
                <a:latin typeface="Arial Narrow" panose="020B0606020202030204" pitchFamily="34" charset="0"/>
              </a:rPr>
              <a:t> </a:t>
            </a:r>
            <a:r>
              <a:rPr lang="en-GB" sz="1633" b="1" dirty="0" err="1">
                <a:latin typeface="Arial Narrow" panose="020B0606020202030204" pitchFamily="34" charset="0"/>
              </a:rPr>
              <a:t>attackScript</a:t>
            </a:r>
            <a:r>
              <a:rPr lang="en-GB" sz="1633" b="1" dirty="0">
                <a:latin typeface="Arial Narrow" panose="020B0606020202030204" pitchFamily="34" charset="0"/>
              </a:rPr>
              <a:t>();  </a:t>
            </a:r>
            <a:r>
              <a:rPr lang="en-GB" sz="1633" dirty="0"/>
              <a:t>will be executed</a:t>
            </a:r>
            <a:endParaRPr lang="en-GB" sz="1633" b="1" dirty="0">
              <a:latin typeface="Arial Narrow" panose="020B0606020202030204" pitchFamily="34" charset="0"/>
            </a:endParaRPr>
          </a:p>
        </p:txBody>
      </p:sp>
      <p:sp>
        <p:nvSpPr>
          <p:cNvPr id="71684" name="Tijdelijke aanduiding voor dianummer 3">
            <a:extLst>
              <a:ext uri="{FF2B5EF4-FFF2-40B4-BE49-F238E27FC236}">
                <a16:creationId xmlns:a16="http://schemas.microsoft.com/office/drawing/2014/main" id="{54CE8487-0EC1-7FCC-F878-1894E23935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B4BC0E51-D315-45F1-A16A-CE3CC1D417D6}" type="slidenum">
              <a:rPr lang="en-GB" altLang="nl-NL"/>
              <a:pPr/>
              <a:t>6</a:t>
            </a:fld>
            <a:endParaRPr lang="en-GB" altLang="nl-NL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5A4A0E4-DBAD-0A0F-FA0A-91200DE8A75F}"/>
              </a:ext>
            </a:extLst>
          </p:cNvPr>
          <p:cNvSpPr txBox="1"/>
          <p:nvPr/>
        </p:nvSpPr>
        <p:spPr>
          <a:xfrm>
            <a:off x="2195736" y="5704715"/>
            <a:ext cx="636866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[Example from Christoph Kern, Securing the Tangled Web, CACM 2014]</a:t>
            </a:r>
          </a:p>
        </p:txBody>
      </p:sp>
    </p:spTree>
    <p:extLst>
      <p:ext uri="{BB962C8B-B14F-4D97-AF65-F5344CB8AC3E}">
        <p14:creationId xmlns:p14="http://schemas.microsoft.com/office/powerpoint/2010/main" val="387139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el 1">
            <a:extLst>
              <a:ext uri="{FF2B5EF4-FFF2-40B4-BE49-F238E27FC236}">
                <a16:creationId xmlns:a16="http://schemas.microsoft.com/office/drawing/2014/main" id="{B56A5489-B309-33DF-201A-ECA49878C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/>
              <a:t>Preventing DOM-based XSS</a:t>
            </a:r>
            <a:endParaRPr lang="en-GB" altLang="en-US" sz="2400" dirty="0"/>
          </a:p>
        </p:txBody>
      </p:sp>
      <p:sp>
        <p:nvSpPr>
          <p:cNvPr id="21507" name="Tijdelijke aanduiding voor inhoud 2">
            <a:extLst>
              <a:ext uri="{FF2B5EF4-FFF2-40B4-BE49-F238E27FC236}">
                <a16:creationId xmlns:a16="http://schemas.microsoft.com/office/drawing/2014/main" id="{8A3E58C3-ADAA-1653-983B-AB29B53B9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24745"/>
            <a:ext cx="7761288" cy="496014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  <a:defRPr/>
            </a:pPr>
            <a:r>
              <a:rPr lang="en-GB" altLang="en-US" sz="1800" dirty="0"/>
              <a:t>Moral of the story: writing JavaScript code that properly validates and encodes user input is hard!</a:t>
            </a:r>
          </a:p>
          <a:p>
            <a:pPr marL="400050" lvl="1" indent="0">
              <a:lnSpc>
                <a:spcPct val="100000"/>
              </a:lnSpc>
              <a:buNone/>
              <a:defRPr/>
            </a:pPr>
            <a:r>
              <a:rPr lang="en-GB" altLang="en-US" sz="1800" dirty="0"/>
              <a:t>Modern web pages use a </a:t>
            </a:r>
            <a:r>
              <a:rPr lang="en-GB" altLang="en-US" sz="1800" i="1" dirty="0"/>
              <a:t>LOT </a:t>
            </a:r>
            <a:r>
              <a:rPr lang="en-GB" altLang="en-US" sz="1800" dirty="0"/>
              <a:t> of client side JS code, using large libraries, to provide fancy webpages</a:t>
            </a:r>
          </a:p>
          <a:p>
            <a:pPr marL="400050" lvl="1" indent="0">
              <a:lnSpc>
                <a:spcPct val="100000"/>
              </a:lnSpc>
              <a:buNone/>
              <a:defRPr/>
            </a:pPr>
            <a:r>
              <a:rPr lang="en-GB" altLang="en-US" sz="1600" dirty="0"/>
              <a:t> </a:t>
            </a:r>
            <a:endParaRPr lang="en-GB" altLang="en-US" sz="1800" dirty="0"/>
          </a:p>
          <a:p>
            <a:pPr marL="0" indent="0">
              <a:lnSpc>
                <a:spcPct val="100000"/>
              </a:lnSpc>
              <a:buNone/>
              <a:defRPr/>
            </a:pPr>
            <a:endParaRPr lang="en-GB" altLang="en-US" sz="1800" dirty="0"/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altLang="en-US" sz="1800" dirty="0"/>
              <a:t>The DOM API methods take </a:t>
            </a:r>
            <a:r>
              <a:rPr lang="en-GB" altLang="en-US" sz="1800" dirty="0">
                <a:solidFill>
                  <a:srgbClr val="FF0000"/>
                </a:solidFill>
              </a:rPr>
              <a:t>strings</a:t>
            </a:r>
            <a:r>
              <a:rPr lang="en-GB" altLang="en-US" sz="1800" dirty="0"/>
              <a:t> as arguments, but for these strings it is hard to trace  </a:t>
            </a:r>
          </a:p>
          <a:p>
            <a:pPr>
              <a:lnSpc>
                <a:spcPct val="100000"/>
              </a:lnSpc>
              <a:defRPr/>
            </a:pPr>
            <a:r>
              <a:rPr lang="en-GB" altLang="en-US" sz="1800" dirty="0">
                <a:solidFill>
                  <a:srgbClr val="339933"/>
                </a:solidFill>
              </a:rPr>
              <a:t>where they come from? (are they user input?) </a:t>
            </a:r>
          </a:p>
          <a:p>
            <a:pPr>
              <a:lnSpc>
                <a:spcPct val="100000"/>
              </a:lnSpc>
              <a:defRPr/>
            </a:pPr>
            <a:r>
              <a:rPr lang="en-GB" altLang="en-US" sz="1800" dirty="0">
                <a:solidFill>
                  <a:srgbClr val="339933"/>
                </a:solidFill>
              </a:rPr>
              <a:t>have they been validated? if so, how exactly? </a:t>
            </a:r>
          </a:p>
          <a:p>
            <a:pPr>
              <a:lnSpc>
                <a:spcPct val="100000"/>
              </a:lnSpc>
              <a:defRPr/>
            </a:pPr>
            <a:r>
              <a:rPr lang="en-GB" altLang="en-US" sz="1800" dirty="0">
                <a:solidFill>
                  <a:srgbClr val="339933"/>
                </a:solidFill>
              </a:rPr>
              <a:t>have been encoded? and if so, how exactly?</a:t>
            </a:r>
          </a:p>
          <a:p>
            <a:pPr marL="0" indent="0">
              <a:lnSpc>
                <a:spcPct val="100000"/>
              </a:lnSpc>
              <a:buNone/>
              <a:defRPr/>
            </a:pPr>
            <a:endParaRPr lang="en-GB" altLang="en-US" sz="1800" dirty="0"/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Here we can use the safe builder approach!</a:t>
            </a:r>
          </a:p>
          <a:p>
            <a:pPr>
              <a:lnSpc>
                <a:spcPct val="100000"/>
              </a:lnSpc>
              <a:defRPr/>
            </a:pPr>
            <a:endParaRPr lang="en-GB" altLang="en-US" sz="1800" dirty="0"/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 </a:t>
            </a:r>
            <a:endParaRPr lang="en-GB" altLang="en-US" sz="1451" dirty="0"/>
          </a:p>
        </p:txBody>
      </p:sp>
      <p:sp>
        <p:nvSpPr>
          <p:cNvPr id="74756" name="Tijdelijke aanduiding voor dianummer 3">
            <a:extLst>
              <a:ext uri="{FF2B5EF4-FFF2-40B4-BE49-F238E27FC236}">
                <a16:creationId xmlns:a16="http://schemas.microsoft.com/office/drawing/2014/main" id="{83E24935-90B6-7657-E4A7-CFD4BCD76A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C6D31DAA-3625-4737-8B21-01FD7D1D5F15}" type="slidenum">
              <a:rPr lang="en-US" altLang="nl-NL">
                <a:ea typeface="DejaVu Sans"/>
                <a:cs typeface="DejaVu Sans"/>
              </a:rPr>
              <a:pPr/>
              <a:t>7</a:t>
            </a:fld>
            <a:endParaRPr lang="en-US" altLang="nl-NL">
              <a:ea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el 1">
            <a:extLst>
              <a:ext uri="{FF2B5EF4-FFF2-40B4-BE49-F238E27FC236}">
                <a16:creationId xmlns:a16="http://schemas.microsoft.com/office/drawing/2014/main" id="{B56A5489-B309-33DF-201A-ECA49878C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6225"/>
            <a:ext cx="7761288" cy="845345"/>
          </a:xfrm>
        </p:spPr>
        <p:txBody>
          <a:bodyPr/>
          <a:lstStyle/>
          <a:p>
            <a:r>
              <a:rPr lang="da-DK" altLang="en-US" sz="2400" dirty="0"/>
              <a:t> API hardening for the DOM API </a:t>
            </a:r>
            <a:r>
              <a:rPr lang="da-DK" altLang="en-US" sz="2000" dirty="0"/>
              <a:t>(aka Trusted Types)</a:t>
            </a:r>
            <a:endParaRPr lang="en-GB" altLang="en-US" sz="2400" dirty="0"/>
          </a:p>
        </p:txBody>
      </p:sp>
      <p:sp>
        <p:nvSpPr>
          <p:cNvPr id="21507" name="Tijdelijke aanduiding voor inhoud 2">
            <a:extLst>
              <a:ext uri="{FF2B5EF4-FFF2-40B4-BE49-F238E27FC236}">
                <a16:creationId xmlns:a16="http://schemas.microsoft.com/office/drawing/2014/main" id="{8A3E58C3-ADAA-1653-983B-AB29B53B9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24745"/>
            <a:ext cx="7918648" cy="496014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  <a:defRPr/>
            </a:pPr>
            <a:r>
              <a:rPr lang="en-GB" altLang="en-US" sz="1800" dirty="0">
                <a:solidFill>
                  <a:schemeClr val="accent2"/>
                </a:solidFill>
              </a:rPr>
              <a:t>Safe builder approach </a:t>
            </a:r>
            <a:r>
              <a:rPr lang="en-GB" altLang="en-US" sz="1800" dirty="0">
                <a:solidFill>
                  <a:schemeClr val="tx1"/>
                </a:solidFill>
              </a:rPr>
              <a:t>for JavaScript &amp; DOM API</a:t>
            </a:r>
          </a:p>
          <a:p>
            <a:pPr>
              <a:lnSpc>
                <a:spcPct val="100000"/>
              </a:lnSpc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use TypeScript rather than JavaScript</a:t>
            </a:r>
          </a:p>
          <a:p>
            <a:pPr>
              <a:lnSpc>
                <a:spcPct val="100000"/>
              </a:lnSpc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use  different types instead of just </a:t>
            </a:r>
            <a:r>
              <a:rPr lang="en-GB" altLang="en-US" sz="1800" b="1" dirty="0">
                <a:solidFill>
                  <a:srgbClr val="FF0000"/>
                </a:solidFill>
                <a:latin typeface="Arial Narrow" panose="020B0606020202030204" pitchFamily="34" charset="0"/>
              </a:rPr>
              <a:t>String</a:t>
            </a:r>
            <a:r>
              <a:rPr lang="en-GB" altLang="en-US" sz="1800" dirty="0">
                <a:solidFill>
                  <a:schemeClr val="tx1"/>
                </a:solidFill>
              </a:rPr>
              <a:t>,                                                   </a:t>
            </a:r>
            <a:r>
              <a:rPr lang="en-GB" altLang="en-US" sz="1600" dirty="0">
                <a:solidFill>
                  <a:schemeClr val="tx1"/>
                </a:solidFill>
              </a:rPr>
              <a:t>e.g. </a:t>
            </a:r>
            <a:r>
              <a:rPr lang="en-GB" altLang="en-US" sz="1800" b="1" dirty="0" err="1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TrustedHtml</a:t>
            </a:r>
            <a:r>
              <a:rPr lang="en-GB" altLang="en-US" sz="1800" b="1" dirty="0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, </a:t>
            </a:r>
            <a:r>
              <a:rPr lang="en-GB" altLang="en-US" sz="1800" b="1" dirty="0" err="1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TrustedJavaScript</a:t>
            </a:r>
            <a:r>
              <a:rPr lang="en-GB" altLang="en-US" sz="1800" b="1" dirty="0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, </a:t>
            </a:r>
            <a:r>
              <a:rPr lang="en-GB" altLang="en-US" sz="1800" b="1" dirty="0" err="1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TrustedUrl</a:t>
            </a:r>
            <a:r>
              <a:rPr lang="en-GB" altLang="en-US" sz="1800" b="1" dirty="0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, </a:t>
            </a:r>
            <a:r>
              <a:rPr lang="en-GB" altLang="en-US" sz="1800" b="1" dirty="0" err="1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TrustedScriptUrl</a:t>
            </a:r>
            <a:r>
              <a:rPr lang="en-GB" altLang="en-US" sz="1800" b="1" dirty="0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 …</a:t>
            </a:r>
            <a:endParaRPr lang="en-GB" altLang="en-US" sz="18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replace string-based DOM API with new typed API where operations  take the right 'safe' type as parameter</a:t>
            </a:r>
          </a:p>
          <a:p>
            <a:pPr lvl="1">
              <a:lnSpc>
                <a:spcPct val="100000"/>
              </a:lnSpc>
              <a:defRPr/>
            </a:pPr>
            <a:r>
              <a:rPr lang="en-GB" altLang="en-US" sz="1800" dirty="0" err="1">
                <a:solidFill>
                  <a:schemeClr val="tx1"/>
                </a:solidFill>
              </a:rPr>
              <a:t>eg</a:t>
            </a:r>
            <a:r>
              <a:rPr lang="en-GB" altLang="en-US" sz="1800" dirty="0">
                <a:solidFill>
                  <a:schemeClr val="tx1"/>
                </a:solidFill>
              </a:rPr>
              <a:t> </a:t>
            </a:r>
            <a:r>
              <a:rPr lang="en-GB" altLang="nl-NL" sz="1800" b="1" dirty="0">
                <a:solidFill>
                  <a:srgbClr val="7030A0"/>
                </a:solidFill>
                <a:latin typeface="Arial Narrow" panose="020B0606020202030204" pitchFamily="34" charset="0"/>
              </a:rPr>
              <a:t> </a:t>
            </a:r>
            <a:r>
              <a:rPr lang="en-GB" altLang="nl-NL" sz="1800" b="1" dirty="0" err="1">
                <a:solidFill>
                  <a:schemeClr val="tx2"/>
                </a:solidFill>
                <a:latin typeface="Arial Narrow" panose="020B0606020202030204" pitchFamily="34" charset="0"/>
              </a:rPr>
              <a:t>innerHTML</a:t>
            </a:r>
            <a:r>
              <a:rPr lang="en-GB" altLang="nl-NL" sz="1800" b="1" dirty="0">
                <a:solidFill>
                  <a:srgbClr val="7030A0"/>
                </a:solidFill>
                <a:latin typeface="Arial Narrow" panose="020B0606020202030204" pitchFamily="34" charset="0"/>
              </a:rPr>
              <a:t> </a:t>
            </a:r>
            <a:r>
              <a:rPr lang="en-GB" altLang="en-US" sz="1800" dirty="0">
                <a:solidFill>
                  <a:schemeClr val="tx2"/>
                </a:solidFill>
                <a:cs typeface="Courier New" panose="02070309020205020404" pitchFamily="49" charset="0"/>
              </a:rPr>
              <a:t>takes </a:t>
            </a:r>
            <a:r>
              <a:rPr lang="en-GB" altLang="en-US" sz="1800" b="1" dirty="0" err="1">
                <a:solidFill>
                  <a:srgbClr val="0099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TrustedHtml</a:t>
            </a:r>
            <a:r>
              <a:rPr lang="en-GB" altLang="en-US" sz="1800" dirty="0">
                <a:solidFill>
                  <a:schemeClr val="tx2"/>
                </a:solidFill>
                <a:cs typeface="Courier New" panose="02070309020205020404" pitchFamily="49" charset="0"/>
              </a:rPr>
              <a:t> instead of a </a:t>
            </a:r>
            <a:r>
              <a:rPr lang="en-GB" altLang="en-US" sz="1800" b="1" dirty="0">
                <a:solidFill>
                  <a:srgbClr val="FF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String</a:t>
            </a:r>
          </a:p>
          <a:p>
            <a:pPr>
              <a:lnSpc>
                <a:spcPct val="100000"/>
              </a:lnSpc>
              <a:defRPr/>
            </a:pPr>
            <a:endParaRPr lang="en-GB" altLang="en-US" sz="1800" dirty="0"/>
          </a:p>
          <a:p>
            <a:pPr marL="300426" indent="-285750">
              <a:lnSpc>
                <a:spcPct val="100000"/>
              </a:lnSpc>
              <a:defRPr/>
            </a:pPr>
            <a:r>
              <a:rPr lang="en-GB" altLang="en-US" sz="1800" dirty="0"/>
              <a:t>Typing guarantees proper escaping &amp; validation </a:t>
            </a:r>
            <a:r>
              <a:rPr lang="en-GB" altLang="en-US" sz="1800" b="1" dirty="0">
                <a:sym typeface="Wingdings" panose="05000000000000000000" pitchFamily="2" charset="2"/>
              </a:rPr>
              <a:t></a:t>
            </a:r>
          </a:p>
          <a:p>
            <a:pPr marL="700476" lvl="1">
              <a:lnSpc>
                <a:spcPct val="100000"/>
              </a:lnSpc>
              <a:defRPr/>
            </a:pPr>
            <a:r>
              <a:rPr lang="en-GB" altLang="en-US" sz="1600" dirty="0">
                <a:sym typeface="Wingdings" panose="05000000000000000000" pitchFamily="2" charset="2"/>
              </a:rPr>
              <a:t>This is checked statically</a:t>
            </a:r>
          </a:p>
          <a:p>
            <a:pPr marL="300426" indent="-285750">
              <a:lnSpc>
                <a:spcPct val="100000"/>
              </a:lnSpc>
              <a:defRPr/>
            </a:pPr>
            <a:r>
              <a:rPr lang="en-GB" altLang="en-US" sz="1800" dirty="0">
                <a:sym typeface="Wingdings" panose="05000000000000000000" pitchFamily="2" charset="2"/>
              </a:rPr>
              <a:t>DOM API must be replaced &amp; all JS code needs to be rewritten </a:t>
            </a:r>
            <a:r>
              <a:rPr lang="en-GB" altLang="en-US" sz="1800" b="1" dirty="0">
                <a:sym typeface="Wingdings" panose="05000000000000000000" pitchFamily="2" charset="2"/>
              </a:rPr>
              <a:t></a:t>
            </a:r>
          </a:p>
          <a:p>
            <a:pPr marL="14676" indent="0">
              <a:lnSpc>
                <a:spcPct val="100000"/>
              </a:lnSpc>
              <a:buNone/>
              <a:defRPr/>
            </a:pPr>
            <a:r>
              <a:rPr lang="en-GB" altLang="en-US" sz="1800" dirty="0">
                <a:sym typeface="Wingdings" panose="05000000000000000000" pitchFamily="2" charset="2"/>
              </a:rPr>
              <a:t>           </a:t>
            </a:r>
            <a:r>
              <a:rPr lang="en-GB" altLang="en-US" sz="1600" dirty="0">
                <a:sym typeface="Wingdings" panose="05000000000000000000" pitchFamily="2" charset="2"/>
              </a:rPr>
              <a:t>but ... this can be done incrementally, using old &amp; new APIs side by side</a:t>
            </a:r>
            <a:endParaRPr lang="en-GB" altLang="en-US" sz="1800" dirty="0"/>
          </a:p>
          <a:p>
            <a:pPr marL="51841" indent="0">
              <a:lnSpc>
                <a:spcPct val="100000"/>
              </a:lnSpc>
              <a:buNone/>
              <a:defRPr/>
            </a:pPr>
            <a:endParaRPr lang="en-GB" altLang="en-US" sz="1600" dirty="0">
              <a:solidFill>
                <a:schemeClr val="tx1"/>
              </a:solidFill>
            </a:endParaRPr>
          </a:p>
          <a:p>
            <a:pPr marL="51841" indent="0">
              <a:lnSpc>
                <a:spcPct val="100000"/>
              </a:lnSpc>
              <a:buNone/>
              <a:defRPr/>
            </a:pPr>
            <a:r>
              <a:rPr lang="en-GB" altLang="en-US" sz="1200" dirty="0">
                <a:solidFill>
                  <a:schemeClr val="tx1"/>
                </a:solidFill>
              </a:rPr>
              <a:t>[</a:t>
            </a:r>
            <a:r>
              <a:rPr lang="en-US" sz="1200" dirty="0">
                <a:solidFill>
                  <a:schemeClr val="tx1"/>
                </a:solidFill>
              </a:rPr>
              <a:t>https://github.com/WICG/trusted-types] </a:t>
            </a:r>
          </a:p>
          <a:p>
            <a:pPr marL="51841" indent="0">
              <a:lnSpc>
                <a:spcPct val="100000"/>
              </a:lnSpc>
              <a:buNone/>
              <a:defRPr/>
            </a:pPr>
            <a:r>
              <a:rPr lang="en-GB" altLang="en-US" sz="1200" dirty="0"/>
              <a:t>[Released as a Chrome browser feature in 2019</a:t>
            </a:r>
          </a:p>
          <a:p>
            <a:pPr marL="414726" lvl="1" indent="0">
              <a:lnSpc>
                <a:spcPct val="100000"/>
              </a:lnSpc>
              <a:buNone/>
              <a:defRPr/>
            </a:pPr>
            <a:r>
              <a:rPr lang="en-GB" altLang="en-US" sz="1200" dirty="0"/>
              <a:t>    https://developers.google.com/web/updates/2019/02/trusted-types]              </a:t>
            </a:r>
          </a:p>
        </p:txBody>
      </p:sp>
      <p:sp>
        <p:nvSpPr>
          <p:cNvPr id="74756" name="Tijdelijke aanduiding voor dianummer 3">
            <a:extLst>
              <a:ext uri="{FF2B5EF4-FFF2-40B4-BE49-F238E27FC236}">
                <a16:creationId xmlns:a16="http://schemas.microsoft.com/office/drawing/2014/main" id="{83E24935-90B6-7657-E4A7-CFD4BCD76A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C6D31DAA-3625-4737-8B21-01FD7D1D5F15}" type="slidenum">
              <a:rPr lang="en-US" altLang="nl-NL">
                <a:ea typeface="DejaVu Sans"/>
                <a:cs typeface="DejaVu Sans"/>
              </a:rPr>
              <a:pPr/>
              <a:t>8</a:t>
            </a:fld>
            <a:endParaRPr lang="en-US" altLang="nl-NL"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403874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el 1">
            <a:extLst>
              <a:ext uri="{FF2B5EF4-FFF2-40B4-BE49-F238E27FC236}">
                <a16:creationId xmlns:a16="http://schemas.microsoft.com/office/drawing/2014/main" id="{B56A5489-B309-33DF-201A-ECA49878C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dirty="0"/>
              <a:t> Custom tweaks </a:t>
            </a:r>
            <a:r>
              <a:rPr lang="da-DK" altLang="en-US" sz="2400" dirty="0"/>
              <a:t>  </a:t>
            </a:r>
            <a:endParaRPr lang="en-GB" altLang="en-US" sz="2400" dirty="0"/>
          </a:p>
        </p:txBody>
      </p:sp>
      <p:sp>
        <p:nvSpPr>
          <p:cNvPr id="21507" name="Tijdelijke aanduiding voor inhoud 2">
            <a:extLst>
              <a:ext uri="{FF2B5EF4-FFF2-40B4-BE49-F238E27FC236}">
                <a16:creationId xmlns:a16="http://schemas.microsoft.com/office/drawing/2014/main" id="{8A3E58C3-ADAA-1653-983B-AB29B53B9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The Trusted Types / API hardening approach can be customised/extended to specific application: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endParaRPr lang="en-GB" altLang="en-US" sz="16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For example, Brightspace allows a restricted set of HTML tags in forum postings.        </a:t>
            </a: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GB" altLang="en-US" sz="1600" dirty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</a:t>
            </a:r>
            <a:r>
              <a:rPr lang="en-GB" altLang="en-US" sz="1800" dirty="0">
                <a:solidFill>
                  <a:schemeClr val="tx1"/>
                </a:solidFill>
              </a:rPr>
              <a:t>To do this we would introduce 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introduce a custom type, </a:t>
            </a:r>
            <a:r>
              <a:rPr lang="en-GB" altLang="en-US" sz="18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SafeForumPosting</a:t>
            </a:r>
            <a:r>
              <a:rPr lang="en-GB" altLang="en-US" sz="1800" dirty="0">
                <a:solidFill>
                  <a:schemeClr val="tx1"/>
                </a:solidFill>
              </a:rPr>
              <a:t> 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specify which functions require input of this type  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en-GB" altLang="en-US" sz="1800" dirty="0">
                <a:solidFill>
                  <a:schemeClr val="tx1"/>
                </a:solidFill>
              </a:rPr>
              <a:t>define custom operations to generate data of this type,         with built-in validation and/or encoding. </a:t>
            </a:r>
            <a:br>
              <a:rPr lang="en-GB" altLang="en-US" sz="1800" dirty="0">
                <a:solidFill>
                  <a:schemeClr val="tx1"/>
                </a:solidFill>
              </a:rPr>
            </a:br>
            <a:r>
              <a:rPr lang="en-GB" altLang="en-US" sz="1800" dirty="0">
                <a:solidFill>
                  <a:schemeClr val="tx1"/>
                </a:solidFill>
              </a:rPr>
              <a:t>This code should be rigorously reviewed to make sure it is bullet-proof!</a:t>
            </a:r>
          </a:p>
          <a:p>
            <a:pPr marL="0" indent="0">
              <a:lnSpc>
                <a:spcPct val="100000"/>
              </a:lnSpc>
              <a:buNone/>
              <a:defRPr/>
            </a:pPr>
            <a:endParaRPr lang="en-GB" altLang="en-US" sz="180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defRPr/>
            </a:pPr>
            <a:endParaRPr lang="en-GB" altLang="en-US" sz="1451" dirty="0"/>
          </a:p>
        </p:txBody>
      </p:sp>
      <p:sp>
        <p:nvSpPr>
          <p:cNvPr id="74756" name="Tijdelijke aanduiding voor dianummer 3">
            <a:extLst>
              <a:ext uri="{FF2B5EF4-FFF2-40B4-BE49-F238E27FC236}">
                <a16:creationId xmlns:a16="http://schemas.microsoft.com/office/drawing/2014/main" id="{83E24935-90B6-7657-E4A7-CFD4BCD76A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C6D31DAA-3625-4737-8B21-01FD7D1D5F15}" type="slidenum">
              <a:rPr lang="en-US" altLang="nl-NL">
                <a:ea typeface="DejaVu Sans"/>
                <a:cs typeface="DejaVu Sans"/>
              </a:rPr>
              <a:pPr/>
              <a:t>9</a:t>
            </a:fld>
            <a:endParaRPr lang="en-US" altLang="nl-NL"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5454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ss book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angepast 1">
      <a:majorFont>
        <a:latin typeface="Arial Rounded MT Bold"/>
        <a:ea typeface="DejaVu Sans"/>
        <a:cs typeface="DejaVu Sans"/>
      </a:majorFont>
      <a:minorFont>
        <a:latin typeface="Arial Rounded MT Bold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0">
          <a:lnSpc>
            <a:spcPct val="11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0">
          <a:lnSpc>
            <a:spcPct val="11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40972</TotalTime>
  <Words>1843</Words>
  <Application>Microsoft Office PowerPoint</Application>
  <PresentationFormat>On-screen Show (4:3)</PresentationFormat>
  <Paragraphs>229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Arial Narrow</vt:lpstr>
      <vt:lpstr>Arial Rounded MT Bold</vt:lpstr>
      <vt:lpstr>Comic Sans MS</vt:lpstr>
      <vt:lpstr>Courier New</vt:lpstr>
      <vt:lpstr>Pieces NFI</vt:lpstr>
      <vt:lpstr>Times New Roman</vt:lpstr>
      <vt:lpstr>Office Theme</vt:lpstr>
      <vt:lpstr>1_Office Theme</vt:lpstr>
      <vt:lpstr>Software Security  Secure input handling - DOM-based XSS  </vt:lpstr>
      <vt:lpstr>Contexts &amp; encoding for the web</vt:lpstr>
      <vt:lpstr>Extra complication: the DOM API</vt:lpstr>
      <vt:lpstr>DOM-based XSS attacks</vt:lpstr>
      <vt:lpstr>Escaping inside JavaScript</vt:lpstr>
      <vt:lpstr>Spot the XSS bug!</vt:lpstr>
      <vt:lpstr>Preventing DOM-based XSS</vt:lpstr>
      <vt:lpstr> API hardening for the DOM API (aka Trusted Types)</vt:lpstr>
      <vt:lpstr> Custom tweaks   </vt:lpstr>
      <vt:lpstr>Yet another complication:  different kind of URLs</vt:lpstr>
      <vt:lpstr>Recap: Why XSS is so tricky to prevent</vt:lpstr>
      <vt:lpstr>Conclusions</vt:lpstr>
      <vt:lpstr>Languages &amp; Parsing</vt:lpstr>
      <vt:lpstr>Lack of input validation?</vt:lpstr>
      <vt:lpstr>Pattern: Use Types!</vt:lpstr>
      <vt:lpstr>Anti-pattern:  string concatenation</vt:lpstr>
      <vt:lpstr>Anti-pattern:  strings</vt:lpstr>
      <vt:lpstr>To read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SoftwareSecurity1</dc:title>
  <dc:creator>Erik Poll</dc:creator>
  <cp:lastModifiedBy>Poll, E. (Erik)</cp:lastModifiedBy>
  <cp:revision>484</cp:revision>
  <cp:lastPrinted>1601-01-01T00:00:00Z</cp:lastPrinted>
  <dcterms:created xsi:type="dcterms:W3CDTF">1601-01-01T00:00:00Z</dcterms:created>
  <dcterms:modified xsi:type="dcterms:W3CDTF">2023-12-01T07:07:38Z</dcterms:modified>
</cp:coreProperties>
</file>